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21.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6"/>
    <p:sldMasterId id="2147483686" r:id="rId7"/>
  </p:sldMasterIdLst>
  <p:notesMasterIdLst>
    <p:notesMasterId r:id="rId50"/>
  </p:notesMasterIdLst>
  <p:sldIdLst>
    <p:sldId id="435" r:id="rId8"/>
    <p:sldId id="470" r:id="rId9"/>
    <p:sldId id="2147047727" r:id="rId10"/>
    <p:sldId id="260" r:id="rId11"/>
    <p:sldId id="2147047715" r:id="rId12"/>
    <p:sldId id="2147047716" r:id="rId13"/>
    <p:sldId id="500" r:id="rId14"/>
    <p:sldId id="296" r:id="rId15"/>
    <p:sldId id="2147047733" r:id="rId16"/>
    <p:sldId id="2147047734" r:id="rId17"/>
    <p:sldId id="2147047735" r:id="rId18"/>
    <p:sldId id="2147047736" r:id="rId19"/>
    <p:sldId id="483" r:id="rId20"/>
    <p:sldId id="446" r:id="rId21"/>
    <p:sldId id="425" r:id="rId22"/>
    <p:sldId id="441" r:id="rId23"/>
    <p:sldId id="502" r:id="rId24"/>
    <p:sldId id="442" r:id="rId25"/>
    <p:sldId id="503" r:id="rId26"/>
    <p:sldId id="443" r:id="rId27"/>
    <p:sldId id="504" r:id="rId28"/>
    <p:sldId id="444" r:id="rId29"/>
    <p:sldId id="445" r:id="rId30"/>
    <p:sldId id="447" r:id="rId31"/>
    <p:sldId id="449" r:id="rId32"/>
    <p:sldId id="2147047729" r:id="rId33"/>
    <p:sldId id="496" r:id="rId34"/>
    <p:sldId id="497" r:id="rId35"/>
    <p:sldId id="505" r:id="rId36"/>
    <p:sldId id="2147047723" r:id="rId37"/>
    <p:sldId id="2147047724" r:id="rId38"/>
    <p:sldId id="2147047731" r:id="rId39"/>
    <p:sldId id="2147047720" r:id="rId40"/>
    <p:sldId id="456" r:id="rId41"/>
    <p:sldId id="2147047725" r:id="rId42"/>
    <p:sldId id="2147047726" r:id="rId43"/>
    <p:sldId id="2147047717" r:id="rId44"/>
    <p:sldId id="517" r:id="rId45"/>
    <p:sldId id="514" r:id="rId46"/>
    <p:sldId id="512" r:id="rId47"/>
    <p:sldId id="476" r:id="rId48"/>
    <p:sldId id="214704771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52D"/>
    <a:srgbClr val="3AB2E5"/>
    <a:srgbClr val="1A80D3"/>
    <a:srgbClr val="243645"/>
    <a:srgbClr val="66A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8C153-5604-4202-9B64-FA75DE59F8B4}" v="6" dt="2022-10-19T00:14:53.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154" autoAdjust="0"/>
    <p:restoredTop sz="62259" autoAdjust="0"/>
  </p:normalViewPr>
  <p:slideViewPr>
    <p:cSldViewPr snapToGrid="0" snapToObjects="1">
      <p:cViewPr varScale="1">
        <p:scale>
          <a:sx n="147" d="100"/>
          <a:sy n="147" d="100"/>
        </p:scale>
        <p:origin x="120" y="2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oleObject" Target="https://asiclink.sharepoint.com/teams/000751/Reporting/Reporting%20team%20ad%20hoc%20reports/Copy%20of%20NV%20Licensing%20Lia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dirty="0"/>
              <a:t>Applications received 2021-22 by Category</a:t>
            </a:r>
          </a:p>
        </c:rich>
      </c:tx>
      <c:layout>
        <c:manualLayout>
          <c:xMode val="edge"/>
          <c:yMode val="edge"/>
          <c:x val="0.12041113693289272"/>
          <c:y val="1.0987284013840456E-3"/>
        </c:manualLayout>
      </c:layout>
      <c:overlay val="1"/>
    </c:title>
    <c:autoTitleDeleted val="0"/>
    <c:plotArea>
      <c:layout>
        <c:manualLayout>
          <c:layoutTarget val="inner"/>
          <c:xMode val="edge"/>
          <c:yMode val="edge"/>
          <c:x val="0.21612180917378787"/>
          <c:y val="0.16737976687842196"/>
          <c:w val="0.45567301252266668"/>
          <c:h val="0.80677718638915918"/>
        </c:manualLayout>
      </c:layout>
      <c:pieChart>
        <c:varyColors val="1"/>
        <c:ser>
          <c:idx val="0"/>
          <c:order val="0"/>
          <c:spPr>
            <a:solidFill>
              <a:srgbClr val="FF9933"/>
            </a:solidFill>
          </c:spPr>
          <c:dPt>
            <c:idx val="0"/>
            <c:bubble3D val="0"/>
            <c:spPr>
              <a:solidFill>
                <a:srgbClr val="0072CE"/>
              </a:solidFill>
            </c:spPr>
            <c:extLst>
              <c:ext xmlns:c16="http://schemas.microsoft.com/office/drawing/2014/chart" uri="{C3380CC4-5D6E-409C-BE32-E72D297353CC}">
                <c16:uniqueId val="{00000001-7DD4-4004-8A98-1C03BBC6D38D}"/>
              </c:ext>
            </c:extLst>
          </c:dPt>
          <c:dPt>
            <c:idx val="1"/>
            <c:bubble3D val="0"/>
            <c:spPr>
              <a:solidFill>
                <a:srgbClr val="84DADE">
                  <a:alpha val="67000"/>
                </a:srgbClr>
              </a:solidFill>
            </c:spPr>
            <c:extLst>
              <c:ext xmlns:c16="http://schemas.microsoft.com/office/drawing/2014/chart" uri="{C3380CC4-5D6E-409C-BE32-E72D297353CC}">
                <c16:uniqueId val="{00000003-7DD4-4004-8A98-1C03BBC6D38D}"/>
              </c:ext>
            </c:extLst>
          </c:dPt>
          <c:dPt>
            <c:idx val="2"/>
            <c:bubble3D val="0"/>
            <c:spPr>
              <a:solidFill>
                <a:srgbClr val="00B050"/>
              </a:solidFill>
            </c:spPr>
            <c:extLst>
              <c:ext xmlns:c16="http://schemas.microsoft.com/office/drawing/2014/chart" uri="{C3380CC4-5D6E-409C-BE32-E72D297353CC}">
                <c16:uniqueId val="{00000005-7DD4-4004-8A98-1C03BBC6D38D}"/>
              </c:ext>
            </c:extLst>
          </c:dPt>
          <c:dPt>
            <c:idx val="3"/>
            <c:bubble3D val="0"/>
            <c:spPr>
              <a:solidFill>
                <a:srgbClr val="0A4B78"/>
              </a:solidFill>
            </c:spPr>
            <c:extLst>
              <c:ext xmlns:c16="http://schemas.microsoft.com/office/drawing/2014/chart" uri="{C3380CC4-5D6E-409C-BE32-E72D297353CC}">
                <c16:uniqueId val="{00000007-7DD4-4004-8A98-1C03BBC6D38D}"/>
              </c:ext>
            </c:extLst>
          </c:dPt>
          <c:dPt>
            <c:idx val="4"/>
            <c:bubble3D val="0"/>
            <c:spPr>
              <a:solidFill>
                <a:srgbClr val="F0F0F0"/>
              </a:solidFill>
            </c:spPr>
            <c:extLst>
              <c:ext xmlns:c16="http://schemas.microsoft.com/office/drawing/2014/chart" uri="{C3380CC4-5D6E-409C-BE32-E72D297353CC}">
                <c16:uniqueId val="{00000009-7DD4-4004-8A98-1C03BBC6D38D}"/>
              </c:ext>
            </c:extLst>
          </c:dPt>
          <c:dLbls>
            <c:dLbl>
              <c:idx val="0"/>
              <c:layout>
                <c:manualLayout>
                  <c:x val="-2.1797134115297736E-3"/>
                  <c:y val="5.77831097575469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DD4-4004-8A98-1C03BBC6D38D}"/>
                </c:ext>
              </c:extLst>
            </c:dLbl>
            <c:dLbl>
              <c:idx val="1"/>
              <c:layout>
                <c:manualLayout>
                  <c:x val="-5.1052093064638104E-3"/>
                  <c:y val="8.694892704511877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DD4-4004-8A98-1C03BBC6D38D}"/>
                </c:ext>
              </c:extLst>
            </c:dLbl>
            <c:dLbl>
              <c:idx val="2"/>
              <c:delete val="1"/>
              <c:extLst>
                <c:ext xmlns:c15="http://schemas.microsoft.com/office/drawing/2012/chart" uri="{CE6537A1-D6FC-4f65-9D91-7224C49458BB}"/>
                <c:ext xmlns:c16="http://schemas.microsoft.com/office/drawing/2014/chart" uri="{C3380CC4-5D6E-409C-BE32-E72D297353CC}">
                  <c16:uniqueId val="{00000005-7DD4-4004-8A98-1C03BBC6D38D}"/>
                </c:ext>
              </c:extLst>
            </c:dLbl>
            <c:dLbl>
              <c:idx val="3"/>
              <c:layout>
                <c:manualLayout>
                  <c:x val="3.0808903124397585E-2"/>
                  <c:y val="-2.4248182448790543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DD4-4004-8A98-1C03BBC6D38D}"/>
                </c:ext>
              </c:extLst>
            </c:dLbl>
            <c:dLbl>
              <c:idx val="4"/>
              <c:layout>
                <c:manualLayout>
                  <c:x val="7.4118112057644431E-2"/>
                  <c:y val="2.2431903736458638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DD4-4004-8A98-1C03BBC6D38D}"/>
                </c:ext>
              </c:extLst>
            </c:dLbl>
            <c:dLbl>
              <c:idx val="7"/>
              <c:layout>
                <c:manualLayout>
                  <c:x val="-0.10086134713386816"/>
                  <c:y val="-2.6870505681091911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7DD4-4004-8A98-1C03BBC6D38D}"/>
                </c:ext>
              </c:extLst>
            </c:dLbl>
            <c:dLbl>
              <c:idx val="8"/>
              <c:layout>
                <c:manualLayout>
                  <c:x val="-6.3973090934254684E-2"/>
                  <c:y val="-5.1394823243508518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DD4-4004-8A98-1C03BBC6D38D}"/>
                </c:ext>
              </c:extLst>
            </c:dLbl>
            <c:dLbl>
              <c:idx val="9"/>
              <c:layout>
                <c:manualLayout>
                  <c:x val="-6.0115366935065324E-4"/>
                  <c:y val="-5.6594201721294063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7DD4-4004-8A98-1C03BBC6D38D}"/>
                </c:ext>
              </c:extLst>
            </c:dLbl>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'Mth Rpt Tables'!$P$5:$P$9</c:f>
              <c:strCache>
                <c:ptCount val="5"/>
                <c:pt idx="0">
                  <c:v>AFS all applications</c:v>
                </c:pt>
                <c:pt idx="1">
                  <c:v>ACL all applications</c:v>
                </c:pt>
                <c:pt idx="2">
                  <c:v>0</c:v>
                </c:pt>
                <c:pt idx="3">
                  <c:v>RCA/AAC Auditor new applications</c:v>
                </c:pt>
                <c:pt idx="4">
                  <c:v>SMSF Auditor new applications</c:v>
                </c:pt>
              </c:strCache>
            </c:strRef>
          </c:cat>
          <c:val>
            <c:numRef>
              <c:f>'Mth Rpt Tables'!$S$5:$S$9</c:f>
              <c:numCache>
                <c:formatCode>General</c:formatCode>
                <c:ptCount val="5"/>
                <c:pt idx="0">
                  <c:v>1542</c:v>
                </c:pt>
                <c:pt idx="1">
                  <c:v>569</c:v>
                </c:pt>
                <c:pt idx="2">
                  <c:v>0</c:v>
                </c:pt>
                <c:pt idx="3">
                  <c:v>114</c:v>
                </c:pt>
                <c:pt idx="4">
                  <c:v>49</c:v>
                </c:pt>
              </c:numCache>
            </c:numRef>
          </c:val>
          <c:extLst>
            <c:ext xmlns:c16="http://schemas.microsoft.com/office/drawing/2014/chart" uri="{C3380CC4-5D6E-409C-BE32-E72D297353CC}">
              <c16:uniqueId val="{0000000D-7DD4-4004-8A98-1C03BBC6D38D}"/>
            </c:ext>
          </c:extLst>
        </c:ser>
        <c:dLbls>
          <c:showLegendKey val="0"/>
          <c:showVal val="0"/>
          <c:showCatName val="0"/>
          <c:showSerName val="0"/>
          <c:showPercent val="0"/>
          <c:showBubbleSize val="0"/>
          <c:showLeaderLines val="1"/>
        </c:dLbls>
        <c:firstSliceAng val="0"/>
      </c:pieChart>
    </c:plotArea>
    <c:legend>
      <c:legendPos val="r"/>
      <c:legendEntry>
        <c:idx val="2"/>
        <c:delete val="1"/>
      </c:legendEntry>
      <c:layout>
        <c:manualLayout>
          <c:xMode val="edge"/>
          <c:yMode val="edge"/>
          <c:x val="0.74852215568206248"/>
          <c:y val="0.2264873025291978"/>
          <c:w val="0.22004042622829587"/>
          <c:h val="0.67303577347714116"/>
        </c:manualLayout>
      </c:layout>
      <c:overlay val="0"/>
      <c:txPr>
        <a:bodyPr/>
        <a:lstStyle/>
        <a:p>
          <a:pPr rtl="0">
            <a:defRPr/>
          </a:pPr>
          <a:endParaRPr lang="en-US"/>
        </a:p>
      </c:txPr>
    </c:legend>
    <c:plotVisOnly val="1"/>
    <c:dispBlanksAs val="gap"/>
    <c:showDLblsOverMax val="0"/>
  </c:chart>
  <c:txPr>
    <a:bodyPr/>
    <a:lstStyle/>
    <a:p>
      <a:pPr>
        <a:defRPr lang="en-US"/>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243645"/>
                </a:solidFill>
                <a:latin typeface="+mn-lt"/>
                <a:ea typeface="+mn-ea"/>
                <a:cs typeface="+mn-cs"/>
              </a:defRPr>
            </a:pPr>
            <a:r>
              <a:rPr lang="en-US" sz="1200"/>
              <a:t>SMSF Auditor Volume On Hand vs Received vs Finalised</a:t>
            </a:r>
          </a:p>
        </c:rich>
      </c:tx>
      <c:overlay val="0"/>
    </c:title>
    <c:autoTitleDeleted val="0"/>
    <c:plotArea>
      <c:layout>
        <c:manualLayout>
          <c:layoutTarget val="inner"/>
          <c:xMode val="edge"/>
          <c:yMode val="edge"/>
          <c:x val="5.1595329026985402E-2"/>
          <c:y val="8.4699453551912565E-2"/>
          <c:w val="0.93083980071353356"/>
          <c:h val="0.63736925262606103"/>
        </c:manualLayout>
      </c:layout>
      <c:barChart>
        <c:barDir val="col"/>
        <c:grouping val="clustered"/>
        <c:varyColors val="0"/>
        <c:ser>
          <c:idx val="0"/>
          <c:order val="0"/>
          <c:tx>
            <c:strRef>
              <c:f>Mth_KEI_2!$V$1</c:f>
              <c:strCache>
                <c:ptCount val="1"/>
                <c:pt idx="0">
                  <c:v>On Hand</c:v>
                </c:pt>
              </c:strCache>
            </c:strRef>
          </c:tx>
          <c:spPr>
            <a:solidFill>
              <a:srgbClr val="B4B4B4"/>
            </a:solidFill>
            <a:ln w="28575" cap="rnd">
              <a:solidFill>
                <a:srgbClr val="B4B4B4"/>
              </a:solidFill>
              <a:round/>
            </a:ln>
            <a:effectLst/>
          </c:spPr>
          <c:invertIfNegative val="0"/>
          <c:cat>
            <c:numRef>
              <c:f>Mth_KEI_2!$U$2:$U$14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Mth_KEI_2!$V$2:$V$14</c:f>
              <c:numCache>
                <c:formatCode>General</c:formatCode>
                <c:ptCount val="13"/>
                <c:pt idx="0">
                  <c:v>12</c:v>
                </c:pt>
                <c:pt idx="1">
                  <c:v>7</c:v>
                </c:pt>
                <c:pt idx="2">
                  <c:v>3</c:v>
                </c:pt>
                <c:pt idx="3">
                  <c:v>5</c:v>
                </c:pt>
                <c:pt idx="4">
                  <c:v>3</c:v>
                </c:pt>
                <c:pt idx="5">
                  <c:v>4</c:v>
                </c:pt>
                <c:pt idx="6">
                  <c:v>0</c:v>
                </c:pt>
                <c:pt idx="7">
                  <c:v>4</c:v>
                </c:pt>
                <c:pt idx="8">
                  <c:v>2</c:v>
                </c:pt>
                <c:pt idx="9">
                  <c:v>5</c:v>
                </c:pt>
                <c:pt idx="10">
                  <c:v>7</c:v>
                </c:pt>
                <c:pt idx="11">
                  <c:v>8</c:v>
                </c:pt>
                <c:pt idx="12">
                  <c:v>5</c:v>
                </c:pt>
              </c:numCache>
            </c:numRef>
          </c:val>
          <c:extLst>
            <c:ext xmlns:c16="http://schemas.microsoft.com/office/drawing/2014/chart" uri="{C3380CC4-5D6E-409C-BE32-E72D297353CC}">
              <c16:uniqueId val="{00000000-1429-4CCF-9214-CA88018B2CF4}"/>
            </c:ext>
          </c:extLst>
        </c:ser>
        <c:ser>
          <c:idx val="1"/>
          <c:order val="1"/>
          <c:tx>
            <c:strRef>
              <c:f>Mth_KEI_2!$W$1</c:f>
              <c:strCache>
                <c:ptCount val="1"/>
                <c:pt idx="0">
                  <c:v>Received</c:v>
                </c:pt>
              </c:strCache>
            </c:strRef>
          </c:tx>
          <c:spPr>
            <a:solidFill>
              <a:srgbClr val="84DADE"/>
            </a:solidFill>
            <a:ln w="28575" cap="rnd">
              <a:solidFill>
                <a:srgbClr val="84DADE"/>
              </a:solidFill>
              <a:round/>
            </a:ln>
            <a:effectLst/>
          </c:spPr>
          <c:invertIfNegative val="0"/>
          <c:cat>
            <c:numRef>
              <c:f>Mth_KEI_2!$U$2:$U$14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Mth_KEI_2!$W$2:$W$14</c:f>
              <c:numCache>
                <c:formatCode>General</c:formatCode>
                <c:ptCount val="13"/>
                <c:pt idx="0">
                  <c:v>9</c:v>
                </c:pt>
                <c:pt idx="1">
                  <c:v>4</c:v>
                </c:pt>
                <c:pt idx="2">
                  <c:v>3</c:v>
                </c:pt>
                <c:pt idx="3">
                  <c:v>5</c:v>
                </c:pt>
                <c:pt idx="4">
                  <c:v>2</c:v>
                </c:pt>
                <c:pt idx="5">
                  <c:v>2</c:v>
                </c:pt>
                <c:pt idx="6">
                  <c:v>0</c:v>
                </c:pt>
                <c:pt idx="7">
                  <c:v>4</c:v>
                </c:pt>
                <c:pt idx="8">
                  <c:v>2</c:v>
                </c:pt>
                <c:pt idx="9">
                  <c:v>5</c:v>
                </c:pt>
                <c:pt idx="10">
                  <c:v>5</c:v>
                </c:pt>
                <c:pt idx="11">
                  <c:v>3</c:v>
                </c:pt>
                <c:pt idx="12">
                  <c:v>6</c:v>
                </c:pt>
              </c:numCache>
            </c:numRef>
          </c:val>
          <c:extLst>
            <c:ext xmlns:c16="http://schemas.microsoft.com/office/drawing/2014/chart" uri="{C3380CC4-5D6E-409C-BE32-E72D297353CC}">
              <c16:uniqueId val="{00000001-1429-4CCF-9214-CA88018B2CF4}"/>
            </c:ext>
          </c:extLst>
        </c:ser>
        <c:ser>
          <c:idx val="2"/>
          <c:order val="2"/>
          <c:tx>
            <c:strRef>
              <c:f>Mth_KEI_2!$D$1</c:f>
              <c:strCache>
                <c:ptCount val="1"/>
                <c:pt idx="0">
                  <c:v>Finalised</c:v>
                </c:pt>
              </c:strCache>
            </c:strRef>
          </c:tx>
          <c:spPr>
            <a:solidFill>
              <a:srgbClr val="0072D1"/>
            </a:solidFill>
            <a:ln w="28575" cap="rnd">
              <a:solidFill>
                <a:srgbClr val="0072D1"/>
              </a:solidFill>
              <a:round/>
            </a:ln>
            <a:effectLst/>
          </c:spPr>
          <c:invertIfNegative val="0"/>
          <c:cat>
            <c:numRef>
              <c:f>Mth_KEI_2!$U$2:$U$14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Mth_KEI_2!$X$2:$X$14</c:f>
              <c:numCache>
                <c:formatCode>General</c:formatCode>
                <c:ptCount val="13"/>
                <c:pt idx="0">
                  <c:v>6</c:v>
                </c:pt>
                <c:pt idx="1">
                  <c:v>3</c:v>
                </c:pt>
                <c:pt idx="2">
                  <c:v>7</c:v>
                </c:pt>
                <c:pt idx="3">
                  <c:v>3</c:v>
                </c:pt>
                <c:pt idx="4">
                  <c:v>4</c:v>
                </c:pt>
                <c:pt idx="5">
                  <c:v>1</c:v>
                </c:pt>
                <c:pt idx="6">
                  <c:v>4</c:v>
                </c:pt>
                <c:pt idx="7">
                  <c:v>0</c:v>
                </c:pt>
                <c:pt idx="8">
                  <c:v>4</c:v>
                </c:pt>
                <c:pt idx="9">
                  <c:v>2</c:v>
                </c:pt>
                <c:pt idx="10">
                  <c:v>3</c:v>
                </c:pt>
                <c:pt idx="11">
                  <c:v>2</c:v>
                </c:pt>
                <c:pt idx="12">
                  <c:v>9</c:v>
                </c:pt>
              </c:numCache>
            </c:numRef>
          </c:val>
          <c:extLst>
            <c:ext xmlns:c16="http://schemas.microsoft.com/office/drawing/2014/chart" uri="{C3380CC4-5D6E-409C-BE32-E72D297353CC}">
              <c16:uniqueId val="{00000002-1429-4CCF-9214-CA88018B2CF4}"/>
            </c:ext>
          </c:extLst>
        </c:ser>
        <c:dLbls>
          <c:showLegendKey val="0"/>
          <c:showVal val="0"/>
          <c:showCatName val="0"/>
          <c:showSerName val="0"/>
          <c:showPercent val="0"/>
          <c:showBubbleSize val="0"/>
        </c:dLbls>
        <c:gapWidth val="150"/>
        <c:axId val="591604880"/>
        <c:axId val="591866832"/>
      </c:barChart>
      <c:dateAx>
        <c:axId val="5916048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Offset val="100"/>
        <c:baseTimeUnit val="months"/>
      </c:date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20" baseline="0">
                <a:solidFill>
                  <a:schemeClr val="tx1">
                    <a:lumMod val="65000"/>
                    <a:lumOff val="35000"/>
                  </a:schemeClr>
                </a:solidFill>
                <a:latin typeface="+mn-lt"/>
                <a:ea typeface="+mn-ea"/>
                <a:cs typeface="+mn-cs"/>
              </a:defRPr>
            </a:pPr>
            <a:r>
              <a:rPr lang="en-AU" sz="1600" b="1" dirty="0">
                <a:solidFill>
                  <a:schemeClr val="tx1">
                    <a:lumMod val="65000"/>
                    <a:lumOff val="35000"/>
                  </a:schemeClr>
                </a:solidFill>
              </a:rPr>
              <a:t>AFSL - Number</a:t>
            </a:r>
            <a:r>
              <a:rPr lang="en-AU" sz="1600" b="1" baseline="0" dirty="0">
                <a:solidFill>
                  <a:schemeClr val="tx1">
                    <a:lumMod val="65000"/>
                    <a:lumOff val="35000"/>
                  </a:schemeClr>
                </a:solidFill>
              </a:rPr>
              <a:t> of days to milestones - last three FY</a:t>
            </a:r>
            <a:endParaRPr lang="en-AU" sz="1600" b="1"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600" b="1" i="0" u="none" strike="noStrike" kern="1200" cap="none" spc="2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57045247821469E-2"/>
          <c:y val="0.14157125244188731"/>
          <c:w val="0.95116113943606262"/>
          <c:h val="0.70977823285830288"/>
        </c:manualLayout>
      </c:layout>
      <c:lineChart>
        <c:grouping val="standard"/>
        <c:varyColors val="0"/>
        <c:ser>
          <c:idx val="0"/>
          <c:order val="0"/>
          <c:tx>
            <c:strRef>
              <c:f>Day_within!$B$16</c:f>
              <c:strCache>
                <c:ptCount val="1"/>
                <c:pt idx="0">
                  <c:v>21-22</c:v>
                </c:pt>
              </c:strCache>
            </c:strRef>
          </c:tx>
          <c:spPr>
            <a:ln w="22225" cap="rnd" cmpd="sng" algn="ctr">
              <a:solidFill>
                <a:srgbClr val="FF0000"/>
              </a:solidFill>
              <a:round/>
            </a:ln>
            <a:effectLst/>
          </c:spPr>
          <c:marker>
            <c:symbol val="square"/>
            <c:size val="5"/>
            <c:spPr>
              <a:solidFill>
                <a:srgbClr val="FF0000"/>
              </a:solidFill>
              <a:ln w="28575" cap="flat" cmpd="sng" algn="ctr">
                <a:solidFill>
                  <a:srgbClr val="FF0000"/>
                </a:solidFill>
                <a:prstDash val="dash"/>
                <a:round/>
              </a:ln>
              <a:effectLst/>
            </c:spPr>
          </c:marker>
          <c:dLbls>
            <c:dLbl>
              <c:idx val="0"/>
              <c:layout>
                <c:manualLayout>
                  <c:x val="-7.8803442764754802E-2"/>
                  <c:y val="-6.8042153989574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90-4D19-8E77-163DA3C4B6A0}"/>
                </c:ext>
              </c:extLst>
            </c:dLbl>
            <c:dLbl>
              <c:idx val="1"/>
              <c:layout>
                <c:manualLayout>
                  <c:x val="-0.11376722520540859"/>
                  <c:y val="-7.1444261689052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90-4D19-8E77-163DA3C4B6A0}"/>
                </c:ext>
              </c:extLst>
            </c:dLbl>
            <c:dLbl>
              <c:idx val="2"/>
              <c:layout>
                <c:manualLayout>
                  <c:x val="-9.3479960735357526E-2"/>
                  <c:y val="-7.824847708801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90-4D19-8E77-163DA3C4B6A0}"/>
                </c:ext>
              </c:extLst>
            </c:dLbl>
            <c:dLbl>
              <c:idx val="3"/>
              <c:layout>
                <c:manualLayout>
                  <c:x val="-0.13659039773421608"/>
                  <c:y val="-4.7629507792701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90-4D19-8E77-163DA3C4B6A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Day_within!$C$1:$F$1</c:f>
              <c:strCache>
                <c:ptCount val="4"/>
                <c:pt idx="0">
                  <c:v>25% within</c:v>
                </c:pt>
                <c:pt idx="1">
                  <c:v>50% within</c:v>
                </c:pt>
                <c:pt idx="2">
                  <c:v>70% within</c:v>
                </c:pt>
                <c:pt idx="3">
                  <c:v>90% within</c:v>
                </c:pt>
              </c:strCache>
            </c:strRef>
          </c:cat>
          <c:val>
            <c:numRef>
              <c:f>Day_within!$C$16:$F$16</c:f>
              <c:numCache>
                <c:formatCode>General</c:formatCode>
                <c:ptCount val="4"/>
                <c:pt idx="0">
                  <c:v>42</c:v>
                </c:pt>
                <c:pt idx="1">
                  <c:v>113</c:v>
                </c:pt>
                <c:pt idx="2">
                  <c:v>153</c:v>
                </c:pt>
                <c:pt idx="3">
                  <c:v>245</c:v>
                </c:pt>
              </c:numCache>
            </c:numRef>
          </c:val>
          <c:smooth val="0"/>
          <c:extLst>
            <c:ext xmlns:c16="http://schemas.microsoft.com/office/drawing/2014/chart" uri="{C3380CC4-5D6E-409C-BE32-E72D297353CC}">
              <c16:uniqueId val="{00000004-1885-4918-8F95-05E740F7FB1E}"/>
            </c:ext>
          </c:extLst>
        </c:ser>
        <c:ser>
          <c:idx val="1"/>
          <c:order val="1"/>
          <c:tx>
            <c:strRef>
              <c:f>Day_within!$B$17</c:f>
              <c:strCache>
                <c:ptCount val="1"/>
                <c:pt idx="0">
                  <c:v>20-21</c:v>
                </c:pt>
              </c:strCache>
            </c:strRef>
          </c:tx>
          <c:spPr>
            <a:ln w="28575" cap="rnd" cmpd="sng" algn="ctr">
              <a:solidFill>
                <a:srgbClr val="0072CE"/>
              </a:solidFill>
              <a:prstDash val="dash"/>
              <a:round/>
            </a:ln>
            <a:effectLst/>
          </c:spPr>
          <c:marker>
            <c:symbol val="square"/>
            <c:size val="5"/>
            <c:spPr>
              <a:solidFill>
                <a:srgbClr val="0072CE"/>
              </a:solidFill>
              <a:ln w="28575" cap="flat" cmpd="sng" algn="ctr">
                <a:solidFill>
                  <a:srgbClr val="0072CE"/>
                </a:solidFill>
                <a:prstDash val="dash"/>
                <a:round/>
              </a:ln>
              <a:effectLst/>
            </c:spPr>
          </c:marker>
          <c:dLbls>
            <c:dLbl>
              <c:idx val="0"/>
              <c:layout>
                <c:manualLayout>
                  <c:x val="-2.3973819541841981E-2"/>
                  <c:y val="4.3842472438667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90-4D19-8E77-163DA3C4B6A0}"/>
                </c:ext>
              </c:extLst>
            </c:dLbl>
            <c:dLbl>
              <c:idx val="1"/>
              <c:layout>
                <c:manualLayout>
                  <c:x val="-3.5693005765896103E-2"/>
                  <c:y val="3.7423184694265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90-4D19-8E77-163DA3C4B6A0}"/>
                </c:ext>
              </c:extLst>
            </c:dLbl>
            <c:dLbl>
              <c:idx val="2"/>
              <c:layout>
                <c:manualLayout>
                  <c:x val="-4.2761799560229616E-2"/>
                  <c:y val="4.0825292393744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90-4D19-8E77-163DA3C4B6A0}"/>
                </c:ext>
              </c:extLst>
            </c:dLbl>
            <c:dLbl>
              <c:idx val="3"/>
              <c:layout>
                <c:manualLayout>
                  <c:x val="-3.6428237494156149E-2"/>
                  <c:y val="-3.6849194626364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90-4D19-8E77-163DA3C4B6A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Day_within!$C$1:$F$1</c:f>
              <c:strCache>
                <c:ptCount val="4"/>
                <c:pt idx="0">
                  <c:v>25% within</c:v>
                </c:pt>
                <c:pt idx="1">
                  <c:v>50% within</c:v>
                </c:pt>
                <c:pt idx="2">
                  <c:v>70% within</c:v>
                </c:pt>
                <c:pt idx="3">
                  <c:v>90% within</c:v>
                </c:pt>
              </c:strCache>
            </c:strRef>
          </c:cat>
          <c:val>
            <c:numRef>
              <c:f>Day_within!$C$17:$F$17</c:f>
              <c:numCache>
                <c:formatCode>General</c:formatCode>
                <c:ptCount val="4"/>
                <c:pt idx="0">
                  <c:v>40</c:v>
                </c:pt>
                <c:pt idx="1">
                  <c:v>93</c:v>
                </c:pt>
                <c:pt idx="2">
                  <c:v>145</c:v>
                </c:pt>
                <c:pt idx="3">
                  <c:v>251</c:v>
                </c:pt>
              </c:numCache>
            </c:numRef>
          </c:val>
          <c:smooth val="0"/>
          <c:extLst>
            <c:ext xmlns:c16="http://schemas.microsoft.com/office/drawing/2014/chart" uri="{C3380CC4-5D6E-409C-BE32-E72D297353CC}">
              <c16:uniqueId val="{00000009-1885-4918-8F95-05E740F7FB1E}"/>
            </c:ext>
          </c:extLst>
        </c:ser>
        <c:ser>
          <c:idx val="2"/>
          <c:order val="2"/>
          <c:tx>
            <c:strRef>
              <c:f>Day_within!$B$18</c:f>
              <c:strCache>
                <c:ptCount val="1"/>
                <c:pt idx="0">
                  <c:v>19-20</c:v>
                </c:pt>
              </c:strCache>
            </c:strRef>
          </c:tx>
          <c:spPr>
            <a:ln w="28575" cap="rnd" cmpd="sng" algn="ctr">
              <a:solidFill>
                <a:srgbClr val="1D252D"/>
              </a:solidFill>
              <a:prstDash val="solid"/>
              <a:round/>
            </a:ln>
            <a:effectLst/>
          </c:spPr>
          <c:marker>
            <c:symbol val="diamond"/>
            <c:size val="5"/>
            <c:spPr>
              <a:solidFill>
                <a:srgbClr val="0072CE"/>
              </a:solidFill>
              <a:ln w="28575" cap="flat" cmpd="sng" algn="ctr">
                <a:solidFill>
                  <a:srgbClr val="1D252D"/>
                </a:solidFill>
                <a:prstDash val="solid"/>
                <a:round/>
              </a:ln>
              <a:effectLst/>
            </c:spPr>
          </c:marker>
          <c:dLbls>
            <c:dLbl>
              <c:idx val="0"/>
              <c:layout>
                <c:manualLayout>
                  <c:x val="-2.3973819541841981E-2"/>
                  <c:y val="-5.1527393111527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90-4D19-8E77-163DA3C4B6A0}"/>
                </c:ext>
              </c:extLst>
            </c:dLbl>
            <c:dLbl>
              <c:idx val="1"/>
              <c:layout>
                <c:manualLayout>
                  <c:x val="-4.8372546059678105E-2"/>
                  <c:y val="-7.7278742452410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90-4D19-8E77-163DA3C4B6A0}"/>
                </c:ext>
              </c:extLst>
            </c:dLbl>
            <c:dLbl>
              <c:idx val="2"/>
              <c:layout>
                <c:manualLayout>
                  <c:x val="2.884545497385419E-3"/>
                  <c:y val="1.4578165433514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90-4D19-8E77-163DA3C4B6A0}"/>
                </c:ext>
              </c:extLst>
            </c:dLbl>
            <c:dLbl>
              <c:idx val="3"/>
              <c:layout>
                <c:manualLayout>
                  <c:x val="-4.1089298308249811E-2"/>
                  <c:y val="-4.3920674635278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90-4D19-8E77-163DA3C4B6A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Day_within!$C$1:$F$1</c:f>
              <c:strCache>
                <c:ptCount val="4"/>
                <c:pt idx="0">
                  <c:v>25% within</c:v>
                </c:pt>
                <c:pt idx="1">
                  <c:v>50% within</c:v>
                </c:pt>
                <c:pt idx="2">
                  <c:v>70% within</c:v>
                </c:pt>
                <c:pt idx="3">
                  <c:v>90% within</c:v>
                </c:pt>
              </c:strCache>
            </c:strRef>
          </c:cat>
          <c:val>
            <c:numRef>
              <c:f>Day_within!$C$18:$F$18</c:f>
              <c:numCache>
                <c:formatCode>General</c:formatCode>
                <c:ptCount val="4"/>
                <c:pt idx="0">
                  <c:v>41</c:v>
                </c:pt>
                <c:pt idx="1">
                  <c:v>96</c:v>
                </c:pt>
                <c:pt idx="2">
                  <c:v>146</c:v>
                </c:pt>
                <c:pt idx="3">
                  <c:v>286</c:v>
                </c:pt>
              </c:numCache>
            </c:numRef>
          </c:val>
          <c:smooth val="0"/>
          <c:extLst>
            <c:ext xmlns:c16="http://schemas.microsoft.com/office/drawing/2014/chart" uri="{C3380CC4-5D6E-409C-BE32-E72D297353CC}">
              <c16:uniqueId val="{0000000E-1885-4918-8F95-05E740F7FB1E}"/>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8876687"/>
        <c:axId val="8884231"/>
        <c:extLst>
          <c:ext xmlns:c15="http://schemas.microsoft.com/office/drawing/2012/chart" uri="{02D57815-91ED-43cb-92C2-25804820EDAC}">
            <c15:filteredLineSeries>
              <c15:ser>
                <c:idx val="3"/>
                <c:order val="3"/>
                <c:tx>
                  <c:strRef>
                    <c:extLst>
                      <c:ext uri="{02D57815-91ED-43cb-92C2-25804820EDAC}">
                        <c15:formulaRef>
                          <c15:sqref>Day_within!$B$19</c15:sqref>
                        </c15:formulaRef>
                      </c:ext>
                    </c:extLst>
                    <c:strCache>
                      <c:ptCount val="1"/>
                      <c:pt idx="0">
                        <c:v>18-19</c:v>
                      </c:pt>
                    </c:strCache>
                  </c:strRef>
                </c:tx>
                <c:spPr>
                  <a:ln w="22225" cap="rnd" cmpd="sng" algn="ctr">
                    <a:solidFill>
                      <a:schemeClr val="accent4"/>
                    </a:solidFill>
                    <a:round/>
                  </a:ln>
                  <a:effectLst/>
                </c:spPr>
                <c:marker>
                  <c:symbol val="circle"/>
                  <c:size val="4"/>
                  <c:spPr>
                    <a:solidFill>
                      <a:schemeClr val="accent4"/>
                    </a:solidFill>
                    <a:ln w="9525" cap="flat" cmpd="sng" algn="ctr">
                      <a:solidFill>
                        <a:schemeClr val="accent4"/>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35000"/>
                                <a:lumOff val="65000"/>
                              </a:schemeClr>
                            </a:solidFill>
                          </a:ln>
                          <a:effectLst/>
                        </c:spPr>
                      </c15:leaderLines>
                    </c:ext>
                  </c:extLst>
                </c:dLbls>
                <c:cat>
                  <c:strRef>
                    <c:extLst>
                      <c:ext uri="{02D57815-91ED-43cb-92C2-25804820EDAC}">
                        <c15:formulaRef>
                          <c15:sqref>Day_within!$C$1:$F$1</c15:sqref>
                        </c15:formulaRef>
                      </c:ext>
                    </c:extLst>
                    <c:strCache>
                      <c:ptCount val="4"/>
                      <c:pt idx="0">
                        <c:v>25% within</c:v>
                      </c:pt>
                      <c:pt idx="1">
                        <c:v>50% within</c:v>
                      </c:pt>
                      <c:pt idx="2">
                        <c:v>70% within</c:v>
                      </c:pt>
                      <c:pt idx="3">
                        <c:v>90% within</c:v>
                      </c:pt>
                    </c:strCache>
                  </c:strRef>
                </c:cat>
                <c:val>
                  <c:numRef>
                    <c:extLst>
                      <c:ext uri="{02D57815-91ED-43cb-92C2-25804820EDAC}">
                        <c15:formulaRef>
                          <c15:sqref>Day_within!$C$19:$F$19</c15:sqref>
                        </c15:formulaRef>
                      </c:ext>
                    </c:extLst>
                    <c:numCache>
                      <c:formatCode>General</c:formatCode>
                      <c:ptCount val="4"/>
                      <c:pt idx="0">
                        <c:v>35</c:v>
                      </c:pt>
                      <c:pt idx="1">
                        <c:v>90</c:v>
                      </c:pt>
                      <c:pt idx="2">
                        <c:v>143</c:v>
                      </c:pt>
                      <c:pt idx="3">
                        <c:v>234</c:v>
                      </c:pt>
                    </c:numCache>
                  </c:numRef>
                </c:val>
                <c:smooth val="0"/>
                <c:extLst>
                  <c:ext xmlns:c16="http://schemas.microsoft.com/office/drawing/2014/chart" uri="{C3380CC4-5D6E-409C-BE32-E72D297353CC}">
                    <c16:uniqueId val="{0000000F-1885-4918-8F95-05E740F7FB1E}"/>
                  </c:ext>
                </c:extLst>
              </c15:ser>
            </c15:filteredLineSeries>
          </c:ext>
        </c:extLst>
      </c:lineChart>
      <c:catAx>
        <c:axId val="8876687"/>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8884231"/>
        <c:crosses val="autoZero"/>
        <c:auto val="1"/>
        <c:lblAlgn val="ctr"/>
        <c:lblOffset val="100"/>
        <c:noMultiLvlLbl val="0"/>
      </c:catAx>
      <c:valAx>
        <c:axId val="8884231"/>
        <c:scaling>
          <c:orientation val="minMax"/>
        </c:scaling>
        <c:delete val="1"/>
        <c:axPos val="l"/>
        <c:numFmt formatCode="General" sourceLinked="1"/>
        <c:majorTickMark val="none"/>
        <c:minorTickMark val="none"/>
        <c:tickLblPos val="nextTo"/>
        <c:crossAx val="8876687"/>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95329026985402E-2"/>
          <c:y val="0.1035183940045603"/>
          <c:w val="0.93083980071353356"/>
          <c:h val="0.71264565817769598"/>
        </c:manualLayout>
      </c:layout>
      <c:lineChart>
        <c:grouping val="standard"/>
        <c:varyColors val="0"/>
        <c:ser>
          <c:idx val="0"/>
          <c:order val="0"/>
          <c:tx>
            <c:strRef>
              <c:f>Mtn_TreLine!$C$19</c:f>
              <c:strCache>
                <c:ptCount val="1"/>
                <c:pt idx="0">
                  <c:v>Sep 2019 - Aug 2020</c:v>
                </c:pt>
              </c:strCache>
            </c:strRef>
          </c:tx>
          <c:spPr>
            <a:ln w="28575" cap="rnd">
              <a:solidFill>
                <a:srgbClr val="B4B4B4"/>
              </a:solidFill>
              <a:prstDash val="sysDash"/>
              <a:round/>
            </a:ln>
            <a:effectLst/>
          </c:spPr>
          <c:marker>
            <c:symbol val="circle"/>
            <c:size val="5"/>
            <c:spPr>
              <a:solidFill>
                <a:srgbClr val="B4B4B4"/>
              </a:solidFill>
              <a:ln>
                <a:solidFill>
                  <a:srgbClr val="B4B4B4"/>
                </a:solidFill>
                <a:prstDash val="sysDash"/>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Mtn_TreLine!$B$2:$B$13</c:f>
              <c:numCache>
                <c:formatCode>General</c:formatCode>
                <c:ptCount val="12"/>
                <c:pt idx="0">
                  <c:v>208</c:v>
                </c:pt>
                <c:pt idx="1">
                  <c:v>181</c:v>
                </c:pt>
                <c:pt idx="2">
                  <c:v>168</c:v>
                </c:pt>
                <c:pt idx="3">
                  <c:v>192</c:v>
                </c:pt>
                <c:pt idx="4">
                  <c:v>238</c:v>
                </c:pt>
                <c:pt idx="5">
                  <c:v>258</c:v>
                </c:pt>
                <c:pt idx="6">
                  <c:v>223</c:v>
                </c:pt>
                <c:pt idx="7">
                  <c:v>176</c:v>
                </c:pt>
                <c:pt idx="8">
                  <c:v>269</c:v>
                </c:pt>
                <c:pt idx="9">
                  <c:v>224</c:v>
                </c:pt>
                <c:pt idx="10">
                  <c:v>187</c:v>
                </c:pt>
                <c:pt idx="11">
                  <c:v>183</c:v>
                </c:pt>
              </c:numCache>
            </c:numRef>
          </c:val>
          <c:smooth val="0"/>
          <c:extLst>
            <c:ext xmlns:c16="http://schemas.microsoft.com/office/drawing/2014/chart" uri="{C3380CC4-5D6E-409C-BE32-E72D297353CC}">
              <c16:uniqueId val="{00000000-2852-4A27-A581-4195B7ECB0E5}"/>
            </c:ext>
          </c:extLst>
        </c:ser>
        <c:ser>
          <c:idx val="1"/>
          <c:order val="1"/>
          <c:tx>
            <c:strRef>
              <c:f>Mtn_TreLine!$C$20</c:f>
              <c:strCache>
                <c:ptCount val="1"/>
                <c:pt idx="0">
                  <c:v>Sep 2020 - Aug 2021</c:v>
                </c:pt>
              </c:strCache>
            </c:strRef>
          </c:tx>
          <c:spPr>
            <a:ln w="28575" cap="rnd">
              <a:solidFill>
                <a:srgbClr val="0072CE"/>
              </a:solidFill>
              <a:prstDash val="sysDot"/>
              <a:round/>
            </a:ln>
            <a:effectLst/>
          </c:spPr>
          <c:marker>
            <c:symbol val="circle"/>
            <c:size val="5"/>
            <c:spPr>
              <a:solidFill>
                <a:srgbClr val="0072CE"/>
              </a:solidFill>
              <a:ln>
                <a:solidFill>
                  <a:srgbClr val="0072CE"/>
                </a:solidFill>
                <a:prstDash val="sysDot"/>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Mtn_TreLine!$C$2:$C$13</c:f>
              <c:numCache>
                <c:formatCode>General</c:formatCode>
                <c:ptCount val="12"/>
                <c:pt idx="0">
                  <c:v>225</c:v>
                </c:pt>
                <c:pt idx="1">
                  <c:v>203</c:v>
                </c:pt>
                <c:pt idx="2">
                  <c:v>186</c:v>
                </c:pt>
                <c:pt idx="3">
                  <c:v>210</c:v>
                </c:pt>
                <c:pt idx="4">
                  <c:v>153</c:v>
                </c:pt>
                <c:pt idx="5">
                  <c:v>176</c:v>
                </c:pt>
                <c:pt idx="6">
                  <c:v>255</c:v>
                </c:pt>
                <c:pt idx="7">
                  <c:v>283</c:v>
                </c:pt>
                <c:pt idx="8">
                  <c:v>497</c:v>
                </c:pt>
                <c:pt idx="9">
                  <c:v>370</c:v>
                </c:pt>
                <c:pt idx="10">
                  <c:v>212</c:v>
                </c:pt>
                <c:pt idx="11">
                  <c:v>212</c:v>
                </c:pt>
              </c:numCache>
            </c:numRef>
          </c:val>
          <c:smooth val="0"/>
          <c:extLst>
            <c:ext xmlns:c16="http://schemas.microsoft.com/office/drawing/2014/chart" uri="{C3380CC4-5D6E-409C-BE32-E72D297353CC}">
              <c16:uniqueId val="{00000001-2852-4A27-A581-4195B7ECB0E5}"/>
            </c:ext>
          </c:extLst>
        </c:ser>
        <c:ser>
          <c:idx val="2"/>
          <c:order val="2"/>
          <c:tx>
            <c:strRef>
              <c:f>Mtn_TreLine!$C$21</c:f>
              <c:strCache>
                <c:ptCount val="1"/>
                <c:pt idx="0">
                  <c:v>Sep 2021 - Aug 2022</c:v>
                </c:pt>
              </c:strCache>
            </c:strRef>
          </c:tx>
          <c:spPr>
            <a:ln w="28575" cap="rnd">
              <a:solidFill>
                <a:srgbClr val="1D252D"/>
              </a:solidFill>
              <a:round/>
            </a:ln>
            <a:effectLst/>
          </c:spPr>
          <c:marker>
            <c:symbol val="circle"/>
            <c:size val="5"/>
            <c:spPr>
              <a:solidFill>
                <a:srgbClr val="1D252D"/>
              </a:solidFill>
              <a:ln>
                <a:solidFill>
                  <a:srgbClr val="1D252D"/>
                </a:solidFill>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Mtn_TreLine!$D$2:$D$13</c:f>
              <c:numCache>
                <c:formatCode>General</c:formatCode>
                <c:ptCount val="12"/>
                <c:pt idx="0">
                  <c:v>151</c:v>
                </c:pt>
                <c:pt idx="1">
                  <c:v>151</c:v>
                </c:pt>
                <c:pt idx="2">
                  <c:v>184</c:v>
                </c:pt>
                <c:pt idx="3">
                  <c:v>208</c:v>
                </c:pt>
                <c:pt idx="4">
                  <c:v>124</c:v>
                </c:pt>
                <c:pt idx="5">
                  <c:v>174</c:v>
                </c:pt>
                <c:pt idx="6">
                  <c:v>210</c:v>
                </c:pt>
                <c:pt idx="7">
                  <c:v>153</c:v>
                </c:pt>
                <c:pt idx="8">
                  <c:v>272</c:v>
                </c:pt>
                <c:pt idx="9">
                  <c:v>193</c:v>
                </c:pt>
                <c:pt idx="10">
                  <c:v>210</c:v>
                </c:pt>
                <c:pt idx="11">
                  <c:v>219</c:v>
                </c:pt>
              </c:numCache>
            </c:numRef>
          </c:val>
          <c:smooth val="0"/>
          <c:extLst>
            <c:ext xmlns:c16="http://schemas.microsoft.com/office/drawing/2014/chart" uri="{C3380CC4-5D6E-409C-BE32-E72D297353CC}">
              <c16:uniqueId val="{00000002-2852-4A27-A581-4195B7ECB0E5}"/>
            </c:ext>
          </c:extLst>
        </c:ser>
        <c:dLbls>
          <c:showLegendKey val="0"/>
          <c:showVal val="0"/>
          <c:showCatName val="0"/>
          <c:showSerName val="0"/>
          <c:showPercent val="0"/>
          <c:showBubbleSize val="0"/>
        </c:dLbls>
        <c:marker val="1"/>
        <c:smooth val="0"/>
        <c:axId val="591604880"/>
        <c:axId val="591866832"/>
      </c:lineChart>
      <c:catAx>
        <c:axId val="59160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Algn val="ctr"/>
        <c:lblOffset val="100"/>
        <c:noMultiLvlLbl val="0"/>
      </c:cat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a:outerShdw blurRad="50800" dist="38100" dir="5400000" algn="ctr" rotWithShape="0">
        <a:srgbClr val="000000">
          <a:alpha val="43137"/>
        </a:srgbClr>
      </a:outerShdw>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95329026985402E-2"/>
          <c:y val="9.8813618657583119E-2"/>
          <c:w val="0.93083980071353356"/>
          <c:h val="0.72205520887165031"/>
        </c:manualLayout>
      </c:layout>
      <c:lineChart>
        <c:grouping val="standard"/>
        <c:varyColors val="0"/>
        <c:ser>
          <c:idx val="0"/>
          <c:order val="0"/>
          <c:tx>
            <c:strRef>
              <c:f>Mtn_TreLine!$C$19</c:f>
              <c:strCache>
                <c:ptCount val="1"/>
                <c:pt idx="0">
                  <c:v>Sep 2019 - Aug 2020</c:v>
                </c:pt>
              </c:strCache>
            </c:strRef>
          </c:tx>
          <c:spPr>
            <a:ln w="28575" cap="rnd">
              <a:solidFill>
                <a:srgbClr val="B4B4B4"/>
              </a:solidFill>
              <a:prstDash val="sysDash"/>
              <a:round/>
            </a:ln>
            <a:effectLst/>
          </c:spPr>
          <c:marker>
            <c:symbol val="circle"/>
            <c:size val="5"/>
            <c:spPr>
              <a:solidFill>
                <a:srgbClr val="B4B4B4"/>
              </a:solidFill>
              <a:ln>
                <a:solidFill>
                  <a:srgbClr val="B4B4B4"/>
                </a:solidFill>
                <a:prstDash val="sysDash"/>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Mtn_TreLine!$F$2:$F$13</c:f>
              <c:numCache>
                <c:formatCode>General</c:formatCode>
                <c:ptCount val="12"/>
                <c:pt idx="0">
                  <c:v>703</c:v>
                </c:pt>
                <c:pt idx="1">
                  <c:v>710</c:v>
                </c:pt>
                <c:pt idx="2">
                  <c:v>691</c:v>
                </c:pt>
                <c:pt idx="3">
                  <c:v>681</c:v>
                </c:pt>
                <c:pt idx="4">
                  <c:v>813</c:v>
                </c:pt>
                <c:pt idx="5">
                  <c:v>873</c:v>
                </c:pt>
                <c:pt idx="6">
                  <c:v>768</c:v>
                </c:pt>
                <c:pt idx="7">
                  <c:v>795</c:v>
                </c:pt>
                <c:pt idx="8">
                  <c:v>849</c:v>
                </c:pt>
                <c:pt idx="9">
                  <c:v>814</c:v>
                </c:pt>
                <c:pt idx="10">
                  <c:v>810</c:v>
                </c:pt>
                <c:pt idx="11">
                  <c:v>723</c:v>
                </c:pt>
              </c:numCache>
            </c:numRef>
          </c:val>
          <c:smooth val="0"/>
          <c:extLst>
            <c:ext xmlns:c16="http://schemas.microsoft.com/office/drawing/2014/chart" uri="{C3380CC4-5D6E-409C-BE32-E72D297353CC}">
              <c16:uniqueId val="{00000000-55CE-4E68-83DB-546E21284B07}"/>
            </c:ext>
          </c:extLst>
        </c:ser>
        <c:ser>
          <c:idx val="1"/>
          <c:order val="1"/>
          <c:tx>
            <c:strRef>
              <c:f>Mtn_TreLine!$C$20</c:f>
              <c:strCache>
                <c:ptCount val="1"/>
                <c:pt idx="0">
                  <c:v>Sep 2020 - Aug 2021</c:v>
                </c:pt>
              </c:strCache>
            </c:strRef>
          </c:tx>
          <c:spPr>
            <a:ln w="28575" cap="rnd">
              <a:solidFill>
                <a:srgbClr val="0072CE"/>
              </a:solidFill>
              <a:prstDash val="sysDot"/>
              <a:round/>
            </a:ln>
            <a:effectLst/>
          </c:spPr>
          <c:marker>
            <c:symbol val="circle"/>
            <c:size val="5"/>
            <c:spPr>
              <a:solidFill>
                <a:srgbClr val="0072CE"/>
              </a:solidFill>
              <a:ln>
                <a:solidFill>
                  <a:srgbClr val="0072CE"/>
                </a:solidFill>
                <a:prstDash val="sysDot"/>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Mtn_TreLine!$G$2:$G$13</c:f>
              <c:numCache>
                <c:formatCode>General</c:formatCode>
                <c:ptCount val="12"/>
                <c:pt idx="0">
                  <c:v>823</c:v>
                </c:pt>
                <c:pt idx="1">
                  <c:v>833</c:v>
                </c:pt>
                <c:pt idx="2">
                  <c:v>846</c:v>
                </c:pt>
                <c:pt idx="3">
                  <c:v>832</c:v>
                </c:pt>
                <c:pt idx="4">
                  <c:v>850</c:v>
                </c:pt>
                <c:pt idx="5">
                  <c:v>789</c:v>
                </c:pt>
                <c:pt idx="6">
                  <c:v>843</c:v>
                </c:pt>
                <c:pt idx="7">
                  <c:v>901</c:v>
                </c:pt>
                <c:pt idx="8">
                  <c:v>1177</c:v>
                </c:pt>
                <c:pt idx="9">
                  <c:v>1240</c:v>
                </c:pt>
                <c:pt idx="10">
                  <c:v>1233</c:v>
                </c:pt>
                <c:pt idx="11">
                  <c:v>1123</c:v>
                </c:pt>
              </c:numCache>
            </c:numRef>
          </c:val>
          <c:smooth val="0"/>
          <c:extLst>
            <c:ext xmlns:c16="http://schemas.microsoft.com/office/drawing/2014/chart" uri="{C3380CC4-5D6E-409C-BE32-E72D297353CC}">
              <c16:uniqueId val="{00000001-55CE-4E68-83DB-546E21284B07}"/>
            </c:ext>
          </c:extLst>
        </c:ser>
        <c:ser>
          <c:idx val="2"/>
          <c:order val="2"/>
          <c:tx>
            <c:strRef>
              <c:f>Mtn_TreLine!$C$21</c:f>
              <c:strCache>
                <c:ptCount val="1"/>
                <c:pt idx="0">
                  <c:v>Sep 2021 - Aug 2022</c:v>
                </c:pt>
              </c:strCache>
            </c:strRef>
          </c:tx>
          <c:spPr>
            <a:ln w="28575" cap="rnd">
              <a:solidFill>
                <a:srgbClr val="1D252D"/>
              </a:solidFill>
              <a:round/>
            </a:ln>
            <a:effectLst/>
          </c:spPr>
          <c:marker>
            <c:symbol val="circle"/>
            <c:size val="5"/>
            <c:spPr>
              <a:solidFill>
                <a:srgbClr val="1D252D"/>
              </a:solidFill>
              <a:ln>
                <a:solidFill>
                  <a:srgbClr val="1D252D"/>
                </a:solidFill>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Mtn_TreLine!$H$2:$H$13</c:f>
              <c:numCache>
                <c:formatCode>General</c:formatCode>
                <c:ptCount val="12"/>
                <c:pt idx="0">
                  <c:v>1117</c:v>
                </c:pt>
                <c:pt idx="1">
                  <c:v>1105</c:v>
                </c:pt>
                <c:pt idx="2">
                  <c:v>1047</c:v>
                </c:pt>
                <c:pt idx="3">
                  <c:v>981</c:v>
                </c:pt>
                <c:pt idx="4">
                  <c:v>999</c:v>
                </c:pt>
                <c:pt idx="5">
                  <c:v>960</c:v>
                </c:pt>
                <c:pt idx="6">
                  <c:v>962</c:v>
                </c:pt>
                <c:pt idx="7">
                  <c:v>917</c:v>
                </c:pt>
                <c:pt idx="8">
                  <c:v>956</c:v>
                </c:pt>
                <c:pt idx="9">
                  <c:v>810</c:v>
                </c:pt>
                <c:pt idx="10">
                  <c:v>759</c:v>
                </c:pt>
                <c:pt idx="11">
                  <c:v>728</c:v>
                </c:pt>
              </c:numCache>
            </c:numRef>
          </c:val>
          <c:smooth val="0"/>
          <c:extLst>
            <c:ext xmlns:c16="http://schemas.microsoft.com/office/drawing/2014/chart" uri="{C3380CC4-5D6E-409C-BE32-E72D297353CC}">
              <c16:uniqueId val="{00000002-55CE-4E68-83DB-546E21284B07}"/>
            </c:ext>
          </c:extLst>
        </c:ser>
        <c:dLbls>
          <c:showLegendKey val="0"/>
          <c:showVal val="0"/>
          <c:showCatName val="0"/>
          <c:showSerName val="0"/>
          <c:showPercent val="0"/>
          <c:showBubbleSize val="0"/>
        </c:dLbls>
        <c:marker val="1"/>
        <c:smooth val="0"/>
        <c:axId val="591604880"/>
        <c:axId val="591866832"/>
      </c:lineChart>
      <c:catAx>
        <c:axId val="59160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Algn val="ctr"/>
        <c:lblOffset val="100"/>
        <c:noMultiLvlLbl val="0"/>
      </c:cat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a:outerShdw blurRad="50800" dist="38100" dir="5400000" algn="ctr" rotWithShape="0">
        <a:srgbClr val="000000">
          <a:alpha val="43137"/>
        </a:srgbClr>
      </a:outerShdw>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95329026985402E-2"/>
          <c:y val="0.1082231693515375"/>
          <c:w val="0.93083980071353356"/>
          <c:h val="0.67084897927029019"/>
        </c:manualLayout>
      </c:layout>
      <c:lineChart>
        <c:grouping val="standard"/>
        <c:varyColors val="0"/>
        <c:ser>
          <c:idx val="0"/>
          <c:order val="0"/>
          <c:tx>
            <c:strRef>
              <c:f>Mtn_TreLine!$C$19</c:f>
              <c:strCache>
                <c:ptCount val="1"/>
                <c:pt idx="0">
                  <c:v>Sep 2019 - Aug 2020</c:v>
                </c:pt>
              </c:strCache>
            </c:strRef>
          </c:tx>
          <c:spPr>
            <a:ln w="28575" cap="rnd">
              <a:solidFill>
                <a:srgbClr val="B4B4B4"/>
              </a:solidFill>
              <a:prstDash val="sysDash"/>
              <a:round/>
            </a:ln>
            <a:effectLst/>
          </c:spPr>
          <c:marker>
            <c:symbol val="circle"/>
            <c:size val="5"/>
            <c:spPr>
              <a:solidFill>
                <a:srgbClr val="B4B4B4"/>
              </a:solidFill>
              <a:ln>
                <a:solidFill>
                  <a:srgbClr val="B4B4B4"/>
                </a:solidFill>
                <a:prstDash val="sysDash"/>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Mtn_TreLine!$J$2:$J$13</c:f>
              <c:numCache>
                <c:formatCode>General</c:formatCode>
                <c:ptCount val="12"/>
                <c:pt idx="0">
                  <c:v>191</c:v>
                </c:pt>
                <c:pt idx="1">
                  <c:v>214</c:v>
                </c:pt>
                <c:pt idx="2">
                  <c:v>195</c:v>
                </c:pt>
                <c:pt idx="3">
                  <c:v>179</c:v>
                </c:pt>
                <c:pt idx="4">
                  <c:v>180</c:v>
                </c:pt>
                <c:pt idx="5">
                  <c:v>196</c:v>
                </c:pt>
                <c:pt idx="6">
                  <c:v>262</c:v>
                </c:pt>
                <c:pt idx="7">
                  <c:v>223</c:v>
                </c:pt>
                <c:pt idx="8">
                  <c:v>218</c:v>
                </c:pt>
                <c:pt idx="9">
                  <c:v>257</c:v>
                </c:pt>
                <c:pt idx="10">
                  <c:v>191</c:v>
                </c:pt>
                <c:pt idx="11">
                  <c:v>191</c:v>
                </c:pt>
              </c:numCache>
            </c:numRef>
          </c:val>
          <c:smooth val="0"/>
          <c:extLst>
            <c:ext xmlns:c16="http://schemas.microsoft.com/office/drawing/2014/chart" uri="{C3380CC4-5D6E-409C-BE32-E72D297353CC}">
              <c16:uniqueId val="{00000000-5491-4C47-A565-6798AEEAFCC1}"/>
            </c:ext>
          </c:extLst>
        </c:ser>
        <c:ser>
          <c:idx val="1"/>
          <c:order val="1"/>
          <c:tx>
            <c:strRef>
              <c:f>Mtn_TreLine!$C$20</c:f>
              <c:strCache>
                <c:ptCount val="1"/>
                <c:pt idx="0">
                  <c:v>Sep 2020 - Aug 2021</c:v>
                </c:pt>
              </c:strCache>
            </c:strRef>
          </c:tx>
          <c:spPr>
            <a:ln w="28575" cap="rnd">
              <a:solidFill>
                <a:srgbClr val="0072CE"/>
              </a:solidFill>
              <a:prstDash val="sysDot"/>
              <a:round/>
            </a:ln>
            <a:effectLst/>
          </c:spPr>
          <c:marker>
            <c:symbol val="circle"/>
            <c:size val="5"/>
            <c:spPr>
              <a:solidFill>
                <a:srgbClr val="0072CE"/>
              </a:solidFill>
              <a:ln>
                <a:solidFill>
                  <a:srgbClr val="0072CE"/>
                </a:solidFill>
                <a:prstDash val="sysDot"/>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Mtn_TreLine!$K$2:$K$13</c:f>
              <c:numCache>
                <c:formatCode>General</c:formatCode>
                <c:ptCount val="12"/>
                <c:pt idx="0">
                  <c:v>209</c:v>
                </c:pt>
                <c:pt idx="1">
                  <c:v>192</c:v>
                </c:pt>
                <c:pt idx="2">
                  <c:v>172</c:v>
                </c:pt>
                <c:pt idx="3">
                  <c:v>224</c:v>
                </c:pt>
                <c:pt idx="4">
                  <c:v>135</c:v>
                </c:pt>
                <c:pt idx="5">
                  <c:v>174</c:v>
                </c:pt>
                <c:pt idx="6">
                  <c:v>210</c:v>
                </c:pt>
                <c:pt idx="7">
                  <c:v>218</c:v>
                </c:pt>
                <c:pt idx="8">
                  <c:v>222</c:v>
                </c:pt>
                <c:pt idx="9">
                  <c:v>310</c:v>
                </c:pt>
                <c:pt idx="10">
                  <c:v>224</c:v>
                </c:pt>
                <c:pt idx="11">
                  <c:v>332</c:v>
                </c:pt>
              </c:numCache>
            </c:numRef>
          </c:val>
          <c:smooth val="0"/>
          <c:extLst>
            <c:ext xmlns:c16="http://schemas.microsoft.com/office/drawing/2014/chart" uri="{C3380CC4-5D6E-409C-BE32-E72D297353CC}">
              <c16:uniqueId val="{00000001-5491-4C47-A565-6798AEEAFCC1}"/>
            </c:ext>
          </c:extLst>
        </c:ser>
        <c:ser>
          <c:idx val="2"/>
          <c:order val="2"/>
          <c:tx>
            <c:strRef>
              <c:f>Mtn_TreLine!$C$21</c:f>
              <c:strCache>
                <c:ptCount val="1"/>
                <c:pt idx="0">
                  <c:v>Sep 2021 - Aug 2022</c:v>
                </c:pt>
              </c:strCache>
            </c:strRef>
          </c:tx>
          <c:spPr>
            <a:ln w="28575" cap="rnd">
              <a:solidFill>
                <a:srgbClr val="1D252D"/>
              </a:solidFill>
              <a:round/>
            </a:ln>
            <a:effectLst/>
          </c:spPr>
          <c:marker>
            <c:symbol val="circle"/>
            <c:size val="5"/>
            <c:spPr>
              <a:solidFill>
                <a:srgbClr val="1D252D"/>
              </a:solidFill>
              <a:ln>
                <a:solidFill>
                  <a:srgbClr val="1D252D"/>
                </a:solidFill>
              </a:ln>
            </c:spPr>
          </c:marker>
          <c:cat>
            <c:strRef>
              <c:f>Mtn_TreLine!$A$2:$A$13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Mtn_TreLine!$L$2:$L$13</c:f>
              <c:numCache>
                <c:formatCode>General</c:formatCode>
                <c:ptCount val="12"/>
                <c:pt idx="0">
                  <c:v>206</c:v>
                </c:pt>
                <c:pt idx="1">
                  <c:v>164</c:v>
                </c:pt>
                <c:pt idx="2">
                  <c:v>241</c:v>
                </c:pt>
                <c:pt idx="3">
                  <c:v>277</c:v>
                </c:pt>
                <c:pt idx="4">
                  <c:v>110</c:v>
                </c:pt>
                <c:pt idx="5">
                  <c:v>207</c:v>
                </c:pt>
                <c:pt idx="6">
                  <c:v>209</c:v>
                </c:pt>
                <c:pt idx="7">
                  <c:v>198</c:v>
                </c:pt>
                <c:pt idx="8">
                  <c:v>233</c:v>
                </c:pt>
                <c:pt idx="9">
                  <c:v>347</c:v>
                </c:pt>
                <c:pt idx="10">
                  <c:v>213</c:v>
                </c:pt>
                <c:pt idx="11">
                  <c:v>272</c:v>
                </c:pt>
              </c:numCache>
            </c:numRef>
          </c:val>
          <c:smooth val="0"/>
          <c:extLst>
            <c:ext xmlns:c16="http://schemas.microsoft.com/office/drawing/2014/chart" uri="{C3380CC4-5D6E-409C-BE32-E72D297353CC}">
              <c16:uniqueId val="{00000002-5491-4C47-A565-6798AEEAFCC1}"/>
            </c:ext>
          </c:extLst>
        </c:ser>
        <c:dLbls>
          <c:showLegendKey val="0"/>
          <c:showVal val="0"/>
          <c:showCatName val="0"/>
          <c:showSerName val="0"/>
          <c:showPercent val="0"/>
          <c:showBubbleSize val="0"/>
        </c:dLbls>
        <c:marker val="1"/>
        <c:smooth val="0"/>
        <c:axId val="591604880"/>
        <c:axId val="591866832"/>
      </c:lineChart>
      <c:catAx>
        <c:axId val="59160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Algn val="ctr"/>
        <c:lblOffset val="100"/>
        <c:noMultiLvlLbl val="0"/>
      </c:cat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a:outerShdw blurRad="50800" dist="38100" dir="5400000" algn="ctr" rotWithShape="0">
        <a:srgbClr val="000000">
          <a:alpha val="43137"/>
        </a:srgbClr>
      </a:outerShdw>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30561496679427E-2"/>
          <c:y val="9.8684491257242046E-2"/>
          <c:w val="0.86845079852086171"/>
          <c:h val="0.56532436230792849"/>
        </c:manualLayout>
      </c:layout>
      <c:barChart>
        <c:barDir val="col"/>
        <c:grouping val="clustered"/>
        <c:varyColors val="0"/>
        <c:ser>
          <c:idx val="0"/>
          <c:order val="0"/>
          <c:tx>
            <c:strRef>
              <c:f>Mth_KEI!$B$1</c:f>
              <c:strCache>
                <c:ptCount val="1"/>
                <c:pt idx="0">
                  <c:v>On Hand</c:v>
                </c:pt>
              </c:strCache>
            </c:strRef>
          </c:tx>
          <c:spPr>
            <a:solidFill>
              <a:srgbClr val="B4B4B4"/>
            </a:solidFill>
            <a:ln w="28575" cap="rnd">
              <a:solidFill>
                <a:srgbClr val="B4B4B4"/>
              </a:solidFill>
              <a:round/>
            </a:ln>
            <a:effectLst/>
          </c:spPr>
          <c:invertIfNegative val="0"/>
          <c:val>
            <c:numRef>
              <c:f>Mth_KEI!$B$2:$B$14</c:f>
              <c:numCache>
                <c:formatCode>General</c:formatCode>
                <c:ptCount val="13"/>
                <c:pt idx="0">
                  <c:v>254</c:v>
                </c:pt>
                <c:pt idx="1">
                  <c:v>270</c:v>
                </c:pt>
                <c:pt idx="2">
                  <c:v>284</c:v>
                </c:pt>
                <c:pt idx="3">
                  <c:v>279</c:v>
                </c:pt>
                <c:pt idx="4">
                  <c:v>235</c:v>
                </c:pt>
                <c:pt idx="5">
                  <c:v>240</c:v>
                </c:pt>
                <c:pt idx="6">
                  <c:v>221</c:v>
                </c:pt>
                <c:pt idx="7">
                  <c:v>219</c:v>
                </c:pt>
                <c:pt idx="8">
                  <c:v>211</c:v>
                </c:pt>
                <c:pt idx="9">
                  <c:v>203</c:v>
                </c:pt>
                <c:pt idx="10">
                  <c:v>213</c:v>
                </c:pt>
                <c:pt idx="11">
                  <c:v>183</c:v>
                </c:pt>
                <c:pt idx="12">
                  <c:v>173</c:v>
                </c:pt>
              </c:numCache>
            </c:numRef>
          </c:val>
          <c:extLst>
            <c:ext xmlns:c16="http://schemas.microsoft.com/office/drawing/2014/chart" uri="{C3380CC4-5D6E-409C-BE32-E72D297353CC}">
              <c16:uniqueId val="{00000000-3281-4167-AE11-1FAD91C46980}"/>
            </c:ext>
          </c:extLst>
        </c:ser>
        <c:ser>
          <c:idx val="1"/>
          <c:order val="1"/>
          <c:tx>
            <c:strRef>
              <c:f>Mth_KEI!$C$1</c:f>
              <c:strCache>
                <c:ptCount val="1"/>
                <c:pt idx="0">
                  <c:v>Received</c:v>
                </c:pt>
              </c:strCache>
            </c:strRef>
          </c:tx>
          <c:spPr>
            <a:solidFill>
              <a:srgbClr val="84DADE"/>
            </a:solidFill>
            <a:ln w="28575" cap="rnd">
              <a:solidFill>
                <a:srgbClr val="84DADE"/>
              </a:solidFill>
              <a:round/>
            </a:ln>
            <a:effectLst/>
          </c:spPr>
          <c:invertIfNegative val="0"/>
          <c:cat>
            <c:numRef>
              <c:f>Mth_KEI!$A$2:$A$14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Mth_KEI!$C$2:$C$14</c:f>
              <c:numCache>
                <c:formatCode>General</c:formatCode>
                <c:ptCount val="13"/>
                <c:pt idx="0">
                  <c:v>46</c:v>
                </c:pt>
                <c:pt idx="1">
                  <c:v>53</c:v>
                </c:pt>
                <c:pt idx="2">
                  <c:v>44</c:v>
                </c:pt>
                <c:pt idx="3">
                  <c:v>46</c:v>
                </c:pt>
                <c:pt idx="4">
                  <c:v>42</c:v>
                </c:pt>
                <c:pt idx="5">
                  <c:v>31</c:v>
                </c:pt>
                <c:pt idx="6">
                  <c:v>28</c:v>
                </c:pt>
                <c:pt idx="7">
                  <c:v>49</c:v>
                </c:pt>
                <c:pt idx="8">
                  <c:v>30</c:v>
                </c:pt>
                <c:pt idx="9">
                  <c:v>36</c:v>
                </c:pt>
                <c:pt idx="10">
                  <c:v>48</c:v>
                </c:pt>
                <c:pt idx="11">
                  <c:v>23</c:v>
                </c:pt>
                <c:pt idx="12">
                  <c:v>33</c:v>
                </c:pt>
              </c:numCache>
            </c:numRef>
          </c:val>
          <c:extLst>
            <c:ext xmlns:c16="http://schemas.microsoft.com/office/drawing/2014/chart" uri="{C3380CC4-5D6E-409C-BE32-E72D297353CC}">
              <c16:uniqueId val="{00000001-3281-4167-AE11-1FAD91C46980}"/>
            </c:ext>
          </c:extLst>
        </c:ser>
        <c:ser>
          <c:idx val="2"/>
          <c:order val="2"/>
          <c:tx>
            <c:strRef>
              <c:f>Mth_KEI!$D$1</c:f>
              <c:strCache>
                <c:ptCount val="1"/>
                <c:pt idx="0">
                  <c:v>Finalised</c:v>
                </c:pt>
              </c:strCache>
            </c:strRef>
          </c:tx>
          <c:spPr>
            <a:solidFill>
              <a:srgbClr val="0072D1"/>
            </a:solidFill>
            <a:ln w="28575" cap="rnd">
              <a:solidFill>
                <a:srgbClr val="0072D1"/>
              </a:solidFill>
              <a:round/>
            </a:ln>
            <a:effectLst/>
          </c:spPr>
          <c:invertIfNegative val="0"/>
          <c:cat>
            <c:numRef>
              <c:f>Mth_KEI!$A$2:$A$14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Mth_KEI!$D$2:$D$14</c:f>
              <c:numCache>
                <c:formatCode>General</c:formatCode>
                <c:ptCount val="13"/>
                <c:pt idx="0">
                  <c:v>46</c:v>
                </c:pt>
                <c:pt idx="1">
                  <c:v>39</c:v>
                </c:pt>
                <c:pt idx="2">
                  <c:v>28</c:v>
                </c:pt>
                <c:pt idx="3">
                  <c:v>51</c:v>
                </c:pt>
                <c:pt idx="4">
                  <c:v>85</c:v>
                </c:pt>
                <c:pt idx="5">
                  <c:v>26</c:v>
                </c:pt>
                <c:pt idx="6">
                  <c:v>47</c:v>
                </c:pt>
                <c:pt idx="7">
                  <c:v>51</c:v>
                </c:pt>
                <c:pt idx="8">
                  <c:v>37</c:v>
                </c:pt>
                <c:pt idx="9">
                  <c:v>43</c:v>
                </c:pt>
                <c:pt idx="10">
                  <c:v>38</c:v>
                </c:pt>
                <c:pt idx="11">
                  <c:v>52</c:v>
                </c:pt>
                <c:pt idx="12">
                  <c:v>43</c:v>
                </c:pt>
              </c:numCache>
            </c:numRef>
          </c:val>
          <c:extLst>
            <c:ext xmlns:c16="http://schemas.microsoft.com/office/drawing/2014/chart" uri="{C3380CC4-5D6E-409C-BE32-E72D297353CC}">
              <c16:uniqueId val="{00000002-3281-4167-AE11-1FAD91C46980}"/>
            </c:ext>
          </c:extLst>
        </c:ser>
        <c:dLbls>
          <c:showLegendKey val="0"/>
          <c:showVal val="0"/>
          <c:showCatName val="0"/>
          <c:showSerName val="0"/>
          <c:showPercent val="0"/>
          <c:showBubbleSize val="0"/>
        </c:dLbls>
        <c:gapWidth val="150"/>
        <c:axId val="591604880"/>
        <c:axId val="591866832"/>
      </c:barChart>
      <c:lineChart>
        <c:grouping val="standard"/>
        <c:varyColors val="0"/>
        <c:ser>
          <c:idx val="3"/>
          <c:order val="3"/>
          <c:tx>
            <c:strRef>
              <c:f>Mth_KEI!$F$1</c:f>
              <c:strCache>
                <c:ptCount val="1"/>
                <c:pt idx="0">
                  <c:v>KEI 150 days</c:v>
                </c:pt>
              </c:strCache>
            </c:strRef>
          </c:tx>
          <c:spPr>
            <a:ln>
              <a:solidFill>
                <a:srgbClr val="1D252D"/>
              </a:solidFill>
            </a:ln>
          </c:spPr>
          <c:marker>
            <c:spPr>
              <a:solidFill>
                <a:srgbClr val="1D252D"/>
              </a:solidFill>
              <a:ln>
                <a:solidFill>
                  <a:srgbClr val="1D252D"/>
                </a:solidFill>
              </a:ln>
            </c:spPr>
          </c:marker>
          <c:cat>
            <c:numRef>
              <c:f>Mth_KEI!$A$2:$A$14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Mth_KEI!$F$2:$F$14</c:f>
              <c:numCache>
                <c:formatCode>0%</c:formatCode>
                <c:ptCount val="13"/>
                <c:pt idx="0">
                  <c:v>0.79</c:v>
                </c:pt>
                <c:pt idx="1">
                  <c:v>0.7857142857142857</c:v>
                </c:pt>
                <c:pt idx="2">
                  <c:v>0.88</c:v>
                </c:pt>
                <c:pt idx="3">
                  <c:v>0.63</c:v>
                </c:pt>
                <c:pt idx="4">
                  <c:v>0.7</c:v>
                </c:pt>
                <c:pt idx="5">
                  <c:v>0.7</c:v>
                </c:pt>
                <c:pt idx="6">
                  <c:v>0.81</c:v>
                </c:pt>
                <c:pt idx="7">
                  <c:v>0.55000000000000004</c:v>
                </c:pt>
                <c:pt idx="8">
                  <c:v>0.71</c:v>
                </c:pt>
                <c:pt idx="9">
                  <c:v>0.73</c:v>
                </c:pt>
                <c:pt idx="10">
                  <c:v>0.79</c:v>
                </c:pt>
                <c:pt idx="11">
                  <c:v>0.67</c:v>
                </c:pt>
                <c:pt idx="12">
                  <c:v>0.8</c:v>
                </c:pt>
              </c:numCache>
            </c:numRef>
          </c:val>
          <c:smooth val="0"/>
          <c:extLst>
            <c:ext xmlns:c16="http://schemas.microsoft.com/office/drawing/2014/chart" uri="{C3380CC4-5D6E-409C-BE32-E72D297353CC}">
              <c16:uniqueId val="{00000003-3281-4167-AE11-1FAD91C46980}"/>
            </c:ext>
          </c:extLst>
        </c:ser>
        <c:dLbls>
          <c:showLegendKey val="0"/>
          <c:showVal val="0"/>
          <c:showCatName val="0"/>
          <c:showSerName val="0"/>
          <c:showPercent val="0"/>
          <c:showBubbleSize val="0"/>
        </c:dLbls>
        <c:marker val="1"/>
        <c:smooth val="0"/>
        <c:axId val="572036424"/>
        <c:axId val="369571832"/>
      </c:lineChart>
      <c:catAx>
        <c:axId val="59160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Algn val="ctr"/>
        <c:lblOffset val="100"/>
        <c:noMultiLvlLbl val="0"/>
      </c:cat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valAx>
        <c:axId val="369571832"/>
        <c:scaling>
          <c:orientation val="minMax"/>
        </c:scaling>
        <c:delete val="0"/>
        <c:axPos val="r"/>
        <c:numFmt formatCode="0%" sourceLinked="1"/>
        <c:majorTickMark val="out"/>
        <c:minorTickMark val="none"/>
        <c:tickLblPos val="nextTo"/>
        <c:spPr>
          <a:ln>
            <a:noFill/>
          </a:ln>
        </c:spPr>
        <c:txPr>
          <a:bodyPr/>
          <a:lstStyle/>
          <a:p>
            <a:pPr>
              <a:defRPr>
                <a:solidFill>
                  <a:schemeClr val="tx1">
                    <a:lumMod val="65000"/>
                    <a:lumOff val="35000"/>
                  </a:schemeClr>
                </a:solidFill>
              </a:defRPr>
            </a:pPr>
            <a:endParaRPr lang="en-US"/>
          </a:p>
        </c:txPr>
        <c:crossAx val="572036424"/>
        <c:crosses val="max"/>
        <c:crossBetween val="between"/>
        <c:majorUnit val="0.2"/>
      </c:valAx>
      <c:dateAx>
        <c:axId val="572036424"/>
        <c:scaling>
          <c:orientation val="minMax"/>
        </c:scaling>
        <c:delete val="1"/>
        <c:axPos val="b"/>
        <c:numFmt formatCode="mmm\-yy" sourceLinked="1"/>
        <c:majorTickMark val="out"/>
        <c:minorTickMark val="none"/>
        <c:tickLblPos val="nextTo"/>
        <c:crossAx val="369571832"/>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30561496679427E-2"/>
          <c:y val="0.10291985715107177"/>
          <c:w val="0.93083980071353356"/>
          <c:h val="0.67483612998897158"/>
        </c:manualLayout>
      </c:layout>
      <c:barChart>
        <c:barDir val="col"/>
        <c:grouping val="clustered"/>
        <c:varyColors val="0"/>
        <c:ser>
          <c:idx val="0"/>
          <c:order val="0"/>
          <c:tx>
            <c:strRef>
              <c:f>Mth_KEI!$N$1</c:f>
              <c:strCache>
                <c:ptCount val="1"/>
                <c:pt idx="0">
                  <c:v>On Hand</c:v>
                </c:pt>
              </c:strCache>
            </c:strRef>
          </c:tx>
          <c:spPr>
            <a:solidFill>
              <a:srgbClr val="B4B4B4"/>
            </a:solidFill>
            <a:ln w="28575" cap="rnd">
              <a:solidFill>
                <a:srgbClr val="B4B4B4"/>
              </a:solidFill>
              <a:round/>
            </a:ln>
            <a:effectLst/>
          </c:spPr>
          <c:invertIfNegative val="0"/>
          <c:cat>
            <c:numRef>
              <c:f>Mth_KEI!$M$2:$M$14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Mth_KEI!$N$2:$N$14</c:f>
              <c:numCache>
                <c:formatCode>General</c:formatCode>
                <c:ptCount val="13"/>
                <c:pt idx="0">
                  <c:v>479</c:v>
                </c:pt>
                <c:pt idx="1">
                  <c:v>449</c:v>
                </c:pt>
                <c:pt idx="2">
                  <c:v>409</c:v>
                </c:pt>
                <c:pt idx="3">
                  <c:v>362</c:v>
                </c:pt>
                <c:pt idx="4">
                  <c:v>313</c:v>
                </c:pt>
                <c:pt idx="5">
                  <c:v>322</c:v>
                </c:pt>
                <c:pt idx="6">
                  <c:v>311</c:v>
                </c:pt>
                <c:pt idx="7">
                  <c:v>312</c:v>
                </c:pt>
                <c:pt idx="8">
                  <c:v>304</c:v>
                </c:pt>
                <c:pt idx="9">
                  <c:v>380</c:v>
                </c:pt>
                <c:pt idx="10">
                  <c:v>314</c:v>
                </c:pt>
                <c:pt idx="11">
                  <c:v>276</c:v>
                </c:pt>
                <c:pt idx="12">
                  <c:v>272</c:v>
                </c:pt>
              </c:numCache>
            </c:numRef>
          </c:val>
          <c:extLst>
            <c:ext xmlns:c16="http://schemas.microsoft.com/office/drawing/2014/chart" uri="{C3380CC4-5D6E-409C-BE32-E72D297353CC}">
              <c16:uniqueId val="{00000000-BADD-4655-BDA6-E11AF5A1E0E3}"/>
            </c:ext>
          </c:extLst>
        </c:ser>
        <c:ser>
          <c:idx val="1"/>
          <c:order val="1"/>
          <c:tx>
            <c:strRef>
              <c:f>Mth_KEI!$O$1</c:f>
              <c:strCache>
                <c:ptCount val="1"/>
                <c:pt idx="0">
                  <c:v>Received</c:v>
                </c:pt>
              </c:strCache>
            </c:strRef>
          </c:tx>
          <c:spPr>
            <a:solidFill>
              <a:srgbClr val="84DADE"/>
            </a:solidFill>
            <a:ln w="28575" cap="rnd">
              <a:solidFill>
                <a:srgbClr val="84DADE"/>
              </a:solidFill>
              <a:round/>
            </a:ln>
            <a:effectLst/>
          </c:spPr>
          <c:invertIfNegative val="0"/>
          <c:cat>
            <c:numRef>
              <c:f>Mth_KEI!$M$2:$M$14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Mth_KEI!$O$2:$O$14</c:f>
              <c:numCache>
                <c:formatCode>General</c:formatCode>
                <c:ptCount val="13"/>
                <c:pt idx="0">
                  <c:v>52</c:v>
                </c:pt>
                <c:pt idx="1">
                  <c:v>51</c:v>
                </c:pt>
                <c:pt idx="2">
                  <c:v>35</c:v>
                </c:pt>
                <c:pt idx="3">
                  <c:v>57</c:v>
                </c:pt>
                <c:pt idx="4">
                  <c:v>73</c:v>
                </c:pt>
                <c:pt idx="5">
                  <c:v>31</c:v>
                </c:pt>
                <c:pt idx="6">
                  <c:v>51</c:v>
                </c:pt>
                <c:pt idx="7">
                  <c:v>47</c:v>
                </c:pt>
                <c:pt idx="8">
                  <c:v>40</c:v>
                </c:pt>
                <c:pt idx="9">
                  <c:v>129</c:v>
                </c:pt>
                <c:pt idx="10">
                  <c:v>33</c:v>
                </c:pt>
                <c:pt idx="11">
                  <c:v>37</c:v>
                </c:pt>
                <c:pt idx="12">
                  <c:v>63</c:v>
                </c:pt>
              </c:numCache>
            </c:numRef>
          </c:val>
          <c:extLst>
            <c:ext xmlns:c16="http://schemas.microsoft.com/office/drawing/2014/chart" uri="{C3380CC4-5D6E-409C-BE32-E72D297353CC}">
              <c16:uniqueId val="{00000001-BADD-4655-BDA6-E11AF5A1E0E3}"/>
            </c:ext>
          </c:extLst>
        </c:ser>
        <c:ser>
          <c:idx val="2"/>
          <c:order val="2"/>
          <c:tx>
            <c:strRef>
              <c:f>Mth_KEI!$P$1</c:f>
              <c:strCache>
                <c:ptCount val="1"/>
                <c:pt idx="0">
                  <c:v>Finalised</c:v>
                </c:pt>
              </c:strCache>
            </c:strRef>
          </c:tx>
          <c:spPr>
            <a:solidFill>
              <a:srgbClr val="0072D1"/>
            </a:solidFill>
            <a:ln w="28575" cap="rnd">
              <a:solidFill>
                <a:srgbClr val="0072D1"/>
              </a:solidFill>
              <a:round/>
            </a:ln>
            <a:effectLst/>
          </c:spPr>
          <c:invertIfNegative val="0"/>
          <c:cat>
            <c:numRef>
              <c:f>Mth_KEI!$M$2:$M$14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Mth_KEI!$P$2:$P$14</c:f>
              <c:numCache>
                <c:formatCode>General</c:formatCode>
                <c:ptCount val="13"/>
                <c:pt idx="0">
                  <c:v>122</c:v>
                </c:pt>
                <c:pt idx="1">
                  <c:v>80</c:v>
                </c:pt>
                <c:pt idx="2">
                  <c:v>74</c:v>
                </c:pt>
                <c:pt idx="3">
                  <c:v>104</c:v>
                </c:pt>
                <c:pt idx="4">
                  <c:v>122</c:v>
                </c:pt>
                <c:pt idx="5">
                  <c:v>23</c:v>
                </c:pt>
                <c:pt idx="6">
                  <c:v>62</c:v>
                </c:pt>
                <c:pt idx="7">
                  <c:v>45</c:v>
                </c:pt>
                <c:pt idx="8">
                  <c:v>48</c:v>
                </c:pt>
                <c:pt idx="9">
                  <c:v>56</c:v>
                </c:pt>
                <c:pt idx="10">
                  <c:v>103</c:v>
                </c:pt>
                <c:pt idx="11">
                  <c:v>75</c:v>
                </c:pt>
                <c:pt idx="12">
                  <c:v>69</c:v>
                </c:pt>
              </c:numCache>
            </c:numRef>
          </c:val>
          <c:extLst>
            <c:ext xmlns:c16="http://schemas.microsoft.com/office/drawing/2014/chart" uri="{C3380CC4-5D6E-409C-BE32-E72D297353CC}">
              <c16:uniqueId val="{00000002-BADD-4655-BDA6-E11AF5A1E0E3}"/>
            </c:ext>
          </c:extLst>
        </c:ser>
        <c:dLbls>
          <c:showLegendKey val="0"/>
          <c:showVal val="0"/>
          <c:showCatName val="0"/>
          <c:showSerName val="0"/>
          <c:showPercent val="0"/>
          <c:showBubbleSize val="0"/>
        </c:dLbls>
        <c:gapWidth val="150"/>
        <c:axId val="591604880"/>
        <c:axId val="591866832"/>
      </c:barChart>
      <c:lineChart>
        <c:grouping val="standard"/>
        <c:varyColors val="0"/>
        <c:ser>
          <c:idx val="3"/>
          <c:order val="3"/>
          <c:tx>
            <c:strRef>
              <c:f>Mth_KEI!$R$1</c:f>
              <c:strCache>
                <c:ptCount val="1"/>
                <c:pt idx="0">
                  <c:v>KEI 150 days</c:v>
                </c:pt>
              </c:strCache>
            </c:strRef>
          </c:tx>
          <c:spPr>
            <a:ln>
              <a:solidFill>
                <a:srgbClr val="1D252D"/>
              </a:solidFill>
            </a:ln>
          </c:spPr>
          <c:marker>
            <c:symbol val="circle"/>
            <c:size val="5"/>
            <c:spPr>
              <a:solidFill>
                <a:srgbClr val="1D252D"/>
              </a:solidFill>
              <a:ln>
                <a:solidFill>
                  <a:srgbClr val="1D252D"/>
                </a:solidFill>
              </a:ln>
            </c:spPr>
          </c:marker>
          <c:cat>
            <c:numRef>
              <c:f>Mth_KEI!$M$2:$M$14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Mth_KEI!$R$2:$R$14</c:f>
              <c:numCache>
                <c:formatCode>0%</c:formatCode>
                <c:ptCount val="13"/>
                <c:pt idx="0">
                  <c:v>0.89</c:v>
                </c:pt>
                <c:pt idx="1">
                  <c:v>0.79069767441860461</c:v>
                </c:pt>
                <c:pt idx="2">
                  <c:v>0.6</c:v>
                </c:pt>
                <c:pt idx="3">
                  <c:v>0.3</c:v>
                </c:pt>
                <c:pt idx="4">
                  <c:v>0.62</c:v>
                </c:pt>
                <c:pt idx="5">
                  <c:v>0.63</c:v>
                </c:pt>
                <c:pt idx="6">
                  <c:v>0.63</c:v>
                </c:pt>
                <c:pt idx="7">
                  <c:v>0.71</c:v>
                </c:pt>
                <c:pt idx="8">
                  <c:v>0.56999999999999995</c:v>
                </c:pt>
                <c:pt idx="9">
                  <c:v>0.43</c:v>
                </c:pt>
                <c:pt idx="10">
                  <c:v>0.87</c:v>
                </c:pt>
                <c:pt idx="11">
                  <c:v>0.47</c:v>
                </c:pt>
                <c:pt idx="12">
                  <c:v>0.64</c:v>
                </c:pt>
              </c:numCache>
            </c:numRef>
          </c:val>
          <c:smooth val="0"/>
          <c:extLst>
            <c:ext xmlns:c16="http://schemas.microsoft.com/office/drawing/2014/chart" uri="{C3380CC4-5D6E-409C-BE32-E72D297353CC}">
              <c16:uniqueId val="{00000003-BADD-4655-BDA6-E11AF5A1E0E3}"/>
            </c:ext>
          </c:extLst>
        </c:ser>
        <c:dLbls>
          <c:showLegendKey val="0"/>
          <c:showVal val="0"/>
          <c:showCatName val="0"/>
          <c:showSerName val="0"/>
          <c:showPercent val="0"/>
          <c:showBubbleSize val="0"/>
        </c:dLbls>
        <c:marker val="1"/>
        <c:smooth val="0"/>
        <c:axId val="379021512"/>
        <c:axId val="379045456"/>
      </c:lineChart>
      <c:dateAx>
        <c:axId val="5916048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Offset val="100"/>
        <c:baseTimeUnit val="months"/>
      </c:date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valAx>
        <c:axId val="379045456"/>
        <c:scaling>
          <c:orientation val="minMax"/>
        </c:scaling>
        <c:delete val="0"/>
        <c:axPos val="r"/>
        <c:numFmt formatCode="0%" sourceLinked="1"/>
        <c:majorTickMark val="out"/>
        <c:minorTickMark val="none"/>
        <c:tickLblPos val="nextTo"/>
        <c:spPr>
          <a:noFill/>
          <a:ln>
            <a:noFill/>
          </a:ln>
        </c:spPr>
        <c:txPr>
          <a:bodyPr/>
          <a:lstStyle/>
          <a:p>
            <a:pPr>
              <a:defRPr>
                <a:solidFill>
                  <a:schemeClr val="tx1">
                    <a:lumMod val="65000"/>
                    <a:lumOff val="35000"/>
                  </a:schemeClr>
                </a:solidFill>
              </a:defRPr>
            </a:pPr>
            <a:endParaRPr lang="en-US"/>
          </a:p>
        </c:txPr>
        <c:crossAx val="379021512"/>
        <c:crosses val="max"/>
        <c:crossBetween val="between"/>
        <c:majorUnit val="0.2"/>
      </c:valAx>
      <c:dateAx>
        <c:axId val="379021512"/>
        <c:scaling>
          <c:orientation val="minMax"/>
        </c:scaling>
        <c:delete val="1"/>
        <c:axPos val="b"/>
        <c:numFmt formatCode="mmm\-yy" sourceLinked="1"/>
        <c:majorTickMark val="out"/>
        <c:minorTickMark val="none"/>
        <c:tickLblPos val="nextTo"/>
        <c:crossAx val="37904545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95329026985402E-2"/>
          <c:y val="8.4699453551912565E-2"/>
          <c:w val="0.93083980071353356"/>
          <c:h val="0.72507554862552148"/>
        </c:manualLayout>
      </c:layout>
      <c:barChart>
        <c:barDir val="col"/>
        <c:grouping val="clustered"/>
        <c:varyColors val="0"/>
        <c:ser>
          <c:idx val="0"/>
          <c:order val="0"/>
          <c:tx>
            <c:strRef>
              <c:f>Mth_KEI!$Y$1</c:f>
              <c:strCache>
                <c:ptCount val="1"/>
                <c:pt idx="0">
                  <c:v>On Hand</c:v>
                </c:pt>
              </c:strCache>
            </c:strRef>
          </c:tx>
          <c:spPr>
            <a:solidFill>
              <a:srgbClr val="B4B4B4"/>
            </a:solidFill>
            <a:ln w="28575" cap="rnd">
              <a:solidFill>
                <a:srgbClr val="B4B4B4"/>
              </a:solidFill>
              <a:round/>
            </a:ln>
            <a:effectLst/>
          </c:spPr>
          <c:invertIfNegative val="0"/>
          <c:cat>
            <c:numRef>
              <c:f>Mth_KEI!$X$2:$X$14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Mth_KEI!$Y$2:$Y$14</c:f>
              <c:numCache>
                <c:formatCode>General</c:formatCode>
                <c:ptCount val="13"/>
                <c:pt idx="0">
                  <c:v>137</c:v>
                </c:pt>
                <c:pt idx="1">
                  <c:v>136</c:v>
                </c:pt>
                <c:pt idx="2">
                  <c:v>137</c:v>
                </c:pt>
                <c:pt idx="3">
                  <c:v>134</c:v>
                </c:pt>
                <c:pt idx="4">
                  <c:v>133</c:v>
                </c:pt>
                <c:pt idx="5">
                  <c:v>132</c:v>
                </c:pt>
                <c:pt idx="6">
                  <c:v>131</c:v>
                </c:pt>
                <c:pt idx="7">
                  <c:v>117</c:v>
                </c:pt>
                <c:pt idx="8">
                  <c:v>116</c:v>
                </c:pt>
                <c:pt idx="9">
                  <c:v>93</c:v>
                </c:pt>
                <c:pt idx="10">
                  <c:v>83</c:v>
                </c:pt>
                <c:pt idx="11">
                  <c:v>80</c:v>
                </c:pt>
                <c:pt idx="12">
                  <c:v>78</c:v>
                </c:pt>
              </c:numCache>
            </c:numRef>
          </c:val>
          <c:extLst>
            <c:ext xmlns:c16="http://schemas.microsoft.com/office/drawing/2014/chart" uri="{C3380CC4-5D6E-409C-BE32-E72D297353CC}">
              <c16:uniqueId val="{00000000-1264-400A-98CA-6293CA54C288}"/>
            </c:ext>
          </c:extLst>
        </c:ser>
        <c:ser>
          <c:idx val="1"/>
          <c:order val="1"/>
          <c:tx>
            <c:strRef>
              <c:f>Mth_KEI!$Z$1</c:f>
              <c:strCache>
                <c:ptCount val="1"/>
                <c:pt idx="0">
                  <c:v>Received</c:v>
                </c:pt>
              </c:strCache>
            </c:strRef>
          </c:tx>
          <c:spPr>
            <a:solidFill>
              <a:srgbClr val="84DADE"/>
            </a:solidFill>
            <a:ln w="28575" cap="rnd">
              <a:solidFill>
                <a:srgbClr val="84DADE"/>
              </a:solidFill>
              <a:round/>
            </a:ln>
            <a:effectLst/>
          </c:spPr>
          <c:invertIfNegative val="0"/>
          <c:cat>
            <c:numRef>
              <c:f>Mth_KEI!$X$2:$X$14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Mth_KEI!$Z$2:$Z$14</c:f>
              <c:numCache>
                <c:formatCode>General</c:formatCode>
                <c:ptCount val="13"/>
                <c:pt idx="0">
                  <c:v>16</c:v>
                </c:pt>
                <c:pt idx="1">
                  <c:v>16</c:v>
                </c:pt>
                <c:pt idx="2">
                  <c:v>17</c:v>
                </c:pt>
                <c:pt idx="3">
                  <c:v>15</c:v>
                </c:pt>
                <c:pt idx="4">
                  <c:v>14</c:v>
                </c:pt>
                <c:pt idx="5">
                  <c:v>8</c:v>
                </c:pt>
                <c:pt idx="6">
                  <c:v>15</c:v>
                </c:pt>
                <c:pt idx="7">
                  <c:v>14</c:v>
                </c:pt>
                <c:pt idx="8">
                  <c:v>17</c:v>
                </c:pt>
                <c:pt idx="9">
                  <c:v>15</c:v>
                </c:pt>
                <c:pt idx="10">
                  <c:v>20</c:v>
                </c:pt>
                <c:pt idx="11">
                  <c:v>20</c:v>
                </c:pt>
                <c:pt idx="12">
                  <c:v>15</c:v>
                </c:pt>
              </c:numCache>
            </c:numRef>
          </c:val>
          <c:extLst>
            <c:ext xmlns:c16="http://schemas.microsoft.com/office/drawing/2014/chart" uri="{C3380CC4-5D6E-409C-BE32-E72D297353CC}">
              <c16:uniqueId val="{00000001-1264-400A-98CA-6293CA54C288}"/>
            </c:ext>
          </c:extLst>
        </c:ser>
        <c:ser>
          <c:idx val="2"/>
          <c:order val="2"/>
          <c:tx>
            <c:strRef>
              <c:f>Mth_KEI!$D$1</c:f>
              <c:strCache>
                <c:ptCount val="1"/>
                <c:pt idx="0">
                  <c:v>Finalised</c:v>
                </c:pt>
              </c:strCache>
            </c:strRef>
          </c:tx>
          <c:spPr>
            <a:solidFill>
              <a:srgbClr val="0072D1"/>
            </a:solidFill>
            <a:ln w="28575" cap="rnd">
              <a:solidFill>
                <a:srgbClr val="0072D1"/>
              </a:solidFill>
              <a:round/>
            </a:ln>
            <a:effectLst/>
          </c:spPr>
          <c:invertIfNegative val="0"/>
          <c:cat>
            <c:numRef>
              <c:f>Mth_KEI!$X$2:$X$14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Mth_KEI!$AA$2:$AA$14</c:f>
              <c:numCache>
                <c:formatCode>General</c:formatCode>
                <c:ptCount val="13"/>
                <c:pt idx="0">
                  <c:v>24</c:v>
                </c:pt>
                <c:pt idx="1">
                  <c:v>17</c:v>
                </c:pt>
                <c:pt idx="2">
                  <c:v>16</c:v>
                </c:pt>
                <c:pt idx="3">
                  <c:v>18</c:v>
                </c:pt>
                <c:pt idx="4">
                  <c:v>15</c:v>
                </c:pt>
                <c:pt idx="5">
                  <c:v>9</c:v>
                </c:pt>
                <c:pt idx="6">
                  <c:v>16</c:v>
                </c:pt>
                <c:pt idx="7">
                  <c:v>28</c:v>
                </c:pt>
                <c:pt idx="8">
                  <c:v>18</c:v>
                </c:pt>
                <c:pt idx="9">
                  <c:v>37</c:v>
                </c:pt>
                <c:pt idx="10">
                  <c:v>30</c:v>
                </c:pt>
                <c:pt idx="11">
                  <c:v>23</c:v>
                </c:pt>
                <c:pt idx="12">
                  <c:v>18</c:v>
                </c:pt>
              </c:numCache>
            </c:numRef>
          </c:val>
          <c:extLst>
            <c:ext xmlns:c16="http://schemas.microsoft.com/office/drawing/2014/chart" uri="{C3380CC4-5D6E-409C-BE32-E72D297353CC}">
              <c16:uniqueId val="{00000002-1264-400A-98CA-6293CA54C288}"/>
            </c:ext>
          </c:extLst>
        </c:ser>
        <c:dLbls>
          <c:showLegendKey val="0"/>
          <c:showVal val="0"/>
          <c:showCatName val="0"/>
          <c:showSerName val="0"/>
          <c:showPercent val="0"/>
          <c:showBubbleSize val="0"/>
        </c:dLbls>
        <c:gapWidth val="150"/>
        <c:axId val="591604880"/>
        <c:axId val="591866832"/>
      </c:barChart>
      <c:lineChart>
        <c:grouping val="standard"/>
        <c:varyColors val="0"/>
        <c:ser>
          <c:idx val="3"/>
          <c:order val="3"/>
          <c:tx>
            <c:strRef>
              <c:f>Mth_KEI!$F$1</c:f>
              <c:strCache>
                <c:ptCount val="1"/>
                <c:pt idx="0">
                  <c:v>KEI 150 days</c:v>
                </c:pt>
              </c:strCache>
            </c:strRef>
          </c:tx>
          <c:spPr>
            <a:ln>
              <a:solidFill>
                <a:srgbClr val="1D252D"/>
              </a:solidFill>
            </a:ln>
          </c:spPr>
          <c:marker>
            <c:spPr>
              <a:solidFill>
                <a:srgbClr val="1D252D"/>
              </a:solidFill>
              <a:ln>
                <a:solidFill>
                  <a:srgbClr val="1D252D"/>
                </a:solidFill>
              </a:ln>
            </c:spPr>
          </c:marker>
          <c:cat>
            <c:numRef>
              <c:f>Mth_KEI!$X$2:$X$14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Mth_KEI!$AC$2:$AC$14</c:f>
              <c:numCache>
                <c:formatCode>0%</c:formatCode>
                <c:ptCount val="13"/>
                <c:pt idx="0">
                  <c:v>0.95</c:v>
                </c:pt>
                <c:pt idx="1">
                  <c:v>1</c:v>
                </c:pt>
                <c:pt idx="2">
                  <c:v>1</c:v>
                </c:pt>
                <c:pt idx="3">
                  <c:v>1</c:v>
                </c:pt>
                <c:pt idx="4">
                  <c:v>0.91</c:v>
                </c:pt>
                <c:pt idx="5">
                  <c:v>0.85</c:v>
                </c:pt>
                <c:pt idx="6">
                  <c:v>0.71</c:v>
                </c:pt>
                <c:pt idx="7">
                  <c:v>0.75</c:v>
                </c:pt>
                <c:pt idx="8">
                  <c:v>0.56999999999999995</c:v>
                </c:pt>
                <c:pt idx="9">
                  <c:v>0.73</c:v>
                </c:pt>
                <c:pt idx="10">
                  <c:v>0.75</c:v>
                </c:pt>
                <c:pt idx="11">
                  <c:v>0.71</c:v>
                </c:pt>
                <c:pt idx="12">
                  <c:v>0.81</c:v>
                </c:pt>
              </c:numCache>
            </c:numRef>
          </c:val>
          <c:smooth val="0"/>
          <c:extLst>
            <c:ext xmlns:c16="http://schemas.microsoft.com/office/drawing/2014/chart" uri="{C3380CC4-5D6E-409C-BE32-E72D297353CC}">
              <c16:uniqueId val="{00000003-1264-400A-98CA-6293CA54C288}"/>
            </c:ext>
          </c:extLst>
        </c:ser>
        <c:dLbls>
          <c:showLegendKey val="0"/>
          <c:showVal val="0"/>
          <c:showCatName val="0"/>
          <c:showSerName val="0"/>
          <c:showPercent val="0"/>
          <c:showBubbleSize val="0"/>
        </c:dLbls>
        <c:marker val="1"/>
        <c:smooth val="0"/>
        <c:axId val="377852496"/>
        <c:axId val="377844952"/>
      </c:lineChart>
      <c:dateAx>
        <c:axId val="5916048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Offset val="100"/>
        <c:baseTimeUnit val="months"/>
      </c:date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valAx>
        <c:axId val="377844952"/>
        <c:scaling>
          <c:orientation val="minMax"/>
          <c:max val="1"/>
        </c:scaling>
        <c:delete val="0"/>
        <c:axPos val="r"/>
        <c:numFmt formatCode="0%" sourceLinked="1"/>
        <c:majorTickMark val="out"/>
        <c:minorTickMark val="none"/>
        <c:tickLblPos val="nextTo"/>
        <c:spPr>
          <a:ln>
            <a:noFill/>
          </a:ln>
        </c:spPr>
        <c:txPr>
          <a:bodyPr/>
          <a:lstStyle/>
          <a:p>
            <a:pPr>
              <a:defRPr>
                <a:solidFill>
                  <a:schemeClr val="tx1">
                    <a:lumMod val="65000"/>
                    <a:lumOff val="35000"/>
                  </a:schemeClr>
                </a:solidFill>
              </a:defRPr>
            </a:pPr>
            <a:endParaRPr lang="en-US"/>
          </a:p>
        </c:txPr>
        <c:crossAx val="377852496"/>
        <c:crosses val="max"/>
        <c:crossBetween val="between"/>
        <c:majorUnit val="0.2"/>
      </c:valAx>
      <c:dateAx>
        <c:axId val="377852496"/>
        <c:scaling>
          <c:orientation val="minMax"/>
        </c:scaling>
        <c:delete val="1"/>
        <c:axPos val="b"/>
        <c:numFmt formatCode="mmm\-yy" sourceLinked="1"/>
        <c:majorTickMark val="out"/>
        <c:minorTickMark val="none"/>
        <c:tickLblPos val="nextTo"/>
        <c:crossAx val="377844952"/>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95329026985402E-2"/>
          <c:y val="0.16088218022466516"/>
          <c:w val="0.93083980071353356"/>
          <c:h val="0.62554768076539546"/>
        </c:manualLayout>
      </c:layout>
      <c:barChart>
        <c:barDir val="col"/>
        <c:grouping val="clustered"/>
        <c:varyColors val="0"/>
        <c:ser>
          <c:idx val="0"/>
          <c:order val="0"/>
          <c:tx>
            <c:strRef>
              <c:f>Mth_KEI!$AJ$1</c:f>
              <c:strCache>
                <c:ptCount val="1"/>
                <c:pt idx="0">
                  <c:v>On Hand</c:v>
                </c:pt>
              </c:strCache>
            </c:strRef>
          </c:tx>
          <c:spPr>
            <a:solidFill>
              <a:srgbClr val="B4B4B4"/>
            </a:solidFill>
            <a:ln w="28575" cap="rnd">
              <a:solidFill>
                <a:srgbClr val="B4B4B4"/>
              </a:solidFill>
              <a:round/>
            </a:ln>
            <a:effectLst/>
          </c:spPr>
          <c:invertIfNegative val="0"/>
          <c:cat>
            <c:numRef>
              <c:f>Mth_KEI!$AI$2:$AI$14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Mth_KEI!$AJ$2:$AJ$14</c:f>
              <c:numCache>
                <c:formatCode>General</c:formatCode>
                <c:ptCount val="13"/>
                <c:pt idx="0">
                  <c:v>99</c:v>
                </c:pt>
                <c:pt idx="1">
                  <c:v>99</c:v>
                </c:pt>
                <c:pt idx="2">
                  <c:v>104</c:v>
                </c:pt>
                <c:pt idx="3">
                  <c:v>100</c:v>
                </c:pt>
                <c:pt idx="4">
                  <c:v>98</c:v>
                </c:pt>
                <c:pt idx="5">
                  <c:v>98</c:v>
                </c:pt>
                <c:pt idx="6">
                  <c:v>103</c:v>
                </c:pt>
                <c:pt idx="7">
                  <c:v>98</c:v>
                </c:pt>
                <c:pt idx="8">
                  <c:v>92</c:v>
                </c:pt>
                <c:pt idx="9">
                  <c:v>80</c:v>
                </c:pt>
                <c:pt idx="10">
                  <c:v>69</c:v>
                </c:pt>
                <c:pt idx="11">
                  <c:v>66</c:v>
                </c:pt>
                <c:pt idx="12">
                  <c:v>68</c:v>
                </c:pt>
              </c:numCache>
            </c:numRef>
          </c:val>
          <c:extLst>
            <c:ext xmlns:c16="http://schemas.microsoft.com/office/drawing/2014/chart" uri="{C3380CC4-5D6E-409C-BE32-E72D297353CC}">
              <c16:uniqueId val="{00000000-61B9-4FA2-A97C-9533755DAD8E}"/>
            </c:ext>
          </c:extLst>
        </c:ser>
        <c:ser>
          <c:idx val="1"/>
          <c:order val="1"/>
          <c:tx>
            <c:strRef>
              <c:f>Mth_KEI!$AK$1</c:f>
              <c:strCache>
                <c:ptCount val="1"/>
                <c:pt idx="0">
                  <c:v>Received</c:v>
                </c:pt>
              </c:strCache>
            </c:strRef>
          </c:tx>
          <c:spPr>
            <a:solidFill>
              <a:srgbClr val="84DADE"/>
            </a:solidFill>
            <a:ln w="28575" cap="rnd">
              <a:solidFill>
                <a:srgbClr val="84DADE"/>
              </a:solidFill>
              <a:round/>
            </a:ln>
            <a:effectLst/>
          </c:spPr>
          <c:invertIfNegative val="0"/>
          <c:cat>
            <c:numRef>
              <c:f>Mth_KEI!$AI$2:$AI$14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Mth_KEI!$AK$2:$AK$14</c:f>
              <c:numCache>
                <c:formatCode>General</c:formatCode>
                <c:ptCount val="13"/>
                <c:pt idx="0">
                  <c:v>6</c:v>
                </c:pt>
                <c:pt idx="1">
                  <c:v>13</c:v>
                </c:pt>
                <c:pt idx="2">
                  <c:v>7</c:v>
                </c:pt>
                <c:pt idx="3">
                  <c:v>9</c:v>
                </c:pt>
                <c:pt idx="4">
                  <c:v>6</c:v>
                </c:pt>
                <c:pt idx="5">
                  <c:v>10</c:v>
                </c:pt>
                <c:pt idx="6">
                  <c:v>18</c:v>
                </c:pt>
                <c:pt idx="7">
                  <c:v>10</c:v>
                </c:pt>
                <c:pt idx="8">
                  <c:v>7</c:v>
                </c:pt>
                <c:pt idx="9">
                  <c:v>9</c:v>
                </c:pt>
                <c:pt idx="10">
                  <c:v>10</c:v>
                </c:pt>
                <c:pt idx="11">
                  <c:v>11</c:v>
                </c:pt>
                <c:pt idx="12">
                  <c:v>11</c:v>
                </c:pt>
              </c:numCache>
            </c:numRef>
          </c:val>
          <c:extLst>
            <c:ext xmlns:c16="http://schemas.microsoft.com/office/drawing/2014/chart" uri="{C3380CC4-5D6E-409C-BE32-E72D297353CC}">
              <c16:uniqueId val="{00000001-61B9-4FA2-A97C-9533755DAD8E}"/>
            </c:ext>
          </c:extLst>
        </c:ser>
        <c:ser>
          <c:idx val="2"/>
          <c:order val="2"/>
          <c:tx>
            <c:strRef>
              <c:f>Mth_KEI!$AL$1</c:f>
              <c:strCache>
                <c:ptCount val="1"/>
                <c:pt idx="0">
                  <c:v>Finalised</c:v>
                </c:pt>
              </c:strCache>
            </c:strRef>
          </c:tx>
          <c:spPr>
            <a:solidFill>
              <a:srgbClr val="0072D1"/>
            </a:solidFill>
            <a:ln w="28575" cap="rnd">
              <a:solidFill>
                <a:srgbClr val="0072D1"/>
              </a:solidFill>
              <a:round/>
            </a:ln>
            <a:effectLst/>
          </c:spPr>
          <c:invertIfNegative val="0"/>
          <c:cat>
            <c:numRef>
              <c:f>Mth_KEI!$AI$2:$AI$14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Mth_KEI!$AL$2:$AL$14</c:f>
              <c:numCache>
                <c:formatCode>General</c:formatCode>
                <c:ptCount val="13"/>
                <c:pt idx="0">
                  <c:v>19</c:v>
                </c:pt>
                <c:pt idx="1">
                  <c:v>13</c:v>
                </c:pt>
                <c:pt idx="2">
                  <c:v>2</c:v>
                </c:pt>
                <c:pt idx="3">
                  <c:v>13</c:v>
                </c:pt>
                <c:pt idx="4">
                  <c:v>8</c:v>
                </c:pt>
                <c:pt idx="5">
                  <c:v>10</c:v>
                </c:pt>
                <c:pt idx="6">
                  <c:v>13</c:v>
                </c:pt>
                <c:pt idx="7">
                  <c:v>15</c:v>
                </c:pt>
                <c:pt idx="8">
                  <c:v>13</c:v>
                </c:pt>
                <c:pt idx="9">
                  <c:v>23</c:v>
                </c:pt>
                <c:pt idx="10">
                  <c:v>19</c:v>
                </c:pt>
                <c:pt idx="11">
                  <c:v>14</c:v>
                </c:pt>
                <c:pt idx="12">
                  <c:v>9</c:v>
                </c:pt>
              </c:numCache>
            </c:numRef>
          </c:val>
          <c:extLst>
            <c:ext xmlns:c16="http://schemas.microsoft.com/office/drawing/2014/chart" uri="{C3380CC4-5D6E-409C-BE32-E72D297353CC}">
              <c16:uniqueId val="{00000002-61B9-4FA2-A97C-9533755DAD8E}"/>
            </c:ext>
          </c:extLst>
        </c:ser>
        <c:dLbls>
          <c:showLegendKey val="0"/>
          <c:showVal val="0"/>
          <c:showCatName val="0"/>
          <c:showSerName val="0"/>
          <c:showPercent val="0"/>
          <c:showBubbleSize val="0"/>
        </c:dLbls>
        <c:gapWidth val="150"/>
        <c:axId val="591604880"/>
        <c:axId val="591866832"/>
      </c:barChart>
      <c:lineChart>
        <c:grouping val="standard"/>
        <c:varyColors val="0"/>
        <c:ser>
          <c:idx val="3"/>
          <c:order val="3"/>
          <c:tx>
            <c:strRef>
              <c:f>Mth_KEI!$F$1</c:f>
              <c:strCache>
                <c:ptCount val="1"/>
                <c:pt idx="0">
                  <c:v>KEI 150 days</c:v>
                </c:pt>
              </c:strCache>
            </c:strRef>
          </c:tx>
          <c:spPr>
            <a:ln>
              <a:solidFill>
                <a:srgbClr val="1D252D"/>
              </a:solidFill>
            </a:ln>
          </c:spPr>
          <c:marker>
            <c:symbol val="circle"/>
            <c:size val="5"/>
            <c:spPr>
              <a:solidFill>
                <a:srgbClr val="1D252D"/>
              </a:solidFill>
              <a:ln>
                <a:solidFill>
                  <a:srgbClr val="1D252D"/>
                </a:solidFill>
              </a:ln>
            </c:spPr>
          </c:marker>
          <c:cat>
            <c:numRef>
              <c:f>Mth_KEI!$AI$2:$AI$14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Mth_KEI!$AN$2:$AN$14</c:f>
              <c:numCache>
                <c:formatCode>0%</c:formatCode>
                <c:ptCount val="13"/>
                <c:pt idx="0">
                  <c:v>0.86</c:v>
                </c:pt>
                <c:pt idx="1">
                  <c:v>0.77777777777777779</c:v>
                </c:pt>
                <c:pt idx="2">
                  <c:v>0.8</c:v>
                </c:pt>
                <c:pt idx="3">
                  <c:v>0.8</c:v>
                </c:pt>
                <c:pt idx="4">
                  <c:v>0.5</c:v>
                </c:pt>
                <c:pt idx="5">
                  <c:v>0.83</c:v>
                </c:pt>
                <c:pt idx="6">
                  <c:v>0.69</c:v>
                </c:pt>
                <c:pt idx="7">
                  <c:v>0.63</c:v>
                </c:pt>
                <c:pt idx="8">
                  <c:v>0.69</c:v>
                </c:pt>
                <c:pt idx="9">
                  <c:v>0.73</c:v>
                </c:pt>
                <c:pt idx="10">
                  <c:v>0.79</c:v>
                </c:pt>
                <c:pt idx="11">
                  <c:v>0.75</c:v>
                </c:pt>
                <c:pt idx="12">
                  <c:v>0.88</c:v>
                </c:pt>
              </c:numCache>
            </c:numRef>
          </c:val>
          <c:smooth val="0"/>
          <c:extLst>
            <c:ext xmlns:c16="http://schemas.microsoft.com/office/drawing/2014/chart" uri="{C3380CC4-5D6E-409C-BE32-E72D297353CC}">
              <c16:uniqueId val="{00000003-61B9-4FA2-A97C-9533755DAD8E}"/>
            </c:ext>
          </c:extLst>
        </c:ser>
        <c:dLbls>
          <c:showLegendKey val="0"/>
          <c:showVal val="0"/>
          <c:showCatName val="0"/>
          <c:showSerName val="0"/>
          <c:showPercent val="0"/>
          <c:showBubbleSize val="0"/>
        </c:dLbls>
        <c:marker val="1"/>
        <c:smooth val="0"/>
        <c:axId val="377852496"/>
        <c:axId val="377844952"/>
      </c:lineChart>
      <c:dateAx>
        <c:axId val="5916048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Offset val="100"/>
        <c:baseTimeUnit val="months"/>
      </c:date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valAx>
        <c:axId val="377844952"/>
        <c:scaling>
          <c:orientation val="minMax"/>
          <c:max val="1"/>
        </c:scaling>
        <c:delete val="0"/>
        <c:axPos val="r"/>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377852496"/>
        <c:crosses val="max"/>
        <c:crossBetween val="between"/>
        <c:majorUnit val="0.2"/>
      </c:valAx>
      <c:dateAx>
        <c:axId val="377852496"/>
        <c:scaling>
          <c:orientation val="minMax"/>
        </c:scaling>
        <c:delete val="1"/>
        <c:axPos val="b"/>
        <c:numFmt formatCode="mmm\-yy" sourceLinked="1"/>
        <c:majorTickMark val="out"/>
        <c:minorTickMark val="none"/>
        <c:tickLblPos val="nextTo"/>
        <c:crossAx val="377844952"/>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243645"/>
                </a:solidFill>
                <a:latin typeface="+mn-lt"/>
                <a:ea typeface="+mn-ea"/>
                <a:cs typeface="+mn-cs"/>
              </a:defRPr>
            </a:pPr>
            <a:endParaRPr lang="en-US" sz="1200" dirty="0"/>
          </a:p>
        </c:rich>
      </c:tx>
      <c:layout>
        <c:manualLayout>
          <c:xMode val="edge"/>
          <c:yMode val="edge"/>
          <c:x val="0.13363345330189252"/>
          <c:y val="0"/>
        </c:manualLayout>
      </c:layout>
      <c:overlay val="0"/>
    </c:title>
    <c:autoTitleDeleted val="0"/>
    <c:plotArea>
      <c:layout>
        <c:manualLayout>
          <c:layoutTarget val="inner"/>
          <c:xMode val="edge"/>
          <c:yMode val="edge"/>
          <c:x val="5.1595329026985402E-2"/>
          <c:y val="0.1699694560057198"/>
          <c:w val="0.93083980071353356"/>
          <c:h val="0.5650435191719595"/>
        </c:manualLayout>
      </c:layout>
      <c:barChart>
        <c:barDir val="col"/>
        <c:grouping val="clustered"/>
        <c:varyColors val="0"/>
        <c:ser>
          <c:idx val="3"/>
          <c:order val="3"/>
          <c:tx>
            <c:strRef>
              <c:f>Mth_KEI_2!$Q$1</c:f>
              <c:strCache>
                <c:ptCount val="1"/>
                <c:pt idx="0">
                  <c:v>KEI (between completeness check date and finalised date) </c:v>
                </c:pt>
              </c:strCache>
            </c:strRef>
          </c:tx>
          <c:spPr>
            <a:ln w="12700">
              <a:noFill/>
              <a:prstDash val="solid"/>
            </a:ln>
          </c:spPr>
          <c:invertIfNegative val="0"/>
          <c:val>
            <c:numRef>
              <c:f>Mth_KEI_2!$Q$2:$Q$14</c:f>
            </c:numRef>
          </c:val>
          <c:extLst>
            <c:ext xmlns:c16="http://schemas.microsoft.com/office/drawing/2014/chart" uri="{C3380CC4-5D6E-409C-BE32-E72D297353CC}">
              <c16:uniqueId val="{00000000-4A6E-4CBD-870E-BA6A6B22831A}"/>
            </c:ext>
          </c:extLst>
        </c:ser>
        <c:dLbls>
          <c:showLegendKey val="0"/>
          <c:showVal val="0"/>
          <c:showCatName val="0"/>
          <c:showSerName val="0"/>
          <c:showPercent val="0"/>
          <c:showBubbleSize val="0"/>
        </c:dLbls>
        <c:gapWidth val="150"/>
        <c:axId val="591604880"/>
        <c:axId val="591866832"/>
      </c:barChart>
      <c:barChart>
        <c:barDir val="col"/>
        <c:grouping val="clustered"/>
        <c:varyColors val="0"/>
        <c:ser>
          <c:idx val="0"/>
          <c:order val="0"/>
          <c:tx>
            <c:v>On Hand</c:v>
          </c:tx>
          <c:spPr>
            <a:solidFill>
              <a:srgbClr val="B4B4B4"/>
            </a:solidFill>
            <a:ln w="28575" cap="rnd">
              <a:solidFill>
                <a:srgbClr val="B4B4B4"/>
              </a:solidFill>
              <a:round/>
            </a:ln>
            <a:effectLst/>
          </c:spPr>
          <c:invertIfNegative val="0"/>
          <c:cat>
            <c:numRef>
              <c:f>Mth_KEI_2!$K$2:$K$14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Mth_KEI_2!$L$2:$L$14</c:f>
              <c:numCache>
                <c:formatCode>General</c:formatCode>
                <c:ptCount val="13"/>
                <c:pt idx="0">
                  <c:v>3</c:v>
                </c:pt>
                <c:pt idx="1">
                  <c:v>3</c:v>
                </c:pt>
                <c:pt idx="2">
                  <c:v>3</c:v>
                </c:pt>
                <c:pt idx="3">
                  <c:v>4</c:v>
                </c:pt>
                <c:pt idx="4">
                  <c:v>5</c:v>
                </c:pt>
                <c:pt idx="5">
                  <c:v>2</c:v>
                </c:pt>
                <c:pt idx="6">
                  <c:v>3</c:v>
                </c:pt>
                <c:pt idx="7">
                  <c:v>6</c:v>
                </c:pt>
                <c:pt idx="8">
                  <c:v>11</c:v>
                </c:pt>
                <c:pt idx="9">
                  <c:v>11</c:v>
                </c:pt>
                <c:pt idx="10">
                  <c:v>17</c:v>
                </c:pt>
                <c:pt idx="11">
                  <c:v>13</c:v>
                </c:pt>
                <c:pt idx="12">
                  <c:v>9</c:v>
                </c:pt>
              </c:numCache>
            </c:numRef>
          </c:val>
          <c:extLst>
            <c:ext xmlns:c16="http://schemas.microsoft.com/office/drawing/2014/chart" uri="{C3380CC4-5D6E-409C-BE32-E72D297353CC}">
              <c16:uniqueId val="{00000001-4A6E-4CBD-870E-BA6A6B22831A}"/>
            </c:ext>
          </c:extLst>
        </c:ser>
        <c:ser>
          <c:idx val="1"/>
          <c:order val="1"/>
          <c:tx>
            <c:strRef>
              <c:f>Mth_KEI_2!$M$1</c:f>
              <c:strCache>
                <c:ptCount val="1"/>
                <c:pt idx="0">
                  <c:v>Received</c:v>
                </c:pt>
              </c:strCache>
            </c:strRef>
          </c:tx>
          <c:spPr>
            <a:solidFill>
              <a:srgbClr val="84DADE"/>
            </a:solidFill>
            <a:ln w="28575" cap="rnd">
              <a:solidFill>
                <a:srgbClr val="84DADE"/>
              </a:solidFill>
              <a:round/>
            </a:ln>
            <a:effectLst/>
          </c:spPr>
          <c:invertIfNegative val="0"/>
          <c:cat>
            <c:numRef>
              <c:f>Mth_KEI_2!$K$2:$K$14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Mth_KEI_2!$M$2:$M$14</c:f>
              <c:numCache>
                <c:formatCode>General</c:formatCode>
                <c:ptCount val="13"/>
                <c:pt idx="0">
                  <c:v>12</c:v>
                </c:pt>
                <c:pt idx="1">
                  <c:v>8</c:v>
                </c:pt>
                <c:pt idx="2">
                  <c:v>4</c:v>
                </c:pt>
                <c:pt idx="3">
                  <c:v>7</c:v>
                </c:pt>
                <c:pt idx="4">
                  <c:v>12</c:v>
                </c:pt>
                <c:pt idx="5">
                  <c:v>4</c:v>
                </c:pt>
                <c:pt idx="6">
                  <c:v>6</c:v>
                </c:pt>
                <c:pt idx="7">
                  <c:v>16</c:v>
                </c:pt>
                <c:pt idx="8">
                  <c:v>9</c:v>
                </c:pt>
                <c:pt idx="9">
                  <c:v>10</c:v>
                </c:pt>
                <c:pt idx="10">
                  <c:v>16</c:v>
                </c:pt>
                <c:pt idx="11">
                  <c:v>15</c:v>
                </c:pt>
                <c:pt idx="12">
                  <c:v>16</c:v>
                </c:pt>
              </c:numCache>
            </c:numRef>
          </c:val>
          <c:extLst>
            <c:ext xmlns:c16="http://schemas.microsoft.com/office/drawing/2014/chart" uri="{C3380CC4-5D6E-409C-BE32-E72D297353CC}">
              <c16:uniqueId val="{00000002-4A6E-4CBD-870E-BA6A6B22831A}"/>
            </c:ext>
          </c:extLst>
        </c:ser>
        <c:ser>
          <c:idx val="2"/>
          <c:order val="2"/>
          <c:tx>
            <c:strRef>
              <c:f>Mth_KEI_2!$N$1</c:f>
              <c:strCache>
                <c:ptCount val="1"/>
                <c:pt idx="0">
                  <c:v>Finalised</c:v>
                </c:pt>
              </c:strCache>
            </c:strRef>
          </c:tx>
          <c:spPr>
            <a:solidFill>
              <a:srgbClr val="0072D1"/>
            </a:solidFill>
            <a:ln w="28575" cap="rnd">
              <a:solidFill>
                <a:srgbClr val="0072D1"/>
              </a:solidFill>
              <a:round/>
            </a:ln>
            <a:effectLst/>
          </c:spPr>
          <c:invertIfNegative val="0"/>
          <c:cat>
            <c:numRef>
              <c:f>Mth_KEI_2!$K$2:$K$14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Mth_KEI_2!$N$2:$N$14</c:f>
              <c:numCache>
                <c:formatCode>General</c:formatCode>
                <c:ptCount val="13"/>
                <c:pt idx="0">
                  <c:v>16</c:v>
                </c:pt>
                <c:pt idx="1">
                  <c:v>8</c:v>
                </c:pt>
                <c:pt idx="2">
                  <c:v>3</c:v>
                </c:pt>
                <c:pt idx="3">
                  <c:v>6</c:v>
                </c:pt>
                <c:pt idx="4">
                  <c:v>11</c:v>
                </c:pt>
                <c:pt idx="5">
                  <c:v>6</c:v>
                </c:pt>
                <c:pt idx="6">
                  <c:v>5</c:v>
                </c:pt>
                <c:pt idx="7">
                  <c:v>14</c:v>
                </c:pt>
                <c:pt idx="8">
                  <c:v>4</c:v>
                </c:pt>
                <c:pt idx="9">
                  <c:v>10</c:v>
                </c:pt>
                <c:pt idx="10">
                  <c:v>10</c:v>
                </c:pt>
                <c:pt idx="11">
                  <c:v>18</c:v>
                </c:pt>
                <c:pt idx="12">
                  <c:v>16</c:v>
                </c:pt>
              </c:numCache>
            </c:numRef>
          </c:val>
          <c:extLst>
            <c:ext xmlns:c16="http://schemas.microsoft.com/office/drawing/2014/chart" uri="{C3380CC4-5D6E-409C-BE32-E72D297353CC}">
              <c16:uniqueId val="{00000003-4A6E-4CBD-870E-BA6A6B22831A}"/>
            </c:ext>
          </c:extLst>
        </c:ser>
        <c:dLbls>
          <c:showLegendKey val="0"/>
          <c:showVal val="0"/>
          <c:showCatName val="0"/>
          <c:showSerName val="0"/>
          <c:showPercent val="0"/>
          <c:showBubbleSize val="0"/>
        </c:dLbls>
        <c:gapWidth val="150"/>
        <c:axId val="591604880"/>
        <c:axId val="591866832"/>
      </c:barChart>
      <c:lineChart>
        <c:grouping val="standard"/>
        <c:varyColors val="0"/>
        <c:ser>
          <c:idx val="4"/>
          <c:order val="4"/>
          <c:tx>
            <c:strRef>
              <c:f>Mth_KEI_2!$P$1</c:f>
              <c:strCache>
                <c:ptCount val="1"/>
                <c:pt idx="0">
                  <c:v>KEI </c:v>
                </c:pt>
              </c:strCache>
            </c:strRef>
          </c:tx>
          <c:spPr>
            <a:ln>
              <a:solidFill>
                <a:sysClr val="windowText" lastClr="000000"/>
              </a:solidFill>
            </a:ln>
          </c:spPr>
          <c:marker>
            <c:symbol val="circle"/>
            <c:size val="5"/>
            <c:spPr>
              <a:solidFill>
                <a:srgbClr val="0A4B78"/>
              </a:solidFill>
            </c:spPr>
          </c:marker>
          <c:dPt>
            <c:idx val="10"/>
            <c:marker>
              <c:spPr>
                <a:solidFill>
                  <a:srgbClr val="0A4B78"/>
                </a:solidFill>
                <a:ln>
                  <a:solidFill>
                    <a:srgbClr val="0A4B78"/>
                  </a:solidFill>
                </a:ln>
              </c:spPr>
            </c:marker>
            <c:bubble3D val="0"/>
            <c:spPr>
              <a:ln>
                <a:solidFill>
                  <a:srgbClr val="0A4B78"/>
                </a:solidFill>
              </a:ln>
            </c:spPr>
            <c:extLst>
              <c:ext xmlns:c16="http://schemas.microsoft.com/office/drawing/2014/chart" uri="{C3380CC4-5D6E-409C-BE32-E72D297353CC}">
                <c16:uniqueId val="{00000005-4A6E-4CBD-870E-BA6A6B22831A}"/>
              </c:ext>
            </c:extLst>
          </c:dPt>
          <c:cat>
            <c:numRef>
              <c:f>Mth_KEI_2!$K$2:$K$14</c:f>
              <c:numCache>
                <c:formatCode>mmm\-yy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Mth_KEI_2!$P$2:$P$14</c:f>
              <c:numCache>
                <c:formatCode>0%</c:formatCode>
                <c:ptCount val="13"/>
                <c:pt idx="0">
                  <c:v>0.92592592592592593</c:v>
                </c:pt>
                <c:pt idx="1">
                  <c:v>0.875</c:v>
                </c:pt>
                <c:pt idx="2">
                  <c:v>1</c:v>
                </c:pt>
                <c:pt idx="3">
                  <c:v>0.5</c:v>
                </c:pt>
                <c:pt idx="4">
                  <c:v>1</c:v>
                </c:pt>
                <c:pt idx="5">
                  <c:v>1</c:v>
                </c:pt>
                <c:pt idx="6">
                  <c:v>0.8</c:v>
                </c:pt>
                <c:pt idx="7">
                  <c:v>1</c:v>
                </c:pt>
                <c:pt idx="8">
                  <c:v>0.25</c:v>
                </c:pt>
                <c:pt idx="9">
                  <c:v>0.6</c:v>
                </c:pt>
                <c:pt idx="10">
                  <c:v>0.89</c:v>
                </c:pt>
                <c:pt idx="11">
                  <c:v>0.52941176470588236</c:v>
                </c:pt>
                <c:pt idx="12">
                  <c:v>0.72222222222222221</c:v>
                </c:pt>
              </c:numCache>
            </c:numRef>
          </c:val>
          <c:smooth val="0"/>
          <c:extLst>
            <c:ext xmlns:c16="http://schemas.microsoft.com/office/drawing/2014/chart" uri="{C3380CC4-5D6E-409C-BE32-E72D297353CC}">
              <c16:uniqueId val="{00000006-4A6E-4CBD-870E-BA6A6B22831A}"/>
            </c:ext>
          </c:extLst>
        </c:ser>
        <c:dLbls>
          <c:showLegendKey val="0"/>
          <c:showVal val="0"/>
          <c:showCatName val="0"/>
          <c:showSerName val="0"/>
          <c:showPercent val="0"/>
          <c:showBubbleSize val="0"/>
        </c:dLbls>
        <c:marker val="1"/>
        <c:smooth val="0"/>
        <c:axId val="736033040"/>
        <c:axId val="736037632"/>
      </c:lineChart>
      <c:dateAx>
        <c:axId val="5916048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866832"/>
        <c:crosses val="autoZero"/>
        <c:auto val="1"/>
        <c:lblOffset val="100"/>
        <c:baseTimeUnit val="months"/>
      </c:dateAx>
      <c:valAx>
        <c:axId val="59186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1604880"/>
        <c:crosses val="autoZero"/>
        <c:crossBetween val="between"/>
      </c:valAx>
      <c:valAx>
        <c:axId val="73603763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tx1">
                    <a:lumMod val="75000"/>
                    <a:lumOff val="25000"/>
                  </a:schemeClr>
                </a:solidFill>
              </a:defRPr>
            </a:pPr>
            <a:endParaRPr lang="en-US"/>
          </a:p>
        </c:txPr>
        <c:crossAx val="736033040"/>
        <c:crosses val="max"/>
        <c:crossBetween val="between"/>
        <c:majorUnit val="0.2"/>
      </c:valAx>
      <c:dateAx>
        <c:axId val="736033040"/>
        <c:scaling>
          <c:orientation val="minMax"/>
        </c:scaling>
        <c:delete val="1"/>
        <c:axPos val="b"/>
        <c:numFmt formatCode="mmm\-yy" sourceLinked="1"/>
        <c:majorTickMark val="out"/>
        <c:minorTickMark val="none"/>
        <c:tickLblPos val="nextTo"/>
        <c:crossAx val="736037632"/>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1DAD7-EE21-9D4E-A62E-234C93494296}" type="datetimeFigureOut">
              <a:rPr lang="en-AU" smtClean="0"/>
              <a:t>05/12/2022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52914-4A6F-5444-9C93-C9E9F0392F2C}" type="slidenum">
              <a:rPr lang="en-AU" smtClean="0"/>
              <a:t>‹#›</a:t>
            </a:fld>
            <a:endParaRPr lang="en-AU"/>
          </a:p>
        </p:txBody>
      </p:sp>
    </p:spTree>
    <p:extLst>
      <p:ext uri="{BB962C8B-B14F-4D97-AF65-F5344CB8AC3E}">
        <p14:creationId xmlns:p14="http://schemas.microsoft.com/office/powerpoint/2010/main" val="100772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552914-4A6F-5444-9C93-C9E9F0392F2C}" type="slidenum">
              <a:rPr lang="en-AU" smtClean="0"/>
              <a:t>1</a:t>
            </a:fld>
            <a:endParaRPr lang="en-AU"/>
          </a:p>
        </p:txBody>
      </p:sp>
    </p:spTree>
    <p:extLst>
      <p:ext uri="{BB962C8B-B14F-4D97-AF65-F5344CB8AC3E}">
        <p14:creationId xmlns:p14="http://schemas.microsoft.com/office/powerpoint/2010/main" val="20401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10</a:t>
            </a:fld>
            <a:endParaRPr lang="en-AU"/>
          </a:p>
        </p:txBody>
      </p:sp>
    </p:spTree>
    <p:extLst>
      <p:ext uri="{BB962C8B-B14F-4D97-AF65-F5344CB8AC3E}">
        <p14:creationId xmlns:p14="http://schemas.microsoft.com/office/powerpoint/2010/main" val="243062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11</a:t>
            </a:fld>
            <a:endParaRPr lang="en-AU"/>
          </a:p>
        </p:txBody>
      </p:sp>
    </p:spTree>
    <p:extLst>
      <p:ext uri="{BB962C8B-B14F-4D97-AF65-F5344CB8AC3E}">
        <p14:creationId xmlns:p14="http://schemas.microsoft.com/office/powerpoint/2010/main" val="423899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12</a:t>
            </a:fld>
            <a:endParaRPr lang="en-AU"/>
          </a:p>
        </p:txBody>
      </p:sp>
    </p:spTree>
    <p:extLst>
      <p:ext uri="{BB962C8B-B14F-4D97-AF65-F5344CB8AC3E}">
        <p14:creationId xmlns:p14="http://schemas.microsoft.com/office/powerpoint/2010/main" val="283804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13</a:t>
            </a:fld>
            <a:endParaRPr lang="en-AU"/>
          </a:p>
        </p:txBody>
      </p:sp>
    </p:spTree>
    <p:extLst>
      <p:ext uri="{BB962C8B-B14F-4D97-AF65-F5344CB8AC3E}">
        <p14:creationId xmlns:p14="http://schemas.microsoft.com/office/powerpoint/2010/main" val="84732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14</a:t>
            </a:fld>
            <a:endParaRPr lang="en-AU"/>
          </a:p>
        </p:txBody>
      </p:sp>
    </p:spTree>
    <p:extLst>
      <p:ext uri="{BB962C8B-B14F-4D97-AF65-F5344CB8AC3E}">
        <p14:creationId xmlns:p14="http://schemas.microsoft.com/office/powerpoint/2010/main" val="3626631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15</a:t>
            </a:fld>
            <a:endParaRPr lang="en-AU"/>
          </a:p>
        </p:txBody>
      </p:sp>
    </p:spTree>
    <p:extLst>
      <p:ext uri="{BB962C8B-B14F-4D97-AF65-F5344CB8AC3E}">
        <p14:creationId xmlns:p14="http://schemas.microsoft.com/office/powerpoint/2010/main" val="67220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16</a:t>
            </a:fld>
            <a:endParaRPr lang="en-AU"/>
          </a:p>
        </p:txBody>
      </p:sp>
    </p:spTree>
    <p:extLst>
      <p:ext uri="{BB962C8B-B14F-4D97-AF65-F5344CB8AC3E}">
        <p14:creationId xmlns:p14="http://schemas.microsoft.com/office/powerpoint/2010/main" val="15462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17</a:t>
            </a:fld>
            <a:endParaRPr lang="en-AU"/>
          </a:p>
        </p:txBody>
      </p:sp>
    </p:spTree>
    <p:extLst>
      <p:ext uri="{BB962C8B-B14F-4D97-AF65-F5344CB8AC3E}">
        <p14:creationId xmlns:p14="http://schemas.microsoft.com/office/powerpoint/2010/main" val="172779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18</a:t>
            </a:fld>
            <a:endParaRPr lang="en-AU"/>
          </a:p>
        </p:txBody>
      </p:sp>
    </p:spTree>
    <p:extLst>
      <p:ext uri="{BB962C8B-B14F-4D97-AF65-F5344CB8AC3E}">
        <p14:creationId xmlns:p14="http://schemas.microsoft.com/office/powerpoint/2010/main" val="212401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19</a:t>
            </a:fld>
            <a:endParaRPr lang="en-AU"/>
          </a:p>
        </p:txBody>
      </p:sp>
    </p:spTree>
    <p:extLst>
      <p:ext uri="{BB962C8B-B14F-4D97-AF65-F5344CB8AC3E}">
        <p14:creationId xmlns:p14="http://schemas.microsoft.com/office/powerpoint/2010/main" val="11357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2</a:t>
            </a:fld>
            <a:endParaRPr lang="en-AU"/>
          </a:p>
        </p:txBody>
      </p:sp>
    </p:spTree>
    <p:extLst>
      <p:ext uri="{BB962C8B-B14F-4D97-AF65-F5344CB8AC3E}">
        <p14:creationId xmlns:p14="http://schemas.microsoft.com/office/powerpoint/2010/main" val="379813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20</a:t>
            </a:fld>
            <a:endParaRPr lang="en-AU"/>
          </a:p>
        </p:txBody>
      </p:sp>
    </p:spTree>
    <p:extLst>
      <p:ext uri="{BB962C8B-B14F-4D97-AF65-F5344CB8AC3E}">
        <p14:creationId xmlns:p14="http://schemas.microsoft.com/office/powerpoint/2010/main" val="326054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21</a:t>
            </a:fld>
            <a:endParaRPr lang="en-AU"/>
          </a:p>
        </p:txBody>
      </p:sp>
    </p:spTree>
    <p:extLst>
      <p:ext uri="{BB962C8B-B14F-4D97-AF65-F5344CB8AC3E}">
        <p14:creationId xmlns:p14="http://schemas.microsoft.com/office/powerpoint/2010/main" val="2159618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552914-4A6F-5444-9C93-C9E9F0392F2C}" type="slidenum">
              <a:rPr lang="en-AU" smtClean="0"/>
              <a:t>24</a:t>
            </a:fld>
            <a:endParaRPr lang="en-AU"/>
          </a:p>
        </p:txBody>
      </p:sp>
    </p:spTree>
    <p:extLst>
      <p:ext uri="{BB962C8B-B14F-4D97-AF65-F5344CB8AC3E}">
        <p14:creationId xmlns:p14="http://schemas.microsoft.com/office/powerpoint/2010/main" val="2336556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25</a:t>
            </a:fld>
            <a:endParaRPr lang="en-AU"/>
          </a:p>
        </p:txBody>
      </p:sp>
    </p:spTree>
    <p:extLst>
      <p:ext uri="{BB962C8B-B14F-4D97-AF65-F5344CB8AC3E}">
        <p14:creationId xmlns:p14="http://schemas.microsoft.com/office/powerpoint/2010/main" val="1286283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26</a:t>
            </a:fld>
            <a:endParaRPr lang="en-AU"/>
          </a:p>
        </p:txBody>
      </p:sp>
    </p:spTree>
    <p:extLst>
      <p:ext uri="{BB962C8B-B14F-4D97-AF65-F5344CB8AC3E}">
        <p14:creationId xmlns:p14="http://schemas.microsoft.com/office/powerpoint/2010/main" val="3712224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52914-4A6F-5444-9C93-C9E9F0392F2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431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52914-4A6F-5444-9C93-C9E9F0392F2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238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30</a:t>
            </a:fld>
            <a:endParaRPr lang="en-AU" dirty="0"/>
          </a:p>
        </p:txBody>
      </p:sp>
    </p:spTree>
    <p:extLst>
      <p:ext uri="{BB962C8B-B14F-4D97-AF65-F5344CB8AC3E}">
        <p14:creationId xmlns:p14="http://schemas.microsoft.com/office/powerpoint/2010/main" val="3268019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31</a:t>
            </a:fld>
            <a:endParaRPr lang="en-AU" dirty="0"/>
          </a:p>
        </p:txBody>
      </p:sp>
    </p:spTree>
    <p:extLst>
      <p:ext uri="{BB962C8B-B14F-4D97-AF65-F5344CB8AC3E}">
        <p14:creationId xmlns:p14="http://schemas.microsoft.com/office/powerpoint/2010/main" val="361771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33</a:t>
            </a:fld>
            <a:endParaRPr lang="en-AU"/>
          </a:p>
        </p:txBody>
      </p:sp>
    </p:spTree>
    <p:extLst>
      <p:ext uri="{BB962C8B-B14F-4D97-AF65-F5344CB8AC3E}">
        <p14:creationId xmlns:p14="http://schemas.microsoft.com/office/powerpoint/2010/main" val="414895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a:t>
            </a:fld>
            <a:endParaRPr lang="en-AU"/>
          </a:p>
        </p:txBody>
      </p:sp>
    </p:spTree>
    <p:extLst>
      <p:ext uri="{BB962C8B-B14F-4D97-AF65-F5344CB8AC3E}">
        <p14:creationId xmlns:p14="http://schemas.microsoft.com/office/powerpoint/2010/main" val="375162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35</a:t>
            </a:fld>
            <a:endParaRPr lang="en-AU" dirty="0"/>
          </a:p>
        </p:txBody>
      </p:sp>
    </p:spTree>
    <p:extLst>
      <p:ext uri="{BB962C8B-B14F-4D97-AF65-F5344CB8AC3E}">
        <p14:creationId xmlns:p14="http://schemas.microsoft.com/office/powerpoint/2010/main" val="3843443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36</a:t>
            </a:fld>
            <a:endParaRPr lang="en-AU" dirty="0"/>
          </a:p>
        </p:txBody>
      </p:sp>
    </p:spTree>
    <p:extLst>
      <p:ext uri="{BB962C8B-B14F-4D97-AF65-F5344CB8AC3E}">
        <p14:creationId xmlns:p14="http://schemas.microsoft.com/office/powerpoint/2010/main" val="2443194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37</a:t>
            </a:fld>
            <a:endParaRPr lang="en-AU" dirty="0"/>
          </a:p>
        </p:txBody>
      </p:sp>
    </p:spTree>
    <p:extLst>
      <p:ext uri="{BB962C8B-B14F-4D97-AF65-F5344CB8AC3E}">
        <p14:creationId xmlns:p14="http://schemas.microsoft.com/office/powerpoint/2010/main" val="1500483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38</a:t>
            </a:fld>
            <a:endParaRPr lang="en-AU" dirty="0"/>
          </a:p>
        </p:txBody>
      </p:sp>
    </p:spTree>
    <p:extLst>
      <p:ext uri="{BB962C8B-B14F-4D97-AF65-F5344CB8AC3E}">
        <p14:creationId xmlns:p14="http://schemas.microsoft.com/office/powerpoint/2010/main" val="860490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4552914-4A6F-5444-9C93-C9E9F0392F2C}" type="slidenum">
              <a:rPr lang="en-AU" smtClean="0"/>
              <a:t>39</a:t>
            </a:fld>
            <a:endParaRPr lang="en-AU" dirty="0"/>
          </a:p>
        </p:txBody>
      </p:sp>
    </p:spTree>
    <p:extLst>
      <p:ext uri="{BB962C8B-B14F-4D97-AF65-F5344CB8AC3E}">
        <p14:creationId xmlns:p14="http://schemas.microsoft.com/office/powerpoint/2010/main" val="542985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40</a:t>
            </a:fld>
            <a:endParaRPr lang="en-AU" dirty="0"/>
          </a:p>
        </p:txBody>
      </p:sp>
    </p:spTree>
    <p:extLst>
      <p:ext uri="{BB962C8B-B14F-4D97-AF65-F5344CB8AC3E}">
        <p14:creationId xmlns:p14="http://schemas.microsoft.com/office/powerpoint/2010/main" val="3878849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41</a:t>
            </a:fld>
            <a:endParaRPr lang="en-AU"/>
          </a:p>
        </p:txBody>
      </p:sp>
    </p:spTree>
    <p:extLst>
      <p:ext uri="{BB962C8B-B14F-4D97-AF65-F5344CB8AC3E}">
        <p14:creationId xmlns:p14="http://schemas.microsoft.com/office/powerpoint/2010/main" val="3720800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42</a:t>
            </a:fld>
            <a:endParaRPr lang="en-AU"/>
          </a:p>
        </p:txBody>
      </p:sp>
    </p:spTree>
    <p:extLst>
      <p:ext uri="{BB962C8B-B14F-4D97-AF65-F5344CB8AC3E}">
        <p14:creationId xmlns:p14="http://schemas.microsoft.com/office/powerpoint/2010/main" val="423147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146FD-D865-4AF8-A065-DA1EB9FD3D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12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146FD-D865-4AF8-A065-DA1EB9FD3D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69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146FD-D865-4AF8-A065-DA1EB9FD3D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27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7</a:t>
            </a:fld>
            <a:endParaRPr lang="en-AU"/>
          </a:p>
        </p:txBody>
      </p:sp>
    </p:spTree>
    <p:extLst>
      <p:ext uri="{BB962C8B-B14F-4D97-AF65-F5344CB8AC3E}">
        <p14:creationId xmlns:p14="http://schemas.microsoft.com/office/powerpoint/2010/main" val="237640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8</a:t>
            </a:fld>
            <a:endParaRPr lang="en-AU"/>
          </a:p>
        </p:txBody>
      </p:sp>
    </p:spTree>
    <p:extLst>
      <p:ext uri="{BB962C8B-B14F-4D97-AF65-F5344CB8AC3E}">
        <p14:creationId xmlns:p14="http://schemas.microsoft.com/office/powerpoint/2010/main" val="70701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9</a:t>
            </a:fld>
            <a:endParaRPr lang="en-AU"/>
          </a:p>
        </p:txBody>
      </p:sp>
    </p:spTree>
    <p:extLst>
      <p:ext uri="{BB962C8B-B14F-4D97-AF65-F5344CB8AC3E}">
        <p14:creationId xmlns:p14="http://schemas.microsoft.com/office/powerpoint/2010/main" val="500787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10.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2.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0.xml"/><Relationship Id="rId7" Type="http://schemas.openxmlformats.org/officeDocument/2006/relationships/image" Target="../media/image14.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2.xml"/><Relationship Id="rId7" Type="http://schemas.openxmlformats.org/officeDocument/2006/relationships/image" Target="../media/image14.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09F2A-ACE7-3245-B035-04D0AB7EB0C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Diamond 7">
            <a:extLst>
              <a:ext uri="{FF2B5EF4-FFF2-40B4-BE49-F238E27FC236}">
                <a16:creationId xmlns:a16="http://schemas.microsoft.com/office/drawing/2014/main" id="{DDE87824-654B-DE42-B1BD-C13E3DCD4E9D}"/>
              </a:ext>
            </a:extLst>
          </p:cNvPr>
          <p:cNvSpPr/>
          <p:nvPr userDrawn="1"/>
        </p:nvSpPr>
        <p:spPr>
          <a:xfrm>
            <a:off x="5507149" y="405161"/>
            <a:ext cx="6194199" cy="6047678"/>
          </a:xfrm>
          <a:prstGeom prst="diamond">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0" name="Picture 9">
            <a:extLst>
              <a:ext uri="{FF2B5EF4-FFF2-40B4-BE49-F238E27FC236}">
                <a16:creationId xmlns:a16="http://schemas.microsoft.com/office/drawing/2014/main" id="{A1E2F8D4-A953-834C-9B71-DC76CC1077AE}"/>
              </a:ext>
            </a:extLst>
          </p:cNvPr>
          <p:cNvPicPr>
            <a:picLocks noChangeAspect="1"/>
          </p:cNvPicPr>
          <p:nvPr userDrawn="1"/>
        </p:nvPicPr>
        <p:blipFill>
          <a:blip r:embed="rId2"/>
          <a:stretch>
            <a:fillRect/>
          </a:stretch>
        </p:blipFill>
        <p:spPr>
          <a:xfrm>
            <a:off x="6191090" y="0"/>
            <a:ext cx="3561551"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9"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9" y="4534828"/>
            <a:ext cx="3865069" cy="1199766"/>
          </a:xfrm>
        </p:spPr>
        <p:txBody>
          <a:bodyPr lIns="0" tIns="0" rIns="0" bIns="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11" name="Picture 10">
            <a:extLst>
              <a:ext uri="{FF2B5EF4-FFF2-40B4-BE49-F238E27FC236}">
                <a16:creationId xmlns:a16="http://schemas.microsoft.com/office/drawing/2014/main" id="{ED29923D-7911-3B42-B761-36368A4A47D3}"/>
              </a:ext>
            </a:extLst>
          </p:cNvPr>
          <p:cNvPicPr>
            <a:picLocks noChangeAspect="1"/>
          </p:cNvPicPr>
          <p:nvPr userDrawn="1"/>
        </p:nvPicPr>
        <p:blipFill>
          <a:blip r:embed="rId3"/>
          <a:stretch>
            <a:fillRect/>
          </a:stretch>
        </p:blipFill>
        <p:spPr>
          <a:xfrm>
            <a:off x="682576" y="631051"/>
            <a:ext cx="2162577" cy="459608"/>
          </a:xfrm>
          <a:prstGeom prst="rect">
            <a:avLst/>
          </a:prstGeom>
        </p:spPr>
      </p:pic>
    </p:spTree>
    <p:extLst>
      <p:ext uri="{BB962C8B-B14F-4D97-AF65-F5344CB8AC3E}">
        <p14:creationId xmlns:p14="http://schemas.microsoft.com/office/powerpoint/2010/main" val="297222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Feature Text — Corporate">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5D857046-EFD3-F140-A02C-665E862B408B}"/>
              </a:ext>
            </a:extLst>
          </p:cNvPr>
          <p:cNvPicPr>
            <a:picLocks noChangeAspect="1"/>
          </p:cNvPicPr>
          <p:nvPr userDrawn="1"/>
        </p:nvPicPr>
        <p:blipFill rotWithShape="1">
          <a:blip r:embed="rId2"/>
          <a:srcRect r="12327"/>
          <a:stretch/>
        </p:blipFill>
        <p:spPr>
          <a:xfrm>
            <a:off x="6617225" y="551544"/>
            <a:ext cx="5574776" cy="5777215"/>
          </a:xfrm>
          <a:prstGeom prst="rect">
            <a:avLst/>
          </a:prstGeom>
        </p:spPr>
      </p:pic>
      <p:pic>
        <p:nvPicPr>
          <p:cNvPr id="5" name="image mask">
            <a:extLst>
              <a:ext uri="{FF2B5EF4-FFF2-40B4-BE49-F238E27FC236}">
                <a16:creationId xmlns:a16="http://schemas.microsoft.com/office/drawing/2014/main" id="{AAA2DAA6-1FA4-5645-9B92-8894C1FB9A1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6" name="act device">
            <a:extLst>
              <a:ext uri="{FF2B5EF4-FFF2-40B4-BE49-F238E27FC236}">
                <a16:creationId xmlns:a16="http://schemas.microsoft.com/office/drawing/2014/main" id="{22536B58-01E2-C146-9FDD-5BFBBCCDFC1A}"/>
              </a:ext>
            </a:extLst>
          </p:cNvPr>
          <p:cNvPicPr>
            <a:picLocks noChangeAspect="1"/>
          </p:cNvPicPr>
          <p:nvPr userDrawn="1"/>
        </p:nvPicPr>
        <p:blipFill>
          <a:blip r:embed="rId4"/>
          <a:stretch>
            <a:fillRect/>
          </a:stretch>
        </p:blipFill>
        <p:spPr>
          <a:xfrm>
            <a:off x="6191090" y="0"/>
            <a:ext cx="3561551"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7934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Feature Text — eCommerce">
    <p:spTree>
      <p:nvGrpSpPr>
        <p:cNvPr id="1" name=""/>
        <p:cNvGrpSpPr/>
        <p:nvPr/>
      </p:nvGrpSpPr>
      <p:grpSpPr>
        <a:xfrm>
          <a:off x="0" y="0"/>
          <a:ext cx="0" cy="0"/>
          <a:chOff x="0" y="0"/>
          <a:chExt cx="0" cy="0"/>
        </a:xfrm>
      </p:grpSpPr>
      <p:pic>
        <p:nvPicPr>
          <p:cNvPr id="7" name="image">
            <a:extLst>
              <a:ext uri="{FF2B5EF4-FFF2-40B4-BE49-F238E27FC236}">
                <a16:creationId xmlns:a16="http://schemas.microsoft.com/office/drawing/2014/main" id="{5FF9FC31-1214-164B-A54D-16CEA6BB85EB}"/>
              </a:ext>
            </a:extLst>
          </p:cNvPr>
          <p:cNvPicPr>
            <a:picLocks noChangeAspect="1"/>
          </p:cNvPicPr>
          <p:nvPr userDrawn="1"/>
        </p:nvPicPr>
        <p:blipFill rotWithShape="1">
          <a:blip r:embed="rId2"/>
          <a:srcRect r="9221"/>
          <a:stretch/>
        </p:blipFill>
        <p:spPr>
          <a:xfrm>
            <a:off x="5762172" y="558801"/>
            <a:ext cx="6429829" cy="5741007"/>
          </a:xfrm>
          <a:prstGeom prst="rect">
            <a:avLst/>
          </a:prstGeom>
        </p:spPr>
      </p:pic>
      <p:pic>
        <p:nvPicPr>
          <p:cNvPr id="5" name="image mask">
            <a:extLst>
              <a:ext uri="{FF2B5EF4-FFF2-40B4-BE49-F238E27FC236}">
                <a16:creationId xmlns:a16="http://schemas.microsoft.com/office/drawing/2014/main" id="{AAA2DAA6-1FA4-5645-9B92-8894C1FB9A1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6" name="act device">
            <a:extLst>
              <a:ext uri="{FF2B5EF4-FFF2-40B4-BE49-F238E27FC236}">
                <a16:creationId xmlns:a16="http://schemas.microsoft.com/office/drawing/2014/main" id="{22536B58-01E2-C146-9FDD-5BFBBCCDFC1A}"/>
              </a:ext>
            </a:extLst>
          </p:cNvPr>
          <p:cNvPicPr>
            <a:picLocks noChangeAspect="1"/>
          </p:cNvPicPr>
          <p:nvPr userDrawn="1"/>
        </p:nvPicPr>
        <p:blipFill>
          <a:blip r:embed="rId4"/>
          <a:stretch>
            <a:fillRect/>
          </a:stretch>
        </p:blipFill>
        <p:spPr>
          <a:xfrm>
            <a:off x="6191090" y="0"/>
            <a:ext cx="3561551"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124065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Feature Text — eCommerce - No Chevron">
    <p:spTree>
      <p:nvGrpSpPr>
        <p:cNvPr id="1" name=""/>
        <p:cNvGrpSpPr/>
        <p:nvPr/>
      </p:nvGrpSpPr>
      <p:grpSpPr>
        <a:xfrm>
          <a:off x="0" y="0"/>
          <a:ext cx="0" cy="0"/>
          <a:chOff x="0" y="0"/>
          <a:chExt cx="0" cy="0"/>
        </a:xfrm>
      </p:grpSpPr>
      <p:pic>
        <p:nvPicPr>
          <p:cNvPr id="7" name="image">
            <a:extLst>
              <a:ext uri="{FF2B5EF4-FFF2-40B4-BE49-F238E27FC236}">
                <a16:creationId xmlns:a16="http://schemas.microsoft.com/office/drawing/2014/main" id="{5FF9FC31-1214-164B-A54D-16CEA6BB85EB}"/>
              </a:ext>
            </a:extLst>
          </p:cNvPr>
          <p:cNvPicPr>
            <a:picLocks noChangeAspect="1"/>
          </p:cNvPicPr>
          <p:nvPr userDrawn="1"/>
        </p:nvPicPr>
        <p:blipFill rotWithShape="1">
          <a:blip r:embed="rId2"/>
          <a:srcRect r="9221"/>
          <a:stretch/>
        </p:blipFill>
        <p:spPr>
          <a:xfrm>
            <a:off x="5762172" y="558801"/>
            <a:ext cx="6429829" cy="5741007"/>
          </a:xfrm>
          <a:prstGeom prst="rect">
            <a:avLst/>
          </a:prstGeom>
        </p:spPr>
      </p:pic>
      <p:pic>
        <p:nvPicPr>
          <p:cNvPr id="5" name="image mask">
            <a:extLst>
              <a:ext uri="{FF2B5EF4-FFF2-40B4-BE49-F238E27FC236}">
                <a16:creationId xmlns:a16="http://schemas.microsoft.com/office/drawing/2014/main" id="{AAA2DAA6-1FA4-5645-9B92-8894C1FB9A1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156500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eature Text - White with Blue Diamond Graphic">
    <p:bg>
      <p:bgPr>
        <a:solidFill>
          <a:srgbClr val="24364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56672F-8820-4533-AF46-9A1FBCAEA6F4}"/>
              </a:ext>
            </a:extLst>
          </p:cNvPr>
          <p:cNvSpPr/>
          <p:nvPr userDrawn="1"/>
        </p:nvSpPr>
        <p:spPr>
          <a:xfrm rot="18900000">
            <a:off x="7197020" y="1308973"/>
            <a:ext cx="3794078" cy="37940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itle 1">
            <a:extLst>
              <a:ext uri="{FF2B5EF4-FFF2-40B4-BE49-F238E27FC236}">
                <a16:creationId xmlns:a16="http://schemas.microsoft.com/office/drawing/2014/main" id="{9A2AF551-9667-489B-AC68-1ADA19A3EE7E}"/>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5" name="Subtitle 2">
            <a:extLst>
              <a:ext uri="{FF2B5EF4-FFF2-40B4-BE49-F238E27FC236}">
                <a16:creationId xmlns:a16="http://schemas.microsoft.com/office/drawing/2014/main" id="{63B554EC-EACE-4D32-8071-29EA1EAC3BCA}"/>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3911577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ature Text - White with Blue Diamond Graphi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065795-EEF0-44B5-8CCB-B0E771F22004}"/>
              </a:ext>
            </a:extLst>
          </p:cNvPr>
          <p:cNvSpPr>
            <a:spLocks noGrp="1"/>
          </p:cNvSpPr>
          <p:nvPr>
            <p:ph type="dt" sz="half" idx="10"/>
          </p:nvPr>
        </p:nvSpPr>
        <p:spPr/>
        <p:txBody>
          <a:bodyPr/>
          <a:lstStyle/>
          <a:p>
            <a:fld id="{B7062789-E93B-40CF-AEAD-24952487E0CE}" type="datetime4">
              <a:rPr lang="en-AU" smtClean="0"/>
              <a:t>5 December 2022</a:t>
            </a:fld>
            <a:endParaRPr lang="en-AU" dirty="0"/>
          </a:p>
        </p:txBody>
      </p:sp>
      <p:sp>
        <p:nvSpPr>
          <p:cNvPr id="5" name="Slide Number Placeholder 4">
            <a:extLst>
              <a:ext uri="{FF2B5EF4-FFF2-40B4-BE49-F238E27FC236}">
                <a16:creationId xmlns:a16="http://schemas.microsoft.com/office/drawing/2014/main" id="{81DAA039-ADD8-4E6F-AACE-62E18B1C8678}"/>
              </a:ext>
            </a:extLst>
          </p:cNvPr>
          <p:cNvSpPr>
            <a:spLocks noGrp="1"/>
          </p:cNvSpPr>
          <p:nvPr>
            <p:ph type="sldNum" sz="quarter" idx="12"/>
          </p:nvPr>
        </p:nvSpPr>
        <p:spPr/>
        <p:txBody>
          <a:bodyPr/>
          <a:lstStyle/>
          <a:p>
            <a:fld id="{C805FE72-5468-D048-AD70-2AB6DF21250F}" type="slidenum">
              <a:rPr lang="en-AU" smtClean="0"/>
              <a:pPr/>
              <a:t>‹#›</a:t>
            </a:fld>
            <a:endParaRPr lang="en-AU" dirty="0"/>
          </a:p>
        </p:txBody>
      </p:sp>
      <p:sp>
        <p:nvSpPr>
          <p:cNvPr id="10" name="Subtitle 2">
            <a:extLst>
              <a:ext uri="{FF2B5EF4-FFF2-40B4-BE49-F238E27FC236}">
                <a16:creationId xmlns:a16="http://schemas.microsoft.com/office/drawing/2014/main" id="{E1732396-F7FC-41FF-892D-4A264016EED4}"/>
              </a:ext>
            </a:extLst>
          </p:cNvPr>
          <p:cNvSpPr>
            <a:spLocks noGrp="1"/>
          </p:cNvSpPr>
          <p:nvPr>
            <p:ph type="subTitle" idx="1"/>
          </p:nvPr>
        </p:nvSpPr>
        <p:spPr>
          <a:xfrm>
            <a:off x="838200" y="4524442"/>
            <a:ext cx="4083424" cy="586408"/>
          </a:xfrm>
        </p:spPr>
        <p:txBody>
          <a:bodyPr lIns="90000" tIns="0" rIns="0" bIns="0" anchor="ctr" anchorCtr="0">
            <a:normAutofit/>
          </a:bodyPr>
          <a:lstStyle>
            <a:lvl1pPr marL="0" indent="0" algn="l">
              <a:buNone/>
              <a:defRPr sz="1600" b="1">
                <a:solidFill>
                  <a:srgbClr val="2436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1" name="Rectangle 10">
            <a:extLst>
              <a:ext uri="{FF2B5EF4-FFF2-40B4-BE49-F238E27FC236}">
                <a16:creationId xmlns:a16="http://schemas.microsoft.com/office/drawing/2014/main" id="{BD56672F-8820-4533-AF46-9A1FBCAEA6F4}"/>
              </a:ext>
            </a:extLst>
          </p:cNvPr>
          <p:cNvSpPr/>
          <p:nvPr userDrawn="1"/>
        </p:nvSpPr>
        <p:spPr>
          <a:xfrm rot="18900000">
            <a:off x="7197020" y="1308973"/>
            <a:ext cx="3794078" cy="3794078"/>
          </a:xfrm>
          <a:prstGeom prst="rect">
            <a:avLst/>
          </a:prstGeom>
          <a:solidFill>
            <a:srgbClr val="66ABE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243645"/>
              </a:solidFill>
            </a:endParaRPr>
          </a:p>
        </p:txBody>
      </p:sp>
      <p:sp>
        <p:nvSpPr>
          <p:cNvPr id="12" name="Title 1">
            <a:extLst>
              <a:ext uri="{FF2B5EF4-FFF2-40B4-BE49-F238E27FC236}">
                <a16:creationId xmlns:a16="http://schemas.microsoft.com/office/drawing/2014/main" id="{9A2AF551-9667-489B-AC68-1ADA19A3EE7E}"/>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rgbClr val="243645"/>
                </a:solidFill>
              </a:defRPr>
            </a:lvl1pPr>
          </a:lstStyle>
          <a:p>
            <a:r>
              <a:rPr lang="en-US"/>
              <a:t>Click to edit Master title style</a:t>
            </a:r>
            <a:endParaRPr lang="en-AU" dirty="0"/>
          </a:p>
        </p:txBody>
      </p:sp>
      <p:sp>
        <p:nvSpPr>
          <p:cNvPr id="13" name="Footer Placeholder 4">
            <a:extLst>
              <a:ext uri="{FF2B5EF4-FFF2-40B4-BE49-F238E27FC236}">
                <a16:creationId xmlns:a16="http://schemas.microsoft.com/office/drawing/2014/main" id="{0DF880AF-1F09-49BF-8BDC-08DBB4188278}"/>
              </a:ext>
            </a:extLst>
          </p:cNvPr>
          <p:cNvSpPr>
            <a:spLocks noGrp="1"/>
          </p:cNvSpPr>
          <p:nvPr>
            <p:ph type="ftr" sz="quarter" idx="11"/>
          </p:nvPr>
        </p:nvSpPr>
        <p:spPr>
          <a:xfrm>
            <a:off x="838200" y="6356352"/>
            <a:ext cx="7302190" cy="365125"/>
          </a:xfrm>
        </p:spPr>
        <p:txBody>
          <a:bodyPr/>
          <a:lstStyle/>
          <a:p>
            <a:r>
              <a:rPr lang="en-AU"/>
              <a:t>ASIC Regulatory Portal</a:t>
            </a:r>
            <a:endParaRPr lang="en-AU" dirty="0"/>
          </a:p>
        </p:txBody>
      </p:sp>
    </p:spTree>
    <p:extLst>
      <p:ext uri="{BB962C8B-B14F-4D97-AF65-F5344CB8AC3E}">
        <p14:creationId xmlns:p14="http://schemas.microsoft.com/office/powerpoint/2010/main" val="868513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11FE-3646-7949-A9CB-73B5DC01FC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BEFEC33-597F-1A48-907B-C9BBE95074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52D2544A-8BBF-DB4E-8F9D-C214A1938299}"/>
              </a:ext>
            </a:extLst>
          </p:cNvPr>
          <p:cNvSpPr>
            <a:spLocks noGrp="1"/>
          </p:cNvSpPr>
          <p:nvPr>
            <p:ph type="dt" sz="half" idx="10"/>
          </p:nvPr>
        </p:nvSpPr>
        <p:spPr/>
        <p:txBody>
          <a:bodyPr/>
          <a:lstStyle/>
          <a:p>
            <a:fld id="{6E2DAB58-AE21-4A9D-8D8F-B20CA8B04832}" type="datetime4">
              <a:rPr lang="en-AU" smtClean="0"/>
              <a:t>5 December 2022</a:t>
            </a:fld>
            <a:endParaRPr lang="en-AU"/>
          </a:p>
        </p:txBody>
      </p:sp>
      <p:sp>
        <p:nvSpPr>
          <p:cNvPr id="5" name="Footer Placeholder 4">
            <a:extLst>
              <a:ext uri="{FF2B5EF4-FFF2-40B4-BE49-F238E27FC236}">
                <a16:creationId xmlns:a16="http://schemas.microsoft.com/office/drawing/2014/main" id="{0B16CD15-0F1E-8A43-9F1C-4C17D3D97EC2}"/>
              </a:ext>
            </a:extLst>
          </p:cNvPr>
          <p:cNvSpPr>
            <a:spLocks noGrp="1"/>
          </p:cNvSpPr>
          <p:nvPr>
            <p:ph type="ftr" sz="quarter" idx="11"/>
          </p:nvPr>
        </p:nvSpPr>
        <p:spPr/>
        <p:txBody>
          <a:bodyPr/>
          <a:lstStyle/>
          <a:p>
            <a:r>
              <a:rPr lang="en-AU"/>
              <a:t>ASIC Regulatory Portal</a:t>
            </a:r>
          </a:p>
        </p:txBody>
      </p:sp>
      <p:sp>
        <p:nvSpPr>
          <p:cNvPr id="6" name="Slide Number Placeholder 5">
            <a:extLst>
              <a:ext uri="{FF2B5EF4-FFF2-40B4-BE49-F238E27FC236}">
                <a16:creationId xmlns:a16="http://schemas.microsoft.com/office/drawing/2014/main" id="{D3B17FA9-8D36-5C4E-ACAE-3EB5A6B3FEFD}"/>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11D661EC-FC1C-A04F-887E-4952EA44D655}"/>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1235933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11FE-3646-7949-A9CB-73B5DC01FC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BEFEC33-597F-1A48-907B-C9BBE9507437}"/>
              </a:ext>
            </a:extLst>
          </p:cNvPr>
          <p:cNvSpPr>
            <a:spLocks noGrp="1"/>
          </p:cNvSpPr>
          <p:nvPr>
            <p:ph idx="1"/>
          </p:nvPr>
        </p:nvSpPr>
        <p:spPr/>
        <p:txBody>
          <a:bodyPr/>
          <a:lstStyle>
            <a:lvl1pPr marL="0" indent="0">
              <a:buNone/>
              <a:defRPr b="1">
                <a:solidFill>
                  <a:schemeClr val="accent2"/>
                </a:solidFill>
              </a:defRPr>
            </a:lvl1pPr>
            <a:lvl2pPr marL="230400" indent="-228600">
              <a:buFont typeface="Arial" panose="020B0604020202020204" pitchFamily="34" charset="0"/>
              <a:buChar char="•"/>
              <a:defRPr/>
            </a:lvl2pPr>
            <a:lvl3pPr marL="684000">
              <a:defRPr/>
            </a:lvl3pPr>
            <a:lvl4pPr marL="1144800">
              <a:defRPr/>
            </a:lvl4pPr>
            <a:lvl5pPr marL="15984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52D2544A-8BBF-DB4E-8F9D-C214A1938299}"/>
              </a:ext>
            </a:extLst>
          </p:cNvPr>
          <p:cNvSpPr>
            <a:spLocks noGrp="1"/>
          </p:cNvSpPr>
          <p:nvPr>
            <p:ph type="dt" sz="half" idx="10"/>
          </p:nvPr>
        </p:nvSpPr>
        <p:spPr/>
        <p:txBody>
          <a:bodyPr/>
          <a:lstStyle/>
          <a:p>
            <a:fld id="{F40F6A7C-1AE8-4E90-8948-BB5514DE5897}" type="datetime4">
              <a:rPr lang="en-AU" smtClean="0"/>
              <a:t>5 December 2022</a:t>
            </a:fld>
            <a:endParaRPr lang="en-AU"/>
          </a:p>
        </p:txBody>
      </p:sp>
      <p:sp>
        <p:nvSpPr>
          <p:cNvPr id="5" name="Footer Placeholder 4">
            <a:extLst>
              <a:ext uri="{FF2B5EF4-FFF2-40B4-BE49-F238E27FC236}">
                <a16:creationId xmlns:a16="http://schemas.microsoft.com/office/drawing/2014/main" id="{0B16CD15-0F1E-8A43-9F1C-4C17D3D97EC2}"/>
              </a:ext>
            </a:extLst>
          </p:cNvPr>
          <p:cNvSpPr>
            <a:spLocks noGrp="1"/>
          </p:cNvSpPr>
          <p:nvPr>
            <p:ph type="ftr" sz="quarter" idx="11"/>
          </p:nvPr>
        </p:nvSpPr>
        <p:spPr/>
        <p:txBody>
          <a:bodyPr/>
          <a:lstStyle/>
          <a:p>
            <a:r>
              <a:rPr lang="en-AU"/>
              <a:t>ASIC Regulatory Portal</a:t>
            </a:r>
          </a:p>
        </p:txBody>
      </p:sp>
      <p:sp>
        <p:nvSpPr>
          <p:cNvPr id="6" name="Slide Number Placeholder 5">
            <a:extLst>
              <a:ext uri="{FF2B5EF4-FFF2-40B4-BE49-F238E27FC236}">
                <a16:creationId xmlns:a16="http://schemas.microsoft.com/office/drawing/2014/main" id="{D3B17FA9-8D36-5C4E-ACAE-3EB5A6B3FEFD}"/>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11D661EC-FC1C-A04F-887E-4952EA44D655}"/>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318170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7CA2EE-AA9E-D844-B04A-B81534212A1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8" name="Picture 7">
            <a:extLst>
              <a:ext uri="{FF2B5EF4-FFF2-40B4-BE49-F238E27FC236}">
                <a16:creationId xmlns:a16="http://schemas.microsoft.com/office/drawing/2014/main" id="{05527B79-42D5-E747-B603-397C733FEC41}"/>
              </a:ext>
            </a:extLst>
          </p:cNvPr>
          <p:cNvPicPr>
            <a:picLocks noChangeAspect="1"/>
          </p:cNvPicPr>
          <p:nvPr userDrawn="1"/>
        </p:nvPicPr>
        <p:blipFill>
          <a:blip r:embed="rId2"/>
          <a:stretch>
            <a:fillRect/>
          </a:stretch>
        </p:blipFill>
        <p:spPr>
          <a:xfrm>
            <a:off x="6191090" y="0"/>
            <a:ext cx="3561551" cy="6858000"/>
          </a:xfrm>
          <a:prstGeom prst="rect">
            <a:avLst/>
          </a:prstGeom>
        </p:spPr>
      </p:pic>
      <p:sp>
        <p:nvSpPr>
          <p:cNvPr id="2" name="Title 1">
            <a:extLst>
              <a:ext uri="{FF2B5EF4-FFF2-40B4-BE49-F238E27FC236}">
                <a16:creationId xmlns:a16="http://schemas.microsoft.com/office/drawing/2014/main" id="{6193084E-8615-D04B-B9DB-5DEFE48EF351}"/>
              </a:ext>
            </a:extLst>
          </p:cNvPr>
          <p:cNvSpPr>
            <a:spLocks noGrp="1"/>
          </p:cNvSpPr>
          <p:nvPr>
            <p:ph type="title"/>
          </p:nvPr>
        </p:nvSpPr>
        <p:spPr>
          <a:xfrm>
            <a:off x="1389049" y="2700234"/>
            <a:ext cx="4453339" cy="2191613"/>
          </a:xfrm>
        </p:spPr>
        <p:txBody>
          <a:bodyPr lIns="0" anchor="t" anchorCtr="0">
            <a:normAutofit/>
          </a:bodyPr>
          <a:lstStyle>
            <a:lvl1pPr>
              <a:defRPr sz="3600">
                <a:solidFill>
                  <a:schemeClr val="bg1"/>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6CE9821-F3DF-2F4A-99EB-BF67FA3EB84F}"/>
              </a:ext>
            </a:extLst>
          </p:cNvPr>
          <p:cNvSpPr>
            <a:spLocks noGrp="1"/>
          </p:cNvSpPr>
          <p:nvPr>
            <p:ph type="body" idx="1"/>
          </p:nvPr>
        </p:nvSpPr>
        <p:spPr>
          <a:xfrm>
            <a:off x="1389049" y="1056016"/>
            <a:ext cx="4453339" cy="1434355"/>
          </a:xfrm>
        </p:spPr>
        <p:txBody>
          <a:bodyPr lIns="0" anchor="b" anchorCtr="0">
            <a:normAutofit/>
          </a:bodyPr>
          <a:lstStyle>
            <a:lvl1pPr marL="0" indent="0">
              <a:buNone/>
              <a:defRPr sz="16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71864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83E7-D263-F042-B090-35AFF6217B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8CFB484-B2EC-024D-9306-EE796BE572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8A27EE76-F622-734A-BFFB-1C4C3EB0F3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3A34BA33-9950-C543-B446-92D457619D01}"/>
              </a:ext>
            </a:extLst>
          </p:cNvPr>
          <p:cNvSpPr>
            <a:spLocks noGrp="1"/>
          </p:cNvSpPr>
          <p:nvPr>
            <p:ph type="dt" sz="half" idx="10"/>
          </p:nvPr>
        </p:nvSpPr>
        <p:spPr/>
        <p:txBody>
          <a:bodyPr/>
          <a:lstStyle/>
          <a:p>
            <a:fld id="{E0D12758-E249-4406-8D9E-5F2DA1C25477}" type="datetime4">
              <a:rPr lang="en-AU" smtClean="0"/>
              <a:t>5 December 2022</a:t>
            </a:fld>
            <a:endParaRPr lang="en-AU"/>
          </a:p>
        </p:txBody>
      </p:sp>
      <p:sp>
        <p:nvSpPr>
          <p:cNvPr id="6" name="Footer Placeholder 5">
            <a:extLst>
              <a:ext uri="{FF2B5EF4-FFF2-40B4-BE49-F238E27FC236}">
                <a16:creationId xmlns:a16="http://schemas.microsoft.com/office/drawing/2014/main" id="{013D05F2-4A03-4A41-A1F4-EE696B7FB865}"/>
              </a:ext>
            </a:extLst>
          </p:cNvPr>
          <p:cNvSpPr>
            <a:spLocks noGrp="1"/>
          </p:cNvSpPr>
          <p:nvPr>
            <p:ph type="ftr" sz="quarter" idx="11"/>
          </p:nvPr>
        </p:nvSpPr>
        <p:spPr/>
        <p:txBody>
          <a:bodyPr/>
          <a:lstStyle/>
          <a:p>
            <a:r>
              <a:rPr lang="en-AU"/>
              <a:t>ASIC Regulatory Portal</a:t>
            </a:r>
          </a:p>
        </p:txBody>
      </p:sp>
      <p:sp>
        <p:nvSpPr>
          <p:cNvPr id="7" name="Slide Number Placeholder 6">
            <a:extLst>
              <a:ext uri="{FF2B5EF4-FFF2-40B4-BE49-F238E27FC236}">
                <a16:creationId xmlns:a16="http://schemas.microsoft.com/office/drawing/2014/main" id="{94D1D3BC-1A30-5740-94A1-055790267B3A}"/>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ADB3B266-F4EA-4F45-97A0-211A92F55274}"/>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4022944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83E7-D263-F042-B090-35AFF6217B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8CFB484-B2EC-024D-9306-EE796BE57276}"/>
              </a:ext>
            </a:extLst>
          </p:cNvPr>
          <p:cNvSpPr>
            <a:spLocks noGrp="1"/>
          </p:cNvSpPr>
          <p:nvPr>
            <p:ph sz="half" idx="1"/>
          </p:nvPr>
        </p:nvSpPr>
        <p:spPr>
          <a:xfrm>
            <a:off x="838200" y="1825625"/>
            <a:ext cx="5181600" cy="4351338"/>
          </a:xfrm>
        </p:spPr>
        <p:txBody>
          <a:bodyPr/>
          <a:lstStyle>
            <a:lvl1pPr marL="0" indent="0">
              <a:buNone/>
              <a:defRPr b="1">
                <a:solidFill>
                  <a:schemeClr val="accent2"/>
                </a:solidFill>
              </a:defRPr>
            </a:lvl1pPr>
            <a:lvl2pPr marL="230400" indent="-228600">
              <a:buFont typeface="Arial" panose="020B0604020202020204" pitchFamily="34" charset="0"/>
              <a:buChar char="•"/>
              <a:defRPr/>
            </a:lvl2pPr>
            <a:lvl3pPr marL="684000">
              <a:defRPr/>
            </a:lvl3pPr>
            <a:lvl4pPr marL="1144800">
              <a:defRPr/>
            </a:lvl4pPr>
            <a:lvl5pPr marL="15984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8A27EE76-F622-734A-BFFB-1C4C3EB0F3FD}"/>
              </a:ext>
            </a:extLst>
          </p:cNvPr>
          <p:cNvSpPr>
            <a:spLocks noGrp="1"/>
          </p:cNvSpPr>
          <p:nvPr>
            <p:ph sz="half" idx="2"/>
          </p:nvPr>
        </p:nvSpPr>
        <p:spPr>
          <a:xfrm>
            <a:off x="6172200" y="1825625"/>
            <a:ext cx="5181600" cy="4351338"/>
          </a:xfrm>
        </p:spPr>
        <p:txBody>
          <a:bodyPr/>
          <a:lstStyle>
            <a:lvl1pPr marL="0" indent="0">
              <a:buNone/>
              <a:defRPr b="1">
                <a:solidFill>
                  <a:schemeClr val="accent2"/>
                </a:solidFill>
              </a:defRPr>
            </a:lvl1pPr>
            <a:lvl2pPr marL="230400" indent="-228600">
              <a:buFont typeface="Arial" panose="020B0604020202020204" pitchFamily="34" charset="0"/>
              <a:buChar char="•"/>
              <a:defRPr/>
            </a:lvl2pPr>
            <a:lvl3pPr marL="684000">
              <a:defRPr/>
            </a:lvl3pPr>
            <a:lvl4pPr marL="1144800">
              <a:defRPr/>
            </a:lvl4pPr>
            <a:lvl5pPr marL="15984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3A34BA33-9950-C543-B446-92D457619D01}"/>
              </a:ext>
            </a:extLst>
          </p:cNvPr>
          <p:cNvSpPr>
            <a:spLocks noGrp="1"/>
          </p:cNvSpPr>
          <p:nvPr>
            <p:ph type="dt" sz="half" idx="10"/>
          </p:nvPr>
        </p:nvSpPr>
        <p:spPr/>
        <p:txBody>
          <a:bodyPr/>
          <a:lstStyle/>
          <a:p>
            <a:fld id="{C2CB8DB7-B8E5-4650-B503-38776DC0F0F0}" type="datetime4">
              <a:rPr lang="en-AU" smtClean="0"/>
              <a:t>5 December 2022</a:t>
            </a:fld>
            <a:endParaRPr lang="en-AU"/>
          </a:p>
        </p:txBody>
      </p:sp>
      <p:sp>
        <p:nvSpPr>
          <p:cNvPr id="6" name="Footer Placeholder 5">
            <a:extLst>
              <a:ext uri="{FF2B5EF4-FFF2-40B4-BE49-F238E27FC236}">
                <a16:creationId xmlns:a16="http://schemas.microsoft.com/office/drawing/2014/main" id="{013D05F2-4A03-4A41-A1F4-EE696B7FB865}"/>
              </a:ext>
            </a:extLst>
          </p:cNvPr>
          <p:cNvSpPr>
            <a:spLocks noGrp="1"/>
          </p:cNvSpPr>
          <p:nvPr>
            <p:ph type="ftr" sz="quarter" idx="11"/>
          </p:nvPr>
        </p:nvSpPr>
        <p:spPr/>
        <p:txBody>
          <a:bodyPr/>
          <a:lstStyle/>
          <a:p>
            <a:r>
              <a:rPr lang="en-AU"/>
              <a:t>ASIC Regulatory Portal</a:t>
            </a:r>
          </a:p>
        </p:txBody>
      </p:sp>
      <p:sp>
        <p:nvSpPr>
          <p:cNvPr id="7" name="Slide Number Placeholder 6">
            <a:extLst>
              <a:ext uri="{FF2B5EF4-FFF2-40B4-BE49-F238E27FC236}">
                <a16:creationId xmlns:a16="http://schemas.microsoft.com/office/drawing/2014/main" id="{94D1D3BC-1A30-5740-94A1-055790267B3A}"/>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ADB3B266-F4EA-4F45-97A0-211A92F55274}"/>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165124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eople">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54BDC1B2-DC10-E84F-B1CF-915AB685B691}"/>
              </a:ext>
            </a:extLst>
          </p:cNvPr>
          <p:cNvPicPr>
            <a:picLocks noChangeAspect="1"/>
          </p:cNvPicPr>
          <p:nvPr userDrawn="1"/>
        </p:nvPicPr>
        <p:blipFill>
          <a:blip r:embed="rId2"/>
          <a:stretch>
            <a:fillRect/>
          </a:stretch>
        </p:blipFill>
        <p:spPr>
          <a:xfrm>
            <a:off x="6351432" y="508717"/>
            <a:ext cx="5840569" cy="5840569"/>
          </a:xfrm>
          <a:prstGeom prst="rect">
            <a:avLst/>
          </a:prstGeom>
        </p:spPr>
      </p:pic>
      <p:pic>
        <p:nvPicPr>
          <p:cNvPr id="12" name="image mask">
            <a:extLst>
              <a:ext uri="{FF2B5EF4-FFF2-40B4-BE49-F238E27FC236}">
                <a16:creationId xmlns:a16="http://schemas.microsoft.com/office/drawing/2014/main" id="{75671B21-BA65-2C48-A526-9597C785AA9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9"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9" y="4534829"/>
            <a:ext cx="3865069" cy="1206298"/>
          </a:xfrm>
        </p:spPr>
        <p:txBody>
          <a:bodyPr lIns="0" tIns="0" rIns="0" bIns="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8" name="act device">
            <a:extLst>
              <a:ext uri="{FF2B5EF4-FFF2-40B4-BE49-F238E27FC236}">
                <a16:creationId xmlns:a16="http://schemas.microsoft.com/office/drawing/2014/main" id="{049E2D14-A936-AD4F-A300-62624C6D19AD}"/>
              </a:ext>
            </a:extLst>
          </p:cNvPr>
          <p:cNvPicPr>
            <a:picLocks noChangeAspect="1"/>
          </p:cNvPicPr>
          <p:nvPr userDrawn="1"/>
        </p:nvPicPr>
        <p:blipFill>
          <a:blip r:embed="rId4"/>
          <a:stretch>
            <a:fillRect/>
          </a:stretch>
        </p:blipFill>
        <p:spPr>
          <a:xfrm>
            <a:off x="6191090" y="0"/>
            <a:ext cx="3561551" cy="6858000"/>
          </a:xfrm>
          <a:prstGeom prst="rect">
            <a:avLst/>
          </a:prstGeom>
        </p:spPr>
      </p:pic>
      <p:pic>
        <p:nvPicPr>
          <p:cNvPr id="6" name="logo">
            <a:extLst>
              <a:ext uri="{FF2B5EF4-FFF2-40B4-BE49-F238E27FC236}">
                <a16:creationId xmlns:a16="http://schemas.microsoft.com/office/drawing/2014/main" id="{D7596C25-84E4-8F40-AD51-E9686C92985A}"/>
              </a:ext>
            </a:extLst>
          </p:cNvPr>
          <p:cNvPicPr>
            <a:picLocks noChangeAspect="1"/>
          </p:cNvPicPr>
          <p:nvPr userDrawn="1"/>
        </p:nvPicPr>
        <p:blipFill>
          <a:blip r:embed="rId5"/>
          <a:stretch>
            <a:fillRect/>
          </a:stretch>
        </p:blipFill>
        <p:spPr>
          <a:xfrm>
            <a:off x="682576" y="631051"/>
            <a:ext cx="2162577" cy="459608"/>
          </a:xfrm>
          <a:prstGeom prst="rect">
            <a:avLst/>
          </a:prstGeom>
        </p:spPr>
      </p:pic>
    </p:spTree>
    <p:extLst>
      <p:ext uri="{BB962C8B-B14F-4D97-AF65-F5344CB8AC3E}">
        <p14:creationId xmlns:p14="http://schemas.microsoft.com/office/powerpoint/2010/main" val="4258648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 with 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83E7-D263-F042-B090-35AFF6217B6B}"/>
              </a:ext>
            </a:extLst>
          </p:cNvPr>
          <p:cNvSpPr>
            <a:spLocks noGrp="1"/>
          </p:cNvSpPr>
          <p:nvPr>
            <p:ph type="title"/>
          </p:nvPr>
        </p:nvSpPr>
        <p:spPr/>
        <p:txBody>
          <a:bodyPr/>
          <a:lstStyle>
            <a:lvl1pPr>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8CFB484-B2EC-024D-9306-EE796BE57276}"/>
              </a:ext>
            </a:extLst>
          </p:cNvPr>
          <p:cNvSpPr>
            <a:spLocks noGrp="1"/>
          </p:cNvSpPr>
          <p:nvPr>
            <p:ph sz="half" idx="1"/>
          </p:nvPr>
        </p:nvSpPr>
        <p:spPr>
          <a:xfrm>
            <a:off x="838200" y="1825625"/>
            <a:ext cx="5181600" cy="4351338"/>
          </a:xfrm>
        </p:spPr>
        <p:txBody>
          <a:bodyPr/>
          <a:lstStyle>
            <a:lvl1pPr marL="0" indent="0">
              <a:buNone/>
              <a:defRPr b="1">
                <a:solidFill>
                  <a:srgbClr val="243645"/>
                </a:solidFill>
              </a:defRPr>
            </a:lvl1pPr>
            <a:lvl2pPr marL="230400" indent="-228600">
              <a:buFont typeface="Arial" panose="020B0604020202020204" pitchFamily="34" charset="0"/>
              <a:buChar char="•"/>
              <a:defRPr/>
            </a:lvl2pPr>
            <a:lvl3pPr marL="684000">
              <a:defRPr/>
            </a:lvl3pPr>
            <a:lvl4pPr marL="1144800">
              <a:defRPr/>
            </a:lvl4pPr>
            <a:lvl5pPr marL="15984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3A34BA33-9950-C543-B446-92D457619D01}"/>
              </a:ext>
            </a:extLst>
          </p:cNvPr>
          <p:cNvSpPr>
            <a:spLocks noGrp="1"/>
          </p:cNvSpPr>
          <p:nvPr>
            <p:ph type="dt" sz="half" idx="10"/>
          </p:nvPr>
        </p:nvSpPr>
        <p:spPr/>
        <p:txBody>
          <a:bodyPr/>
          <a:lstStyle/>
          <a:p>
            <a:fld id="{87EA0717-35FB-4F10-8D26-D7EB41D71116}" type="datetime4">
              <a:rPr lang="en-AU" smtClean="0"/>
              <a:t>5 December 2022</a:t>
            </a:fld>
            <a:endParaRPr lang="en-AU"/>
          </a:p>
        </p:txBody>
      </p:sp>
      <p:sp>
        <p:nvSpPr>
          <p:cNvPr id="6" name="Footer Placeholder 5">
            <a:extLst>
              <a:ext uri="{FF2B5EF4-FFF2-40B4-BE49-F238E27FC236}">
                <a16:creationId xmlns:a16="http://schemas.microsoft.com/office/drawing/2014/main" id="{013D05F2-4A03-4A41-A1F4-EE696B7FB865}"/>
              </a:ext>
            </a:extLst>
          </p:cNvPr>
          <p:cNvSpPr>
            <a:spLocks noGrp="1"/>
          </p:cNvSpPr>
          <p:nvPr>
            <p:ph type="ftr" sz="quarter" idx="11"/>
          </p:nvPr>
        </p:nvSpPr>
        <p:spPr/>
        <p:txBody>
          <a:bodyPr/>
          <a:lstStyle/>
          <a:p>
            <a:r>
              <a:rPr lang="en-AU"/>
              <a:t>ASIC Regulatory Portal</a:t>
            </a:r>
          </a:p>
        </p:txBody>
      </p:sp>
      <p:sp>
        <p:nvSpPr>
          <p:cNvPr id="7" name="Slide Number Placeholder 6">
            <a:extLst>
              <a:ext uri="{FF2B5EF4-FFF2-40B4-BE49-F238E27FC236}">
                <a16:creationId xmlns:a16="http://schemas.microsoft.com/office/drawing/2014/main" id="{94D1D3BC-1A30-5740-94A1-055790267B3A}"/>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ADB3B266-F4EA-4F45-97A0-211A92F55274}"/>
              </a:ext>
            </a:extLst>
          </p:cNvPr>
          <p:cNvPicPr>
            <a:picLocks noChangeAspect="1"/>
          </p:cNvPicPr>
          <p:nvPr userDrawn="1"/>
        </p:nvPicPr>
        <p:blipFill>
          <a:blip r:embed="rId2"/>
          <a:stretch>
            <a:fillRect/>
          </a:stretch>
        </p:blipFill>
        <p:spPr>
          <a:xfrm>
            <a:off x="0" y="392906"/>
            <a:ext cx="635000" cy="1270000"/>
          </a:xfrm>
          <a:prstGeom prst="rect">
            <a:avLst/>
          </a:prstGeom>
        </p:spPr>
      </p:pic>
      <p:sp>
        <p:nvSpPr>
          <p:cNvPr id="10" name="Picture Placeholder 9">
            <a:extLst>
              <a:ext uri="{FF2B5EF4-FFF2-40B4-BE49-F238E27FC236}">
                <a16:creationId xmlns:a16="http://schemas.microsoft.com/office/drawing/2014/main" id="{FDBEBD46-69E3-44B8-809C-C24733587527}"/>
              </a:ext>
            </a:extLst>
          </p:cNvPr>
          <p:cNvSpPr>
            <a:spLocks noGrp="1"/>
          </p:cNvSpPr>
          <p:nvPr>
            <p:ph type="pic" sz="quarter" idx="13"/>
          </p:nvPr>
        </p:nvSpPr>
        <p:spPr>
          <a:xfrm>
            <a:off x="6172202" y="1823972"/>
            <a:ext cx="5181600" cy="4351338"/>
          </a:xfrm>
        </p:spPr>
        <p:txBody>
          <a:bodyPr/>
          <a:lstStyle>
            <a:lvl1pPr marL="0" indent="0" algn="ctr">
              <a:buNone/>
              <a:defRPr sz="3200" b="1"/>
            </a:lvl1pPr>
          </a:lstStyle>
          <a:p>
            <a:r>
              <a:rPr lang="en-US"/>
              <a:t>Click icon to add picture</a:t>
            </a:r>
            <a:endParaRPr lang="en-AU" dirty="0"/>
          </a:p>
        </p:txBody>
      </p:sp>
    </p:spTree>
    <p:extLst>
      <p:ext uri="{BB962C8B-B14F-4D97-AF65-F5344CB8AC3E}">
        <p14:creationId xmlns:p14="http://schemas.microsoft.com/office/powerpoint/2010/main" val="2228337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E042-BD61-3E4E-9CDD-A84EBECD5D12}"/>
              </a:ext>
            </a:extLst>
          </p:cNvPr>
          <p:cNvSpPr>
            <a:spLocks noGrp="1"/>
          </p:cNvSpPr>
          <p:nvPr>
            <p:ph type="title"/>
          </p:nvPr>
        </p:nvSpPr>
        <p:spPr>
          <a:xfrm>
            <a:off x="839788"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BA5D6B8-B9ED-8948-B4E3-28AD4C0A9C33}"/>
              </a:ext>
            </a:extLst>
          </p:cNvPr>
          <p:cNvSpPr>
            <a:spLocks noGrp="1"/>
          </p:cNvSpPr>
          <p:nvPr>
            <p:ph type="body" idx="1"/>
          </p:nvPr>
        </p:nvSpPr>
        <p:spPr>
          <a:xfrm>
            <a:off x="839789" y="1681163"/>
            <a:ext cx="5157787" cy="823912"/>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FC0C47-820B-BC49-9E8A-8709ACEBEB9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id="{CEEA413F-7564-F24A-B2B3-9F6BB9D4EE74}"/>
              </a:ext>
            </a:extLst>
          </p:cNvPr>
          <p:cNvSpPr>
            <a:spLocks noGrp="1"/>
          </p:cNvSpPr>
          <p:nvPr>
            <p:ph type="body" sz="quarter" idx="3"/>
          </p:nvPr>
        </p:nvSpPr>
        <p:spPr>
          <a:xfrm>
            <a:off x="6172201" y="1681163"/>
            <a:ext cx="5183188" cy="823912"/>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2E3975-7FCC-B740-8BD5-83E4C390EE3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FFC2C5F-4633-934D-9060-B71EBA6DFA1C}"/>
              </a:ext>
            </a:extLst>
          </p:cNvPr>
          <p:cNvSpPr>
            <a:spLocks noGrp="1"/>
          </p:cNvSpPr>
          <p:nvPr>
            <p:ph type="dt" sz="half" idx="10"/>
          </p:nvPr>
        </p:nvSpPr>
        <p:spPr/>
        <p:txBody>
          <a:bodyPr/>
          <a:lstStyle/>
          <a:p>
            <a:fld id="{8D48F494-6E18-4330-9FDB-7B2F84138C0D}" type="datetime4">
              <a:rPr lang="en-AU" smtClean="0"/>
              <a:t>5 December 2022</a:t>
            </a:fld>
            <a:endParaRPr lang="en-AU"/>
          </a:p>
        </p:txBody>
      </p:sp>
      <p:sp>
        <p:nvSpPr>
          <p:cNvPr id="8" name="Footer Placeholder 7">
            <a:extLst>
              <a:ext uri="{FF2B5EF4-FFF2-40B4-BE49-F238E27FC236}">
                <a16:creationId xmlns:a16="http://schemas.microsoft.com/office/drawing/2014/main" id="{6813AEA4-C83C-6244-9FF9-B826992DF01F}"/>
              </a:ext>
            </a:extLst>
          </p:cNvPr>
          <p:cNvSpPr>
            <a:spLocks noGrp="1"/>
          </p:cNvSpPr>
          <p:nvPr>
            <p:ph type="ftr" sz="quarter" idx="11"/>
          </p:nvPr>
        </p:nvSpPr>
        <p:spPr/>
        <p:txBody>
          <a:bodyPr/>
          <a:lstStyle/>
          <a:p>
            <a:r>
              <a:rPr lang="en-AU"/>
              <a:t>ASIC Regulatory Portal</a:t>
            </a:r>
          </a:p>
        </p:txBody>
      </p:sp>
      <p:sp>
        <p:nvSpPr>
          <p:cNvPr id="9" name="Slide Number Placeholder 8">
            <a:extLst>
              <a:ext uri="{FF2B5EF4-FFF2-40B4-BE49-F238E27FC236}">
                <a16:creationId xmlns:a16="http://schemas.microsoft.com/office/drawing/2014/main" id="{5F37CBF7-AA0B-8045-980F-423D96627B9D}"/>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10" name="Picture 9">
            <a:extLst>
              <a:ext uri="{FF2B5EF4-FFF2-40B4-BE49-F238E27FC236}">
                <a16:creationId xmlns:a16="http://schemas.microsoft.com/office/drawing/2014/main" id="{5BBC9D86-237A-F24F-B08E-E0E5345F11DD}"/>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3602269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37CF-6736-E240-B624-DBBEE652848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1C046EF-16EE-D045-9E0D-E750BC074B76}"/>
              </a:ext>
            </a:extLst>
          </p:cNvPr>
          <p:cNvSpPr>
            <a:spLocks noGrp="1"/>
          </p:cNvSpPr>
          <p:nvPr>
            <p:ph type="dt" sz="half" idx="10"/>
          </p:nvPr>
        </p:nvSpPr>
        <p:spPr/>
        <p:txBody>
          <a:bodyPr/>
          <a:lstStyle/>
          <a:p>
            <a:fld id="{DE4B4ED2-57A4-4A5F-91C9-F1CAADD300C3}" type="datetime4">
              <a:rPr lang="en-AU" smtClean="0"/>
              <a:t>5 December 2022</a:t>
            </a:fld>
            <a:endParaRPr lang="en-AU"/>
          </a:p>
        </p:txBody>
      </p:sp>
      <p:sp>
        <p:nvSpPr>
          <p:cNvPr id="4" name="Footer Placeholder 3">
            <a:extLst>
              <a:ext uri="{FF2B5EF4-FFF2-40B4-BE49-F238E27FC236}">
                <a16:creationId xmlns:a16="http://schemas.microsoft.com/office/drawing/2014/main" id="{0BCD44CE-F353-9F43-B6AD-FF86B7C3910A}"/>
              </a:ext>
            </a:extLst>
          </p:cNvPr>
          <p:cNvSpPr>
            <a:spLocks noGrp="1"/>
          </p:cNvSpPr>
          <p:nvPr>
            <p:ph type="ftr" sz="quarter" idx="11"/>
          </p:nvPr>
        </p:nvSpPr>
        <p:spPr/>
        <p:txBody>
          <a:bodyPr/>
          <a:lstStyle/>
          <a:p>
            <a:r>
              <a:rPr lang="en-AU"/>
              <a:t>ASIC Regulatory Portal</a:t>
            </a:r>
          </a:p>
        </p:txBody>
      </p:sp>
      <p:sp>
        <p:nvSpPr>
          <p:cNvPr id="5" name="Slide Number Placeholder 4">
            <a:extLst>
              <a:ext uri="{FF2B5EF4-FFF2-40B4-BE49-F238E27FC236}">
                <a16:creationId xmlns:a16="http://schemas.microsoft.com/office/drawing/2014/main" id="{C096C865-ACC2-8840-925B-70F1A77309E6}"/>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6" name="Picture 5">
            <a:extLst>
              <a:ext uri="{FF2B5EF4-FFF2-40B4-BE49-F238E27FC236}">
                <a16:creationId xmlns:a16="http://schemas.microsoft.com/office/drawing/2014/main" id="{DAD5E229-6CB5-C046-9B8B-4C764310D57A}"/>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2779871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E2962-B17D-4F4A-8D67-287C2BBB04E7}"/>
              </a:ext>
            </a:extLst>
          </p:cNvPr>
          <p:cNvSpPr>
            <a:spLocks noGrp="1"/>
          </p:cNvSpPr>
          <p:nvPr>
            <p:ph type="dt" sz="half" idx="10"/>
          </p:nvPr>
        </p:nvSpPr>
        <p:spPr/>
        <p:txBody>
          <a:bodyPr/>
          <a:lstStyle/>
          <a:p>
            <a:fld id="{A465C9FF-6049-420D-8AC3-381AA7B7035D}" type="datetime4">
              <a:rPr lang="en-AU" smtClean="0"/>
              <a:t>5 December 2022</a:t>
            </a:fld>
            <a:endParaRPr lang="en-AU"/>
          </a:p>
        </p:txBody>
      </p:sp>
      <p:sp>
        <p:nvSpPr>
          <p:cNvPr id="3" name="Footer Placeholder 2">
            <a:extLst>
              <a:ext uri="{FF2B5EF4-FFF2-40B4-BE49-F238E27FC236}">
                <a16:creationId xmlns:a16="http://schemas.microsoft.com/office/drawing/2014/main" id="{A3700537-1779-B942-84EE-F92BC7B927AB}"/>
              </a:ext>
            </a:extLst>
          </p:cNvPr>
          <p:cNvSpPr>
            <a:spLocks noGrp="1"/>
          </p:cNvSpPr>
          <p:nvPr>
            <p:ph type="ftr" sz="quarter" idx="11"/>
          </p:nvPr>
        </p:nvSpPr>
        <p:spPr/>
        <p:txBody>
          <a:bodyPr/>
          <a:lstStyle/>
          <a:p>
            <a:r>
              <a:rPr lang="en-AU"/>
              <a:t>ASIC Regulatory Portal</a:t>
            </a:r>
          </a:p>
        </p:txBody>
      </p:sp>
      <p:sp>
        <p:nvSpPr>
          <p:cNvPr id="4" name="Slide Number Placeholder 3">
            <a:extLst>
              <a:ext uri="{FF2B5EF4-FFF2-40B4-BE49-F238E27FC236}">
                <a16:creationId xmlns:a16="http://schemas.microsoft.com/office/drawing/2014/main" id="{4363208E-6FA7-E340-B87E-644A689E95E7}"/>
              </a:ext>
            </a:extLst>
          </p:cNvPr>
          <p:cNvSpPr>
            <a:spLocks noGrp="1"/>
          </p:cNvSpPr>
          <p:nvPr>
            <p:ph type="sldNum" sz="quarter" idx="12"/>
          </p:nvPr>
        </p:nvSpPr>
        <p:spPr/>
        <p:txBody>
          <a:bodyPr/>
          <a:lstStyle/>
          <a:p>
            <a:fld id="{C805FE72-5468-D048-AD70-2AB6DF21250F}" type="slidenum">
              <a:rPr lang="en-AU" smtClean="0"/>
              <a:t>‹#›</a:t>
            </a:fld>
            <a:endParaRPr lang="en-AU"/>
          </a:p>
        </p:txBody>
      </p:sp>
    </p:spTree>
    <p:extLst>
      <p:ext uri="{BB962C8B-B14F-4D97-AF65-F5344CB8AC3E}">
        <p14:creationId xmlns:p14="http://schemas.microsoft.com/office/powerpoint/2010/main" val="48516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844F-1FF1-E843-AEF5-6DFDA90C7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A0AD430-11FC-C94A-AC85-6433E655CA3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BB33EE1-659A-3A4B-94DF-A36BC351A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7AB733-64E7-B445-820C-BC895A606C0C}"/>
              </a:ext>
            </a:extLst>
          </p:cNvPr>
          <p:cNvSpPr>
            <a:spLocks noGrp="1"/>
          </p:cNvSpPr>
          <p:nvPr>
            <p:ph type="dt" sz="half" idx="10"/>
          </p:nvPr>
        </p:nvSpPr>
        <p:spPr/>
        <p:txBody>
          <a:bodyPr/>
          <a:lstStyle/>
          <a:p>
            <a:fld id="{A1141115-1011-40C4-9EA4-4862F9819D10}" type="datetime4">
              <a:rPr lang="en-AU" smtClean="0"/>
              <a:t>5 December 2022</a:t>
            </a:fld>
            <a:endParaRPr lang="en-AU"/>
          </a:p>
        </p:txBody>
      </p:sp>
      <p:sp>
        <p:nvSpPr>
          <p:cNvPr id="6" name="Footer Placeholder 5">
            <a:extLst>
              <a:ext uri="{FF2B5EF4-FFF2-40B4-BE49-F238E27FC236}">
                <a16:creationId xmlns:a16="http://schemas.microsoft.com/office/drawing/2014/main" id="{F00C8901-0FCD-F44A-B68D-FFDAB326FE0F}"/>
              </a:ext>
            </a:extLst>
          </p:cNvPr>
          <p:cNvSpPr>
            <a:spLocks noGrp="1"/>
          </p:cNvSpPr>
          <p:nvPr>
            <p:ph type="ftr" sz="quarter" idx="11"/>
          </p:nvPr>
        </p:nvSpPr>
        <p:spPr/>
        <p:txBody>
          <a:bodyPr/>
          <a:lstStyle/>
          <a:p>
            <a:r>
              <a:rPr lang="en-AU"/>
              <a:t>ASIC Regulatory Portal</a:t>
            </a:r>
          </a:p>
        </p:txBody>
      </p:sp>
      <p:sp>
        <p:nvSpPr>
          <p:cNvPr id="7" name="Slide Number Placeholder 6">
            <a:extLst>
              <a:ext uri="{FF2B5EF4-FFF2-40B4-BE49-F238E27FC236}">
                <a16:creationId xmlns:a16="http://schemas.microsoft.com/office/drawing/2014/main" id="{0C3C421E-5754-DE4B-B0CF-5659BC0A64D0}"/>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3AA6DC29-83BD-CD41-99DB-9BE146B60DF8}"/>
              </a:ext>
            </a:extLst>
          </p:cNvPr>
          <p:cNvPicPr>
            <a:picLocks noChangeAspect="1"/>
          </p:cNvPicPr>
          <p:nvPr userDrawn="1"/>
        </p:nvPicPr>
        <p:blipFill>
          <a:blip r:embed="rId2"/>
          <a:stretch>
            <a:fillRect/>
          </a:stretch>
        </p:blipFill>
        <p:spPr>
          <a:xfrm>
            <a:off x="0" y="787400"/>
            <a:ext cx="635000" cy="1270000"/>
          </a:xfrm>
          <a:prstGeom prst="rect">
            <a:avLst/>
          </a:prstGeom>
        </p:spPr>
      </p:pic>
    </p:spTree>
    <p:extLst>
      <p:ext uri="{BB962C8B-B14F-4D97-AF65-F5344CB8AC3E}">
        <p14:creationId xmlns:p14="http://schemas.microsoft.com/office/powerpoint/2010/main" val="1324486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942F-1151-7245-9A9F-DE39134BF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BF14146-20D1-004B-81B3-0DE01185245B}"/>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B9245A59-A836-724B-AE5E-8D1D3CA36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6144D9-A143-7044-9E84-6BB05CB6062C}"/>
              </a:ext>
            </a:extLst>
          </p:cNvPr>
          <p:cNvSpPr>
            <a:spLocks noGrp="1"/>
          </p:cNvSpPr>
          <p:nvPr>
            <p:ph type="dt" sz="half" idx="10"/>
          </p:nvPr>
        </p:nvSpPr>
        <p:spPr/>
        <p:txBody>
          <a:bodyPr/>
          <a:lstStyle/>
          <a:p>
            <a:fld id="{7DC5B33E-898C-45E5-B43D-A02185039AFD}" type="datetime4">
              <a:rPr lang="en-AU" smtClean="0"/>
              <a:t>5 December 2022</a:t>
            </a:fld>
            <a:endParaRPr lang="en-AU"/>
          </a:p>
        </p:txBody>
      </p:sp>
      <p:sp>
        <p:nvSpPr>
          <p:cNvPr id="6" name="Footer Placeholder 5">
            <a:extLst>
              <a:ext uri="{FF2B5EF4-FFF2-40B4-BE49-F238E27FC236}">
                <a16:creationId xmlns:a16="http://schemas.microsoft.com/office/drawing/2014/main" id="{5E8A39E0-59C6-CB4D-975C-23C9FB1A5C54}"/>
              </a:ext>
            </a:extLst>
          </p:cNvPr>
          <p:cNvSpPr>
            <a:spLocks noGrp="1"/>
          </p:cNvSpPr>
          <p:nvPr>
            <p:ph type="ftr" sz="quarter" idx="11"/>
          </p:nvPr>
        </p:nvSpPr>
        <p:spPr/>
        <p:txBody>
          <a:bodyPr/>
          <a:lstStyle/>
          <a:p>
            <a:r>
              <a:rPr lang="en-AU"/>
              <a:t>ASIC Regulatory Portal</a:t>
            </a:r>
          </a:p>
        </p:txBody>
      </p:sp>
      <p:sp>
        <p:nvSpPr>
          <p:cNvPr id="7" name="Slide Number Placeholder 6">
            <a:extLst>
              <a:ext uri="{FF2B5EF4-FFF2-40B4-BE49-F238E27FC236}">
                <a16:creationId xmlns:a16="http://schemas.microsoft.com/office/drawing/2014/main" id="{4A403D3F-C755-1C43-BF50-53EDFAF09DE6}"/>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7A27985C-9C20-644F-B0A8-1E3F6751EF80}"/>
              </a:ext>
            </a:extLst>
          </p:cNvPr>
          <p:cNvPicPr>
            <a:picLocks noChangeAspect="1"/>
          </p:cNvPicPr>
          <p:nvPr userDrawn="1"/>
        </p:nvPicPr>
        <p:blipFill>
          <a:blip r:embed="rId2"/>
          <a:stretch>
            <a:fillRect/>
          </a:stretch>
        </p:blipFill>
        <p:spPr>
          <a:xfrm>
            <a:off x="0" y="787400"/>
            <a:ext cx="635000" cy="1270000"/>
          </a:xfrm>
          <a:prstGeom prst="rect">
            <a:avLst/>
          </a:prstGeom>
        </p:spPr>
      </p:pic>
    </p:spTree>
    <p:extLst>
      <p:ext uri="{BB962C8B-B14F-4D97-AF65-F5344CB8AC3E}">
        <p14:creationId xmlns:p14="http://schemas.microsoft.com/office/powerpoint/2010/main" val="2673707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C07C-710D-6D4C-B978-7BA195F87D6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674A07-8459-B747-BF88-7839FB315F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5144ED-C6C2-934B-9248-A5196244F286}"/>
              </a:ext>
            </a:extLst>
          </p:cNvPr>
          <p:cNvSpPr>
            <a:spLocks noGrp="1"/>
          </p:cNvSpPr>
          <p:nvPr>
            <p:ph type="dt" sz="half" idx="10"/>
          </p:nvPr>
        </p:nvSpPr>
        <p:spPr/>
        <p:txBody>
          <a:bodyPr/>
          <a:lstStyle/>
          <a:p>
            <a:fld id="{92E58E00-C95B-40E5-9D87-22B191EEC65E}" type="datetime4">
              <a:rPr lang="en-AU" smtClean="0"/>
              <a:t>5 December 2022</a:t>
            </a:fld>
            <a:endParaRPr lang="en-AU"/>
          </a:p>
        </p:txBody>
      </p:sp>
      <p:sp>
        <p:nvSpPr>
          <p:cNvPr id="5" name="Footer Placeholder 4">
            <a:extLst>
              <a:ext uri="{FF2B5EF4-FFF2-40B4-BE49-F238E27FC236}">
                <a16:creationId xmlns:a16="http://schemas.microsoft.com/office/drawing/2014/main" id="{C4A01901-E8FC-C84D-9F1E-01EBE11E9E7C}"/>
              </a:ext>
            </a:extLst>
          </p:cNvPr>
          <p:cNvSpPr>
            <a:spLocks noGrp="1"/>
          </p:cNvSpPr>
          <p:nvPr>
            <p:ph type="ftr" sz="quarter" idx="11"/>
          </p:nvPr>
        </p:nvSpPr>
        <p:spPr/>
        <p:txBody>
          <a:bodyPr/>
          <a:lstStyle/>
          <a:p>
            <a:r>
              <a:rPr lang="en-AU"/>
              <a:t>ASIC Regulatory Portal</a:t>
            </a:r>
          </a:p>
        </p:txBody>
      </p:sp>
      <p:sp>
        <p:nvSpPr>
          <p:cNvPr id="6" name="Slide Number Placeholder 5">
            <a:extLst>
              <a:ext uri="{FF2B5EF4-FFF2-40B4-BE49-F238E27FC236}">
                <a16:creationId xmlns:a16="http://schemas.microsoft.com/office/drawing/2014/main" id="{15625617-9796-0B46-8857-5549585AAF48}"/>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7" name="Picture 6">
            <a:extLst>
              <a:ext uri="{FF2B5EF4-FFF2-40B4-BE49-F238E27FC236}">
                <a16:creationId xmlns:a16="http://schemas.microsoft.com/office/drawing/2014/main" id="{0E0321AA-AE9F-E241-A3B2-21F6C853A3CF}"/>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2194103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188A0-4FE3-1244-9496-20F55645CEB4}"/>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2E31AAA-89FA-A246-8A76-78E36F8A77A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0D90B9-4225-0349-9EC4-54723912C386}"/>
              </a:ext>
            </a:extLst>
          </p:cNvPr>
          <p:cNvSpPr>
            <a:spLocks noGrp="1"/>
          </p:cNvSpPr>
          <p:nvPr>
            <p:ph type="dt" sz="half" idx="10"/>
          </p:nvPr>
        </p:nvSpPr>
        <p:spPr/>
        <p:txBody>
          <a:bodyPr/>
          <a:lstStyle/>
          <a:p>
            <a:fld id="{ECD2E313-E37D-4C6B-9D8F-E627AF16588C}" type="datetime4">
              <a:rPr lang="en-AU" smtClean="0"/>
              <a:t>5 December 2022</a:t>
            </a:fld>
            <a:endParaRPr lang="en-AU"/>
          </a:p>
        </p:txBody>
      </p:sp>
      <p:sp>
        <p:nvSpPr>
          <p:cNvPr id="5" name="Footer Placeholder 4">
            <a:extLst>
              <a:ext uri="{FF2B5EF4-FFF2-40B4-BE49-F238E27FC236}">
                <a16:creationId xmlns:a16="http://schemas.microsoft.com/office/drawing/2014/main" id="{F8F5E4EC-6279-FF4E-A769-43D0770BBEC6}"/>
              </a:ext>
            </a:extLst>
          </p:cNvPr>
          <p:cNvSpPr>
            <a:spLocks noGrp="1"/>
          </p:cNvSpPr>
          <p:nvPr>
            <p:ph type="ftr" sz="quarter" idx="11"/>
          </p:nvPr>
        </p:nvSpPr>
        <p:spPr/>
        <p:txBody>
          <a:bodyPr/>
          <a:lstStyle/>
          <a:p>
            <a:r>
              <a:rPr lang="en-AU"/>
              <a:t>ASIC Regulatory Portal</a:t>
            </a:r>
          </a:p>
        </p:txBody>
      </p:sp>
      <p:sp>
        <p:nvSpPr>
          <p:cNvPr id="6" name="Slide Number Placeholder 5">
            <a:extLst>
              <a:ext uri="{FF2B5EF4-FFF2-40B4-BE49-F238E27FC236}">
                <a16:creationId xmlns:a16="http://schemas.microsoft.com/office/drawing/2014/main" id="{8CA78EC7-E248-2C41-95F6-093BAED0514A}"/>
              </a:ext>
            </a:extLst>
          </p:cNvPr>
          <p:cNvSpPr>
            <a:spLocks noGrp="1"/>
          </p:cNvSpPr>
          <p:nvPr>
            <p:ph type="sldNum" sz="quarter" idx="12"/>
          </p:nvPr>
        </p:nvSpPr>
        <p:spPr/>
        <p:txBody>
          <a:bodyPr/>
          <a:lstStyle/>
          <a:p>
            <a:fld id="{C805FE72-5468-D048-AD70-2AB6DF21250F}" type="slidenum">
              <a:rPr lang="en-AU" smtClean="0"/>
              <a:t>‹#›</a:t>
            </a:fld>
            <a:endParaRPr lang="en-AU"/>
          </a:p>
        </p:txBody>
      </p:sp>
    </p:spTree>
    <p:extLst>
      <p:ext uri="{BB962C8B-B14F-4D97-AF65-F5344CB8AC3E}">
        <p14:creationId xmlns:p14="http://schemas.microsoft.com/office/powerpoint/2010/main" val="528935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 Gran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09F2A-ACE7-3245-B035-04D0AB7EB0C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0" name="Picture 9">
            <a:extLst>
              <a:ext uri="{FF2B5EF4-FFF2-40B4-BE49-F238E27FC236}">
                <a16:creationId xmlns:a16="http://schemas.microsoft.com/office/drawing/2014/main" id="{A1E2F8D4-A953-834C-9B71-DC76CC1077AE}"/>
              </a:ext>
            </a:extLst>
          </p:cNvPr>
          <p:cNvPicPr>
            <a:picLocks noChangeAspect="1"/>
          </p:cNvPicPr>
          <p:nvPr userDrawn="1"/>
        </p:nvPicPr>
        <p:blipFill>
          <a:blip r:embed="rId2"/>
          <a:stretch>
            <a:fillRect/>
          </a:stretch>
        </p:blipFill>
        <p:spPr>
          <a:xfrm>
            <a:off x="6191090" y="0"/>
            <a:ext cx="3561551" cy="6858000"/>
          </a:xfrm>
          <a:prstGeom prst="rect">
            <a:avLst/>
          </a:prstGeom>
        </p:spPr>
      </p:pic>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9" y="1604076"/>
            <a:ext cx="3865069" cy="3653724"/>
          </a:xfrm>
        </p:spPr>
        <p:txBody>
          <a:bodyPr lIns="0" tIns="0" rIns="0" bIns="0" anchor="ctr" anchorCtr="0">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4B978AE0-63DD-8A4A-8156-0FC90D86B86B}"/>
              </a:ext>
            </a:extLst>
          </p:cNvPr>
          <p:cNvPicPr>
            <a:picLocks noChangeAspect="1"/>
          </p:cNvPicPr>
          <p:nvPr userDrawn="1"/>
        </p:nvPicPr>
        <p:blipFill>
          <a:blip r:embed="rId3"/>
          <a:stretch>
            <a:fillRect/>
          </a:stretch>
        </p:blipFill>
        <p:spPr>
          <a:xfrm>
            <a:off x="682576" y="631051"/>
            <a:ext cx="2162577" cy="459608"/>
          </a:xfrm>
          <a:prstGeom prst="rect">
            <a:avLst/>
          </a:prstGeom>
        </p:spPr>
      </p:pic>
    </p:spTree>
    <p:extLst>
      <p:ext uri="{BB962C8B-B14F-4D97-AF65-F5344CB8AC3E}">
        <p14:creationId xmlns:p14="http://schemas.microsoft.com/office/powerpoint/2010/main" val="4176976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losing Slide — Gran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09F2A-ACE7-3245-B035-04D0AB7EB0C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0" name="Picture 9">
            <a:extLst>
              <a:ext uri="{FF2B5EF4-FFF2-40B4-BE49-F238E27FC236}">
                <a16:creationId xmlns:a16="http://schemas.microsoft.com/office/drawing/2014/main" id="{A1E2F8D4-A953-834C-9B71-DC76CC1077AE}"/>
              </a:ext>
            </a:extLst>
          </p:cNvPr>
          <p:cNvPicPr>
            <a:picLocks noChangeAspect="1"/>
          </p:cNvPicPr>
          <p:nvPr userDrawn="1"/>
        </p:nvPicPr>
        <p:blipFill>
          <a:blip r:embed="rId2"/>
          <a:stretch>
            <a:fillRect/>
          </a:stretch>
        </p:blipFill>
        <p:spPr>
          <a:xfrm>
            <a:off x="6191090" y="0"/>
            <a:ext cx="3561551" cy="6858000"/>
          </a:xfrm>
          <a:prstGeom prst="rect">
            <a:avLst/>
          </a:prstGeom>
        </p:spPr>
      </p:pic>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2685208" y="4516161"/>
            <a:ext cx="3449427" cy="1961423"/>
          </a:xfrm>
        </p:spPr>
        <p:txBody>
          <a:bodyPr lIns="0" tIns="0" rIns="0" bIns="0" anchor="t" anchorCtr="0">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BBB4BA4F-D9AD-724B-94BF-3549658F7FE6}"/>
              </a:ext>
            </a:extLst>
          </p:cNvPr>
          <p:cNvPicPr>
            <a:picLocks noChangeAspect="1"/>
          </p:cNvPicPr>
          <p:nvPr userDrawn="1"/>
        </p:nvPicPr>
        <p:blipFill>
          <a:blip r:embed="rId3"/>
          <a:stretch>
            <a:fillRect/>
          </a:stretch>
        </p:blipFill>
        <p:spPr>
          <a:xfrm>
            <a:off x="682573" y="3081136"/>
            <a:ext cx="3273587" cy="695729"/>
          </a:xfrm>
          <a:prstGeom prst="rect">
            <a:avLst/>
          </a:prstGeom>
        </p:spPr>
      </p:pic>
    </p:spTree>
    <p:extLst>
      <p:ext uri="{BB962C8B-B14F-4D97-AF65-F5344CB8AC3E}">
        <p14:creationId xmlns:p14="http://schemas.microsoft.com/office/powerpoint/2010/main" val="121917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Small Business">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54BDC1B2-DC10-E84F-B1CF-915AB685B691}"/>
              </a:ext>
            </a:extLst>
          </p:cNvPr>
          <p:cNvPicPr>
            <a:picLocks noChangeAspect="1"/>
          </p:cNvPicPr>
          <p:nvPr userDrawn="1"/>
        </p:nvPicPr>
        <p:blipFill>
          <a:blip r:embed="rId2"/>
          <a:stretch>
            <a:fillRect/>
          </a:stretch>
        </p:blipFill>
        <p:spPr>
          <a:xfrm>
            <a:off x="6580821" y="1"/>
            <a:ext cx="5611179" cy="6349284"/>
          </a:xfrm>
          <a:prstGeom prst="rect">
            <a:avLst/>
          </a:prstGeom>
        </p:spPr>
      </p:pic>
      <p:pic>
        <p:nvPicPr>
          <p:cNvPr id="12" name="image mask">
            <a:extLst>
              <a:ext uri="{FF2B5EF4-FFF2-40B4-BE49-F238E27FC236}">
                <a16:creationId xmlns:a16="http://schemas.microsoft.com/office/drawing/2014/main" id="{75671B21-BA65-2C48-A526-9597C785AA9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9"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9" y="4534829"/>
            <a:ext cx="3865069" cy="1206298"/>
          </a:xfrm>
        </p:spPr>
        <p:txBody>
          <a:bodyPr lIns="0" tIns="0" rIns="0" bIns="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8" name="act device">
            <a:extLst>
              <a:ext uri="{FF2B5EF4-FFF2-40B4-BE49-F238E27FC236}">
                <a16:creationId xmlns:a16="http://schemas.microsoft.com/office/drawing/2014/main" id="{049E2D14-A936-AD4F-A300-62624C6D19AD}"/>
              </a:ext>
            </a:extLst>
          </p:cNvPr>
          <p:cNvPicPr>
            <a:picLocks noChangeAspect="1"/>
          </p:cNvPicPr>
          <p:nvPr userDrawn="1"/>
        </p:nvPicPr>
        <p:blipFill>
          <a:blip r:embed="rId4"/>
          <a:stretch>
            <a:fillRect/>
          </a:stretch>
        </p:blipFill>
        <p:spPr>
          <a:xfrm>
            <a:off x="6191090" y="0"/>
            <a:ext cx="3561551" cy="6858000"/>
          </a:xfrm>
          <a:prstGeom prst="rect">
            <a:avLst/>
          </a:prstGeom>
        </p:spPr>
      </p:pic>
      <p:pic>
        <p:nvPicPr>
          <p:cNvPr id="6" name="logo">
            <a:extLst>
              <a:ext uri="{FF2B5EF4-FFF2-40B4-BE49-F238E27FC236}">
                <a16:creationId xmlns:a16="http://schemas.microsoft.com/office/drawing/2014/main" id="{D7596C25-84E4-8F40-AD51-E9686C92985A}"/>
              </a:ext>
            </a:extLst>
          </p:cNvPr>
          <p:cNvPicPr>
            <a:picLocks noChangeAspect="1"/>
          </p:cNvPicPr>
          <p:nvPr userDrawn="1"/>
        </p:nvPicPr>
        <p:blipFill>
          <a:blip r:embed="rId5"/>
          <a:stretch>
            <a:fillRect/>
          </a:stretch>
        </p:blipFill>
        <p:spPr>
          <a:xfrm>
            <a:off x="682576" y="631051"/>
            <a:ext cx="2162577" cy="459608"/>
          </a:xfrm>
          <a:prstGeom prst="rect">
            <a:avLst/>
          </a:prstGeom>
        </p:spPr>
      </p:pic>
    </p:spTree>
    <p:extLst>
      <p:ext uri="{BB962C8B-B14F-4D97-AF65-F5344CB8AC3E}">
        <p14:creationId xmlns:p14="http://schemas.microsoft.com/office/powerpoint/2010/main" val="986535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24FD95B-1134-4F5B-B2E1-04A1504D20C7}"/>
              </a:ext>
            </a:extLst>
          </p:cNvPr>
          <p:cNvGraphicFramePr>
            <a:graphicFrameLocks noChangeAspect="1"/>
          </p:cNvGraphicFramePr>
          <p:nvPr userDrawn="1">
            <p:custDataLst>
              <p:tags r:id="rId2"/>
            </p:custDataLst>
            <p:extLst>
              <p:ext uri="{D42A27DB-BD31-4B8C-83A1-F6EECF244321}">
                <p14:modId xmlns:p14="http://schemas.microsoft.com/office/powerpoint/2010/main" val="863987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24FD95B-1134-4F5B-B2E1-04A1504D20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1E5E4E9-111E-48CB-8AF8-1237C09A540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7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2" name="Title 1">
            <a:extLst>
              <a:ext uri="{FF2B5EF4-FFF2-40B4-BE49-F238E27FC236}">
                <a16:creationId xmlns:a16="http://schemas.microsoft.com/office/drawing/2014/main" id="{13134C17-5A2B-4638-973B-D595F7827ADA}"/>
              </a:ext>
            </a:extLst>
          </p:cNvPr>
          <p:cNvSpPr>
            <a:spLocks noGrp="1"/>
          </p:cNvSpPr>
          <p:nvPr>
            <p:ph type="ctrTitle" hasCustomPrompt="1"/>
          </p:nvPr>
        </p:nvSpPr>
        <p:spPr>
          <a:xfrm>
            <a:off x="838200" y="1439055"/>
            <a:ext cx="6229349" cy="2070907"/>
          </a:xfrm>
        </p:spPr>
        <p:txBody>
          <a:bodyPr anchor="b">
            <a:normAutofit/>
          </a:bodyPr>
          <a:lstStyle>
            <a:lvl1pPr algn="l">
              <a:defRPr sz="4700">
                <a:solidFill>
                  <a:schemeClr val="bg1"/>
                </a:solidFill>
                <a:latin typeface="Segoe UI Light" panose="020B0502040204020203" pitchFamily="34" charset="0"/>
                <a:cs typeface="Segoe UI Light" panose="020B0502040204020203" pitchFamily="34" charset="0"/>
              </a:defRPr>
            </a:lvl1pPr>
          </a:lstStyle>
          <a:p>
            <a:r>
              <a:rPr lang="en-US"/>
              <a:t>Insert Title</a:t>
            </a:r>
            <a:endParaRPr lang="en-AU"/>
          </a:p>
        </p:txBody>
      </p:sp>
      <p:sp>
        <p:nvSpPr>
          <p:cNvPr id="3" name="Subtitle 2">
            <a:extLst>
              <a:ext uri="{FF2B5EF4-FFF2-40B4-BE49-F238E27FC236}">
                <a16:creationId xmlns:a16="http://schemas.microsoft.com/office/drawing/2014/main" id="{3ADEC07A-5E31-4F02-9C0D-24EC267B4788}"/>
              </a:ext>
            </a:extLst>
          </p:cNvPr>
          <p:cNvSpPr>
            <a:spLocks noGrp="1"/>
          </p:cNvSpPr>
          <p:nvPr>
            <p:ph type="subTitle" idx="1" hasCustomPrompt="1"/>
          </p:nvPr>
        </p:nvSpPr>
        <p:spPr>
          <a:xfrm>
            <a:off x="838200" y="3602038"/>
            <a:ext cx="6229349" cy="760100"/>
          </a:xfrm>
        </p:spPr>
        <p:txBody>
          <a:bodyPr/>
          <a:lstStyle>
            <a:lvl1pPr marL="0" indent="0" algn="l">
              <a:buNone/>
              <a:defRPr sz="2400">
                <a:solidFill>
                  <a:schemeClr val="accent3"/>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endParaRPr lang="en-AU"/>
          </a:p>
        </p:txBody>
      </p:sp>
      <p:sp>
        <p:nvSpPr>
          <p:cNvPr id="21" name="Freeform: Shape 20">
            <a:extLst>
              <a:ext uri="{FF2B5EF4-FFF2-40B4-BE49-F238E27FC236}">
                <a16:creationId xmlns:a16="http://schemas.microsoft.com/office/drawing/2014/main" id="{6ED9477A-0D5F-464E-B800-46E5B496C51D}"/>
              </a:ext>
            </a:extLst>
          </p:cNvPr>
          <p:cNvSpPr/>
          <p:nvPr userDrawn="1"/>
        </p:nvSpPr>
        <p:spPr>
          <a:xfrm>
            <a:off x="7067549" y="0"/>
            <a:ext cx="5124451" cy="6858000"/>
          </a:xfrm>
          <a:custGeom>
            <a:avLst/>
            <a:gdLst>
              <a:gd name="connsiteX0" fmla="*/ 3538000 w 5124451"/>
              <a:gd name="connsiteY0" fmla="*/ 0 h 6840343"/>
              <a:gd name="connsiteX1" fmla="*/ 5124451 w 5124451"/>
              <a:gd name="connsiteY1" fmla="*/ 0 h 6840343"/>
              <a:gd name="connsiteX2" fmla="*/ 5124451 w 5124451"/>
              <a:gd name="connsiteY2" fmla="*/ 6840343 h 6840343"/>
              <a:gd name="connsiteX3" fmla="*/ 3302344 w 5124451"/>
              <a:gd name="connsiteY3" fmla="*/ 6840343 h 6840343"/>
              <a:gd name="connsiteX4" fmla="*/ 0 w 5124451"/>
              <a:gd name="connsiteY4" fmla="*/ 3538000 h 684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4451" h="6840343">
                <a:moveTo>
                  <a:pt x="3538000" y="0"/>
                </a:moveTo>
                <a:lnTo>
                  <a:pt x="5124451" y="0"/>
                </a:lnTo>
                <a:lnTo>
                  <a:pt x="5124451" y="6840343"/>
                </a:lnTo>
                <a:lnTo>
                  <a:pt x="3302344" y="6840343"/>
                </a:lnTo>
                <a:lnTo>
                  <a:pt x="0" y="3538000"/>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2" name="Rectangle 11">
            <a:extLst>
              <a:ext uri="{FF2B5EF4-FFF2-40B4-BE49-F238E27FC236}">
                <a16:creationId xmlns:a16="http://schemas.microsoft.com/office/drawing/2014/main" id="{80F4C346-18C5-47B1-900A-0A7A0603C07A}"/>
              </a:ext>
            </a:extLst>
          </p:cNvPr>
          <p:cNvSpPr/>
          <p:nvPr userDrawn="1"/>
        </p:nvSpPr>
        <p:spPr>
          <a:xfrm>
            <a:off x="-1" y="3538000"/>
            <a:ext cx="7807569" cy="36000"/>
          </a:xfrm>
          <a:prstGeom prst="rect">
            <a:avLst/>
          </a:prstGeom>
          <a:gradFill>
            <a:gsLst>
              <a:gs pos="16000">
                <a:srgbClr val="0072CE"/>
              </a:gs>
              <a:gs pos="10000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a:extLst>
              <a:ext uri="{FF2B5EF4-FFF2-40B4-BE49-F238E27FC236}">
                <a16:creationId xmlns:a16="http://schemas.microsoft.com/office/drawing/2014/main" id="{72C7C83C-C8AA-4720-BC67-BF1E13F56E4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30551" y="5704584"/>
            <a:ext cx="2445895" cy="877149"/>
          </a:xfrm>
          <a:prstGeom prst="rect">
            <a:avLst/>
          </a:prstGeom>
        </p:spPr>
      </p:pic>
      <p:sp>
        <p:nvSpPr>
          <p:cNvPr id="25" name="Freeform: Shape 24">
            <a:extLst>
              <a:ext uri="{FF2B5EF4-FFF2-40B4-BE49-F238E27FC236}">
                <a16:creationId xmlns:a16="http://schemas.microsoft.com/office/drawing/2014/main" id="{90B73166-3931-4B0C-8AF2-8245EB568D2C}"/>
              </a:ext>
            </a:extLst>
          </p:cNvPr>
          <p:cNvSpPr/>
          <p:nvPr userDrawn="1"/>
        </p:nvSpPr>
        <p:spPr>
          <a:xfrm>
            <a:off x="7753394" y="0"/>
            <a:ext cx="3624242" cy="6858000"/>
          </a:xfrm>
          <a:custGeom>
            <a:avLst/>
            <a:gdLst>
              <a:gd name="connsiteX0" fmla="*/ 3556000 w 3624242"/>
              <a:gd name="connsiteY0" fmla="*/ 0 h 6858000"/>
              <a:gd name="connsiteX1" fmla="*/ 3624242 w 3624242"/>
              <a:gd name="connsiteY1" fmla="*/ 0 h 6858000"/>
              <a:gd name="connsiteX2" fmla="*/ 68242 w 3624242"/>
              <a:gd name="connsiteY2" fmla="*/ 3556000 h 6858000"/>
              <a:gd name="connsiteX3" fmla="*/ 3370243 w 3624242"/>
              <a:gd name="connsiteY3" fmla="*/ 6858000 h 6858000"/>
              <a:gd name="connsiteX4" fmla="*/ 3302001 w 3624242"/>
              <a:gd name="connsiteY4" fmla="*/ 6858000 h 6858000"/>
              <a:gd name="connsiteX5" fmla="*/ 0 w 3624242"/>
              <a:gd name="connsiteY5" fmla="*/ 355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4242" h="6858000">
                <a:moveTo>
                  <a:pt x="3556000" y="0"/>
                </a:moveTo>
                <a:lnTo>
                  <a:pt x="3624242" y="0"/>
                </a:lnTo>
                <a:lnTo>
                  <a:pt x="68242" y="3556000"/>
                </a:lnTo>
                <a:lnTo>
                  <a:pt x="3370243" y="6858000"/>
                </a:lnTo>
                <a:lnTo>
                  <a:pt x="3302001" y="6858000"/>
                </a:lnTo>
                <a:lnTo>
                  <a:pt x="0" y="3556000"/>
                </a:lnTo>
                <a:close/>
              </a:path>
            </a:pathLst>
          </a:custGeom>
          <a:gradFill>
            <a:gsLst>
              <a:gs pos="84000">
                <a:srgbClr val="0072CE"/>
              </a:gs>
              <a:gs pos="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2785606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4195879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Semibold" panose="020B0702040204020203" pitchFamily="34" charset="0"/>
              <a:ea typeface="+mj-ea"/>
              <a:cs typeface="Segoe UI Semibold" panose="020B0702040204020203" pitchFamily="34" charset="0"/>
              <a:sym typeface="Segoe UI Semibold" panose="020B0702040204020203" pitchFamily="34" charset="0"/>
            </a:endParaRPr>
          </a:p>
        </p:txBody>
      </p:sp>
      <p:sp>
        <p:nvSpPr>
          <p:cNvPr id="3" name="Content Placeholder 2">
            <a:extLst>
              <a:ext uri="{FF2B5EF4-FFF2-40B4-BE49-F238E27FC236}">
                <a16:creationId xmlns:a16="http://schemas.microsoft.com/office/drawing/2014/main" id="{94BFBD94-DB90-41F4-94A1-42411E0D599A}"/>
              </a:ext>
            </a:extLst>
          </p:cNvPr>
          <p:cNvSpPr>
            <a:spLocks noGrp="1"/>
          </p:cNvSpPr>
          <p:nvPr>
            <p:ph idx="1" hasCustomPrompt="1"/>
          </p:nvPr>
        </p:nvSpPr>
        <p:spPr>
          <a:xfrm>
            <a:off x="5014523" y="1825625"/>
            <a:ext cx="6648596" cy="3841729"/>
          </a:xfrm>
        </p:spPr>
        <p:txBody>
          <a:bodyPr>
            <a:normAutofit/>
          </a:bodyPr>
          <a:lstStyle>
            <a:lvl1pPr marL="342900" indent="-342900">
              <a:buClr>
                <a:schemeClr val="bg1"/>
              </a:buClr>
              <a:buFont typeface="+mj-lt"/>
              <a:buAutoNum type="arabicPeriod"/>
              <a:defRPr sz="1600">
                <a:solidFill>
                  <a:schemeClr val="bg1"/>
                </a:solidFill>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Contents</a:t>
            </a:r>
            <a:endParaRPr lang="en-AU"/>
          </a:p>
        </p:txBody>
      </p:sp>
      <p:sp>
        <p:nvSpPr>
          <p:cNvPr id="2" name="Title 1">
            <a:extLst>
              <a:ext uri="{FF2B5EF4-FFF2-40B4-BE49-F238E27FC236}">
                <a16:creationId xmlns:a16="http://schemas.microsoft.com/office/drawing/2014/main" id="{98D4C53A-FB4E-4D66-AB24-1250BEF1E74A}"/>
              </a:ext>
            </a:extLst>
          </p:cNvPr>
          <p:cNvSpPr>
            <a:spLocks noGrp="1"/>
          </p:cNvSpPr>
          <p:nvPr>
            <p:ph type="title" hasCustomPrompt="1"/>
          </p:nvPr>
        </p:nvSpPr>
        <p:spPr>
          <a:xfrm>
            <a:off x="5027590" y="546611"/>
            <a:ext cx="6648595" cy="644035"/>
          </a:xfrm>
        </p:spPr>
        <p:txBody>
          <a:bodyPr>
            <a:normAutofit/>
          </a:bodyPr>
          <a:lstStyle>
            <a:lvl1pPr>
              <a:defRPr sz="2800">
                <a:solidFill>
                  <a:schemeClr val="bg1"/>
                </a:solidFill>
                <a:latin typeface="Segoe UI Semibold" panose="020B0702040204020203" pitchFamily="34" charset="0"/>
                <a:cs typeface="Segoe UI Semibold" panose="020B0702040204020203" pitchFamily="34" charset="0"/>
              </a:defRPr>
            </a:lvl1pPr>
          </a:lstStyle>
          <a:p>
            <a:r>
              <a:rPr lang="en-US"/>
              <a:t>Contents Title</a:t>
            </a:r>
            <a:endParaRPr lang="en-AU"/>
          </a:p>
        </p:txBody>
      </p:sp>
      <p:sp>
        <p:nvSpPr>
          <p:cNvPr id="12" name="Rectangle 11">
            <a:extLst>
              <a:ext uri="{FF2B5EF4-FFF2-40B4-BE49-F238E27FC236}">
                <a16:creationId xmlns:a16="http://schemas.microsoft.com/office/drawing/2014/main" id="{C3C46B65-8302-4BE1-ACF7-3D2F859CDFA0}"/>
              </a:ext>
            </a:extLst>
          </p:cNvPr>
          <p:cNvSpPr/>
          <p:nvPr userDrawn="1"/>
        </p:nvSpPr>
        <p:spPr>
          <a:xfrm>
            <a:off x="4998853" y="1190644"/>
            <a:ext cx="7193147" cy="36000"/>
          </a:xfrm>
          <a:prstGeom prst="rect">
            <a:avLst/>
          </a:prstGeom>
          <a:gradFill>
            <a:gsLst>
              <a:gs pos="16000">
                <a:srgbClr val="0072CE"/>
              </a:gs>
              <a:gs pos="10000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Shape 8">
            <a:extLst>
              <a:ext uri="{FF2B5EF4-FFF2-40B4-BE49-F238E27FC236}">
                <a16:creationId xmlns:a16="http://schemas.microsoft.com/office/drawing/2014/main" id="{3A7132FB-F4CF-4E57-869D-F266CB7EE37A}"/>
              </a:ext>
            </a:extLst>
          </p:cNvPr>
          <p:cNvSpPr/>
          <p:nvPr userDrawn="1"/>
        </p:nvSpPr>
        <p:spPr>
          <a:xfrm>
            <a:off x="229119" y="0"/>
            <a:ext cx="3726712" cy="6858000"/>
          </a:xfrm>
          <a:custGeom>
            <a:avLst/>
            <a:gdLst>
              <a:gd name="connsiteX0" fmla="*/ 2727545 w 3726712"/>
              <a:gd name="connsiteY0" fmla="*/ 0 h 6858000"/>
              <a:gd name="connsiteX1" fmla="*/ 3017823 w 3726712"/>
              <a:gd name="connsiteY1" fmla="*/ 0 h 6858000"/>
              <a:gd name="connsiteX2" fmla="*/ 3726712 w 3726712"/>
              <a:gd name="connsiteY2" fmla="*/ 1172783 h 6858000"/>
              <a:gd name="connsiteX3" fmla="*/ 290278 w 3726712"/>
              <a:gd name="connsiteY3" fmla="*/ 6858000 h 6858000"/>
              <a:gd name="connsiteX4" fmla="*/ 0 w 3726712"/>
              <a:gd name="connsiteY4" fmla="*/ 6858000 h 6858000"/>
              <a:gd name="connsiteX5" fmla="*/ 3436434 w 3726712"/>
              <a:gd name="connsiteY5" fmla="*/ 11727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6712" h="6858000">
                <a:moveTo>
                  <a:pt x="2727545" y="0"/>
                </a:moveTo>
                <a:lnTo>
                  <a:pt x="3017823" y="0"/>
                </a:lnTo>
                <a:lnTo>
                  <a:pt x="3726712" y="1172783"/>
                </a:lnTo>
                <a:lnTo>
                  <a:pt x="290278" y="6858000"/>
                </a:lnTo>
                <a:lnTo>
                  <a:pt x="0" y="6858000"/>
                </a:lnTo>
                <a:lnTo>
                  <a:pt x="3436434" y="1172783"/>
                </a:lnTo>
                <a:close/>
              </a:path>
            </a:pathLst>
          </a:custGeom>
          <a:gradFill>
            <a:gsLst>
              <a:gs pos="21000">
                <a:srgbClr val="0072CE"/>
              </a:gs>
              <a:gs pos="99000">
                <a:srgbClr val="84D9D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564815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2535248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3" name="Content Placeholder 2">
            <a:extLst>
              <a:ext uri="{FF2B5EF4-FFF2-40B4-BE49-F238E27FC236}">
                <a16:creationId xmlns:a16="http://schemas.microsoft.com/office/drawing/2014/main" id="{94BFBD94-DB90-41F4-94A1-42411E0D599A}"/>
              </a:ext>
            </a:extLst>
          </p:cNvPr>
          <p:cNvSpPr>
            <a:spLocks noGrp="1"/>
          </p:cNvSpPr>
          <p:nvPr>
            <p:ph idx="1"/>
          </p:nvPr>
        </p:nvSpPr>
        <p:spPr>
          <a:xfrm>
            <a:off x="572756" y="1825625"/>
            <a:ext cx="11033090" cy="4351338"/>
          </a:xfrm>
        </p:spPr>
        <p:txBody>
          <a:bodyPr>
            <a:normAutofit/>
          </a:bodyPr>
          <a:lstStyle>
            <a:lvl1pPr>
              <a:defRPr sz="1600">
                <a:latin typeface="Segoe UI Semilight" panose="020B0402040204020203" pitchFamily="34" charset="0"/>
                <a:cs typeface="Segoe UI Semilight" panose="020B0402040204020203" pitchFamily="34" charset="0"/>
              </a:defRPr>
            </a:lvl1pPr>
            <a:lvl2pPr>
              <a:defRPr sz="1400">
                <a:latin typeface="Segoe UI Semilight" panose="020B0402040204020203" pitchFamily="34" charset="0"/>
                <a:cs typeface="Segoe UI Semilight" panose="020B0402040204020203" pitchFamily="34" charset="0"/>
              </a:defRPr>
            </a:lvl2pPr>
            <a:lvl3pPr>
              <a:defRPr sz="1200">
                <a:latin typeface="Segoe UI Semilight" panose="020B0402040204020203" pitchFamily="34" charset="0"/>
                <a:cs typeface="Segoe UI Semilight" panose="020B0402040204020203" pitchFamily="34" charset="0"/>
              </a:defRPr>
            </a:lvl3pPr>
            <a:lvl4pPr>
              <a:defRPr sz="1100">
                <a:latin typeface="Segoe UI Semilight" panose="020B0402040204020203" pitchFamily="34" charset="0"/>
                <a:cs typeface="Segoe UI Semilight" panose="020B0402040204020203" pitchFamily="34" charset="0"/>
              </a:defRPr>
            </a:lvl4pPr>
            <a:lvl5pPr>
              <a:defRPr sz="1100">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84790B74-E858-4295-87E5-4487D5F93B5B}"/>
              </a:ext>
            </a:extLst>
          </p:cNvPr>
          <p:cNvSpPr/>
          <p:nvPr userDrawn="1"/>
        </p:nvSpPr>
        <p:spPr>
          <a:xfrm>
            <a:off x="0" y="-1"/>
            <a:ext cx="12192000" cy="121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a:solidFill>
                <a:schemeClr val="bg1"/>
              </a:solidFill>
            </a:endParaRPr>
          </a:p>
        </p:txBody>
      </p:sp>
      <p:sp>
        <p:nvSpPr>
          <p:cNvPr id="2" name="Title 1">
            <a:extLst>
              <a:ext uri="{FF2B5EF4-FFF2-40B4-BE49-F238E27FC236}">
                <a16:creationId xmlns:a16="http://schemas.microsoft.com/office/drawing/2014/main" id="{98D4C53A-FB4E-4D66-AB24-1250BEF1E74A}"/>
              </a:ext>
            </a:extLst>
          </p:cNvPr>
          <p:cNvSpPr>
            <a:spLocks noGrp="1"/>
          </p:cNvSpPr>
          <p:nvPr>
            <p:ph type="title"/>
          </p:nvPr>
        </p:nvSpPr>
        <p:spPr>
          <a:xfrm>
            <a:off x="572756" y="136524"/>
            <a:ext cx="11033090" cy="886568"/>
          </a:xfrm>
        </p:spPr>
        <p:txBody>
          <a:bodyPr>
            <a:normAutofit/>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AU"/>
          </a:p>
        </p:txBody>
      </p:sp>
      <p:sp>
        <p:nvSpPr>
          <p:cNvPr id="12" name="Rectangle 11">
            <a:extLst>
              <a:ext uri="{FF2B5EF4-FFF2-40B4-BE49-F238E27FC236}">
                <a16:creationId xmlns:a16="http://schemas.microsoft.com/office/drawing/2014/main" id="{C3C46B65-8302-4BE1-ACF7-3D2F859CDFA0}"/>
              </a:ext>
            </a:extLst>
          </p:cNvPr>
          <p:cNvSpPr/>
          <p:nvPr userDrawn="1"/>
        </p:nvSpPr>
        <p:spPr>
          <a:xfrm>
            <a:off x="-1" y="1190646"/>
            <a:ext cx="7807569" cy="36000"/>
          </a:xfrm>
          <a:prstGeom prst="rect">
            <a:avLst/>
          </a:prstGeom>
          <a:gradFill>
            <a:gsLst>
              <a:gs pos="16000">
                <a:srgbClr val="0072CE"/>
              </a:gs>
              <a:gs pos="10000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a:extLst>
              <a:ext uri="{FF2B5EF4-FFF2-40B4-BE49-F238E27FC236}">
                <a16:creationId xmlns:a16="http://schemas.microsoft.com/office/drawing/2014/main" id="{D99469E4-76C7-4FBA-BF54-B1ED07C398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549509" y="324711"/>
            <a:ext cx="592388" cy="574662"/>
          </a:xfrm>
          <a:prstGeom prst="rect">
            <a:avLst/>
          </a:prstGeom>
        </p:spPr>
      </p:pic>
      <p:sp>
        <p:nvSpPr>
          <p:cNvPr id="34" name="Freeform: Shape 33">
            <a:extLst>
              <a:ext uri="{FF2B5EF4-FFF2-40B4-BE49-F238E27FC236}">
                <a16:creationId xmlns:a16="http://schemas.microsoft.com/office/drawing/2014/main" id="{1DE10E19-27E4-4A75-9770-5A246DC2B3F1}"/>
              </a:ext>
            </a:extLst>
          </p:cNvPr>
          <p:cNvSpPr/>
          <p:nvPr userDrawn="1"/>
        </p:nvSpPr>
        <p:spPr>
          <a:xfrm>
            <a:off x="11117973" y="-1"/>
            <a:ext cx="646726" cy="1215300"/>
          </a:xfrm>
          <a:custGeom>
            <a:avLst/>
            <a:gdLst>
              <a:gd name="connsiteX0" fmla="*/ 612045 w 646726"/>
              <a:gd name="connsiteY0" fmla="*/ 0 h 1215300"/>
              <a:gd name="connsiteX1" fmla="*/ 646726 w 646726"/>
              <a:gd name="connsiteY1" fmla="*/ 0 h 1215300"/>
              <a:gd name="connsiteX2" fmla="*/ 35258 w 646726"/>
              <a:gd name="connsiteY2" fmla="*/ 607827 h 1215300"/>
              <a:gd name="connsiteX3" fmla="*/ 646372 w 646726"/>
              <a:gd name="connsiteY3" fmla="*/ 1215300 h 1215300"/>
              <a:gd name="connsiteX4" fmla="*/ 610536 w 646726"/>
              <a:gd name="connsiteY4" fmla="*/ 1215300 h 1215300"/>
              <a:gd name="connsiteX5" fmla="*/ 0 w 646726"/>
              <a:gd name="connsiteY5" fmla="*/ 608400 h 12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26" h="1215300">
                <a:moveTo>
                  <a:pt x="612045" y="0"/>
                </a:moveTo>
                <a:lnTo>
                  <a:pt x="646726" y="0"/>
                </a:lnTo>
                <a:lnTo>
                  <a:pt x="35258" y="607827"/>
                </a:lnTo>
                <a:lnTo>
                  <a:pt x="646372" y="1215300"/>
                </a:lnTo>
                <a:lnTo>
                  <a:pt x="610536" y="1215300"/>
                </a:lnTo>
                <a:lnTo>
                  <a:pt x="0" y="608400"/>
                </a:lnTo>
                <a:close/>
              </a:path>
            </a:pathLst>
          </a:custGeom>
          <a:gradFill>
            <a:gsLst>
              <a:gs pos="15000">
                <a:srgbClr val="0072CE"/>
              </a:gs>
              <a:gs pos="100000">
                <a:srgbClr val="84D9D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 Placeholder 35">
            <a:extLst>
              <a:ext uri="{FF2B5EF4-FFF2-40B4-BE49-F238E27FC236}">
                <a16:creationId xmlns:a16="http://schemas.microsoft.com/office/drawing/2014/main" id="{0BA3FC9E-9831-4866-8144-D00277832A68}"/>
              </a:ext>
            </a:extLst>
          </p:cNvPr>
          <p:cNvSpPr>
            <a:spLocks noGrp="1"/>
          </p:cNvSpPr>
          <p:nvPr>
            <p:ph type="body" sz="quarter" idx="13" hasCustomPrompt="1"/>
          </p:nvPr>
        </p:nvSpPr>
        <p:spPr>
          <a:xfrm>
            <a:off x="573088" y="1250617"/>
            <a:ext cx="11033125" cy="365125"/>
          </a:xfrm>
        </p:spPr>
        <p:txBody>
          <a:bodyPr anchor="ctr">
            <a:normAutofit/>
          </a:bodyPr>
          <a:lstStyle>
            <a:lvl1pPr marL="0" indent="0">
              <a:buNone/>
              <a:defRPr sz="1600">
                <a:solidFill>
                  <a:schemeClr val="accent1"/>
                </a:solidFill>
                <a:latin typeface="Segoe UI Semibold" panose="020B0702040204020203" pitchFamily="34" charset="0"/>
                <a:cs typeface="Segoe UI Semibold" panose="020B0702040204020203" pitchFamily="34" charset="0"/>
              </a:defRPr>
            </a:lvl1pPr>
            <a:lvl2pPr marL="457200" indent="0">
              <a:buNone/>
              <a:defRPr>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a:t>Slide subtitle</a:t>
            </a:r>
            <a:endParaRPr lang="en-AU"/>
          </a:p>
        </p:txBody>
      </p:sp>
      <p:sp>
        <p:nvSpPr>
          <p:cNvPr id="14" name="Slide Number Placeholder 5">
            <a:extLst>
              <a:ext uri="{FF2B5EF4-FFF2-40B4-BE49-F238E27FC236}">
                <a16:creationId xmlns:a16="http://schemas.microsoft.com/office/drawing/2014/main" id="{7CC5C85C-BCDC-43D9-8379-C8AFCF927154}"/>
              </a:ext>
            </a:extLst>
          </p:cNvPr>
          <p:cNvSpPr>
            <a:spLocks noGrp="1"/>
          </p:cNvSpPr>
          <p:nvPr>
            <p:ph type="sldNum" sz="quarter" idx="12"/>
          </p:nvPr>
        </p:nvSpPr>
        <p:spPr>
          <a:xfrm>
            <a:off x="8862646" y="6356350"/>
            <a:ext cx="2743200" cy="365125"/>
          </a:xfrm>
        </p:spPr>
        <p:txBody>
          <a:bodyPr/>
          <a:lstStyle>
            <a:lvl1pPr>
              <a:defRPr sz="900">
                <a:latin typeface="Segoe UI Light" panose="020B0502040204020203" pitchFamily="34" charset="0"/>
                <a:cs typeface="Segoe UI Light" panose="020B0502040204020203" pitchFamily="34" charset="0"/>
              </a:defRPr>
            </a:lvl1pPr>
          </a:lstStyle>
          <a:p>
            <a:fld id="{B1C3846E-A97F-4B90-885B-1D5A8E8BC6C3}" type="slidenum">
              <a:rPr lang="en-AU" smtClean="0"/>
              <a:pPr/>
              <a:t>‹#›</a:t>
            </a:fld>
            <a:endParaRPr lang="en-AU"/>
          </a:p>
        </p:txBody>
      </p:sp>
    </p:spTree>
    <p:extLst>
      <p:ext uri="{BB962C8B-B14F-4D97-AF65-F5344CB8AC3E}">
        <p14:creationId xmlns:p14="http://schemas.microsoft.com/office/powerpoint/2010/main" val="1797898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1586818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6" name="Slide Number Placeholder 5">
            <a:extLst>
              <a:ext uri="{FF2B5EF4-FFF2-40B4-BE49-F238E27FC236}">
                <a16:creationId xmlns:a16="http://schemas.microsoft.com/office/drawing/2014/main" id="{496145CF-9EC4-42B6-A473-856572A5DED8}"/>
              </a:ext>
            </a:extLst>
          </p:cNvPr>
          <p:cNvSpPr>
            <a:spLocks noGrp="1"/>
          </p:cNvSpPr>
          <p:nvPr>
            <p:ph type="sldNum" sz="quarter" idx="12"/>
          </p:nvPr>
        </p:nvSpPr>
        <p:spPr>
          <a:xfrm>
            <a:off x="8862646" y="6356350"/>
            <a:ext cx="2743200" cy="365125"/>
          </a:xfrm>
        </p:spPr>
        <p:txBody>
          <a:bodyPr/>
          <a:lstStyle>
            <a:lvl1pPr>
              <a:defRPr sz="900">
                <a:latin typeface="Segoe UI Light" panose="020B0502040204020203" pitchFamily="34" charset="0"/>
                <a:cs typeface="Segoe UI Light" panose="020B0502040204020203" pitchFamily="34" charset="0"/>
              </a:defRPr>
            </a:lvl1pPr>
          </a:lstStyle>
          <a:p>
            <a:fld id="{B1C3846E-A97F-4B90-885B-1D5A8E8BC6C3}" type="slidenum">
              <a:rPr lang="en-AU" smtClean="0"/>
              <a:pPr/>
              <a:t>‹#›</a:t>
            </a:fld>
            <a:endParaRPr lang="en-AU"/>
          </a:p>
        </p:txBody>
      </p:sp>
      <p:sp>
        <p:nvSpPr>
          <p:cNvPr id="8" name="Rectangle 7">
            <a:extLst>
              <a:ext uri="{FF2B5EF4-FFF2-40B4-BE49-F238E27FC236}">
                <a16:creationId xmlns:a16="http://schemas.microsoft.com/office/drawing/2014/main" id="{84790B74-E858-4295-87E5-4487D5F93B5B}"/>
              </a:ext>
            </a:extLst>
          </p:cNvPr>
          <p:cNvSpPr/>
          <p:nvPr userDrawn="1"/>
        </p:nvSpPr>
        <p:spPr>
          <a:xfrm>
            <a:off x="0" y="-1"/>
            <a:ext cx="12192000" cy="121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a:solidFill>
                <a:schemeClr val="bg1"/>
              </a:solidFill>
            </a:endParaRPr>
          </a:p>
        </p:txBody>
      </p:sp>
      <p:sp>
        <p:nvSpPr>
          <p:cNvPr id="2" name="Title 1">
            <a:extLst>
              <a:ext uri="{FF2B5EF4-FFF2-40B4-BE49-F238E27FC236}">
                <a16:creationId xmlns:a16="http://schemas.microsoft.com/office/drawing/2014/main" id="{98D4C53A-FB4E-4D66-AB24-1250BEF1E74A}"/>
              </a:ext>
            </a:extLst>
          </p:cNvPr>
          <p:cNvSpPr>
            <a:spLocks noGrp="1"/>
          </p:cNvSpPr>
          <p:nvPr>
            <p:ph type="title"/>
          </p:nvPr>
        </p:nvSpPr>
        <p:spPr>
          <a:xfrm>
            <a:off x="572756" y="136524"/>
            <a:ext cx="11033090" cy="886568"/>
          </a:xfrm>
        </p:spPr>
        <p:txBody>
          <a:bodyPr>
            <a:normAutofit/>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AU"/>
          </a:p>
        </p:txBody>
      </p:sp>
      <p:sp>
        <p:nvSpPr>
          <p:cNvPr id="12" name="Rectangle 11">
            <a:extLst>
              <a:ext uri="{FF2B5EF4-FFF2-40B4-BE49-F238E27FC236}">
                <a16:creationId xmlns:a16="http://schemas.microsoft.com/office/drawing/2014/main" id="{C3C46B65-8302-4BE1-ACF7-3D2F859CDFA0}"/>
              </a:ext>
            </a:extLst>
          </p:cNvPr>
          <p:cNvSpPr/>
          <p:nvPr userDrawn="1"/>
        </p:nvSpPr>
        <p:spPr>
          <a:xfrm>
            <a:off x="-1" y="1190646"/>
            <a:ext cx="7807569" cy="36000"/>
          </a:xfrm>
          <a:prstGeom prst="rect">
            <a:avLst/>
          </a:prstGeom>
          <a:gradFill>
            <a:gsLst>
              <a:gs pos="16000">
                <a:srgbClr val="0072CE"/>
              </a:gs>
              <a:gs pos="10000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a:extLst>
              <a:ext uri="{FF2B5EF4-FFF2-40B4-BE49-F238E27FC236}">
                <a16:creationId xmlns:a16="http://schemas.microsoft.com/office/drawing/2014/main" id="{D99469E4-76C7-4FBA-BF54-B1ED07C398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549509" y="324711"/>
            <a:ext cx="592388" cy="574662"/>
          </a:xfrm>
          <a:prstGeom prst="rect">
            <a:avLst/>
          </a:prstGeom>
        </p:spPr>
      </p:pic>
      <p:sp>
        <p:nvSpPr>
          <p:cNvPr id="34" name="Freeform: Shape 33">
            <a:extLst>
              <a:ext uri="{FF2B5EF4-FFF2-40B4-BE49-F238E27FC236}">
                <a16:creationId xmlns:a16="http://schemas.microsoft.com/office/drawing/2014/main" id="{1DE10E19-27E4-4A75-9770-5A246DC2B3F1}"/>
              </a:ext>
            </a:extLst>
          </p:cNvPr>
          <p:cNvSpPr/>
          <p:nvPr userDrawn="1"/>
        </p:nvSpPr>
        <p:spPr>
          <a:xfrm>
            <a:off x="11117973" y="-1"/>
            <a:ext cx="646726" cy="1215300"/>
          </a:xfrm>
          <a:custGeom>
            <a:avLst/>
            <a:gdLst>
              <a:gd name="connsiteX0" fmla="*/ 612045 w 646726"/>
              <a:gd name="connsiteY0" fmla="*/ 0 h 1215300"/>
              <a:gd name="connsiteX1" fmla="*/ 646726 w 646726"/>
              <a:gd name="connsiteY1" fmla="*/ 0 h 1215300"/>
              <a:gd name="connsiteX2" fmla="*/ 35258 w 646726"/>
              <a:gd name="connsiteY2" fmla="*/ 607827 h 1215300"/>
              <a:gd name="connsiteX3" fmla="*/ 646372 w 646726"/>
              <a:gd name="connsiteY3" fmla="*/ 1215300 h 1215300"/>
              <a:gd name="connsiteX4" fmla="*/ 610536 w 646726"/>
              <a:gd name="connsiteY4" fmla="*/ 1215300 h 1215300"/>
              <a:gd name="connsiteX5" fmla="*/ 0 w 646726"/>
              <a:gd name="connsiteY5" fmla="*/ 608400 h 12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26" h="1215300">
                <a:moveTo>
                  <a:pt x="612045" y="0"/>
                </a:moveTo>
                <a:lnTo>
                  <a:pt x="646726" y="0"/>
                </a:lnTo>
                <a:lnTo>
                  <a:pt x="35258" y="607827"/>
                </a:lnTo>
                <a:lnTo>
                  <a:pt x="646372" y="1215300"/>
                </a:lnTo>
                <a:lnTo>
                  <a:pt x="610536" y="1215300"/>
                </a:lnTo>
                <a:lnTo>
                  <a:pt x="0" y="608400"/>
                </a:lnTo>
                <a:close/>
              </a:path>
            </a:pathLst>
          </a:custGeom>
          <a:gradFill>
            <a:gsLst>
              <a:gs pos="15000">
                <a:srgbClr val="0072CE"/>
              </a:gs>
              <a:gs pos="100000">
                <a:srgbClr val="84D9D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 Placeholder 35">
            <a:extLst>
              <a:ext uri="{FF2B5EF4-FFF2-40B4-BE49-F238E27FC236}">
                <a16:creationId xmlns:a16="http://schemas.microsoft.com/office/drawing/2014/main" id="{0BA3FC9E-9831-4866-8144-D00277832A68}"/>
              </a:ext>
            </a:extLst>
          </p:cNvPr>
          <p:cNvSpPr>
            <a:spLocks noGrp="1"/>
          </p:cNvSpPr>
          <p:nvPr>
            <p:ph type="body" sz="quarter" idx="13" hasCustomPrompt="1"/>
          </p:nvPr>
        </p:nvSpPr>
        <p:spPr>
          <a:xfrm>
            <a:off x="573088" y="1250617"/>
            <a:ext cx="11033125" cy="365125"/>
          </a:xfrm>
        </p:spPr>
        <p:txBody>
          <a:bodyPr anchor="ctr">
            <a:normAutofit/>
          </a:bodyPr>
          <a:lstStyle>
            <a:lvl1pPr marL="0" indent="0">
              <a:buNone/>
              <a:defRPr sz="1600">
                <a:solidFill>
                  <a:schemeClr val="accent1"/>
                </a:solidFill>
                <a:latin typeface="Segoe UI Semibold" panose="020B0702040204020203" pitchFamily="34" charset="0"/>
                <a:cs typeface="Segoe UI Semibold" panose="020B0702040204020203" pitchFamily="34" charset="0"/>
              </a:defRPr>
            </a:lvl1pPr>
            <a:lvl2pPr marL="457200" indent="0">
              <a:buNone/>
              <a:defRPr>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a:t>Slide subtitle</a:t>
            </a:r>
            <a:endParaRPr lang="en-AU"/>
          </a:p>
        </p:txBody>
      </p:sp>
    </p:spTree>
    <p:extLst>
      <p:ext uri="{BB962C8B-B14F-4D97-AF65-F5344CB8AC3E}">
        <p14:creationId xmlns:p14="http://schemas.microsoft.com/office/powerpoint/2010/main" val="3515596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477098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6" name="Slide Number Placeholder 5">
            <a:extLst>
              <a:ext uri="{FF2B5EF4-FFF2-40B4-BE49-F238E27FC236}">
                <a16:creationId xmlns:a16="http://schemas.microsoft.com/office/drawing/2014/main" id="{496145CF-9EC4-42B6-A473-856572A5DED8}"/>
              </a:ext>
            </a:extLst>
          </p:cNvPr>
          <p:cNvSpPr>
            <a:spLocks noGrp="1"/>
          </p:cNvSpPr>
          <p:nvPr>
            <p:ph type="sldNum" sz="quarter" idx="12"/>
          </p:nvPr>
        </p:nvSpPr>
        <p:spPr>
          <a:xfrm>
            <a:off x="8862646" y="6356350"/>
            <a:ext cx="2743200" cy="365125"/>
          </a:xfrm>
        </p:spPr>
        <p:txBody>
          <a:bodyPr/>
          <a:lstStyle>
            <a:lvl1pPr>
              <a:defRPr sz="900">
                <a:latin typeface="Segoe UI Light" panose="020B0502040204020203" pitchFamily="34" charset="0"/>
                <a:cs typeface="Segoe UI Light" panose="020B0502040204020203" pitchFamily="34" charset="0"/>
              </a:defRPr>
            </a:lvl1pPr>
          </a:lstStyle>
          <a:p>
            <a:fld id="{B1C3846E-A97F-4B90-885B-1D5A8E8BC6C3}" type="slidenum">
              <a:rPr lang="en-AU" smtClean="0"/>
              <a:pPr/>
              <a:t>‹#›</a:t>
            </a:fld>
            <a:endParaRPr lang="en-AU"/>
          </a:p>
        </p:txBody>
      </p:sp>
    </p:spTree>
    <p:extLst>
      <p:ext uri="{BB962C8B-B14F-4D97-AF65-F5344CB8AC3E}">
        <p14:creationId xmlns:p14="http://schemas.microsoft.com/office/powerpoint/2010/main" val="864269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746520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6" name="Slide Number Placeholder 5">
            <a:extLst>
              <a:ext uri="{FF2B5EF4-FFF2-40B4-BE49-F238E27FC236}">
                <a16:creationId xmlns:a16="http://schemas.microsoft.com/office/drawing/2014/main" id="{496145CF-9EC4-42B6-A473-856572A5DED8}"/>
              </a:ext>
            </a:extLst>
          </p:cNvPr>
          <p:cNvSpPr>
            <a:spLocks noGrp="1"/>
          </p:cNvSpPr>
          <p:nvPr>
            <p:ph type="sldNum" sz="quarter" idx="12"/>
          </p:nvPr>
        </p:nvSpPr>
        <p:spPr>
          <a:xfrm>
            <a:off x="8862646" y="6356350"/>
            <a:ext cx="2743200" cy="365125"/>
          </a:xfrm>
        </p:spPr>
        <p:txBody>
          <a:bodyPr/>
          <a:lstStyle>
            <a:lvl1pPr>
              <a:defRPr sz="900">
                <a:solidFill>
                  <a:schemeClr val="bg1"/>
                </a:solidFill>
                <a:latin typeface="Segoe UI Light" panose="020B0502040204020203" pitchFamily="34" charset="0"/>
                <a:cs typeface="Segoe UI Light" panose="020B0502040204020203" pitchFamily="34" charset="0"/>
              </a:defRPr>
            </a:lvl1pPr>
          </a:lstStyle>
          <a:p>
            <a:fld id="{B1C3846E-A97F-4B90-885B-1D5A8E8BC6C3}" type="slidenum">
              <a:rPr lang="en-AU" smtClean="0"/>
              <a:pPr/>
              <a:t>‹#›</a:t>
            </a:fld>
            <a:endParaRPr lang="en-AU"/>
          </a:p>
        </p:txBody>
      </p:sp>
    </p:spTree>
    <p:extLst>
      <p:ext uri="{BB962C8B-B14F-4D97-AF65-F5344CB8AC3E}">
        <p14:creationId xmlns:p14="http://schemas.microsoft.com/office/powerpoint/2010/main" val="1017349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898832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8" name="Rectangle 7">
            <a:extLst>
              <a:ext uri="{FF2B5EF4-FFF2-40B4-BE49-F238E27FC236}">
                <a16:creationId xmlns:a16="http://schemas.microsoft.com/office/drawing/2014/main" id="{84790B74-E858-4295-87E5-4487D5F93B5B}"/>
              </a:ext>
            </a:extLst>
          </p:cNvPr>
          <p:cNvSpPr/>
          <p:nvPr userDrawn="1"/>
        </p:nvSpPr>
        <p:spPr>
          <a:xfrm>
            <a:off x="0" y="-1"/>
            <a:ext cx="12192000" cy="121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a:solidFill>
                <a:schemeClr val="bg1"/>
              </a:solidFill>
            </a:endParaRPr>
          </a:p>
        </p:txBody>
      </p:sp>
      <p:sp>
        <p:nvSpPr>
          <p:cNvPr id="2" name="Title 1">
            <a:extLst>
              <a:ext uri="{FF2B5EF4-FFF2-40B4-BE49-F238E27FC236}">
                <a16:creationId xmlns:a16="http://schemas.microsoft.com/office/drawing/2014/main" id="{98D4C53A-FB4E-4D66-AB24-1250BEF1E74A}"/>
              </a:ext>
            </a:extLst>
          </p:cNvPr>
          <p:cNvSpPr>
            <a:spLocks noGrp="1"/>
          </p:cNvSpPr>
          <p:nvPr>
            <p:ph type="title"/>
          </p:nvPr>
        </p:nvSpPr>
        <p:spPr>
          <a:xfrm>
            <a:off x="572756" y="136524"/>
            <a:ext cx="11033090" cy="886568"/>
          </a:xfrm>
        </p:spPr>
        <p:txBody>
          <a:bodyPr>
            <a:normAutofit/>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AU"/>
          </a:p>
        </p:txBody>
      </p:sp>
      <p:sp>
        <p:nvSpPr>
          <p:cNvPr id="12" name="Rectangle 11">
            <a:extLst>
              <a:ext uri="{FF2B5EF4-FFF2-40B4-BE49-F238E27FC236}">
                <a16:creationId xmlns:a16="http://schemas.microsoft.com/office/drawing/2014/main" id="{C3C46B65-8302-4BE1-ACF7-3D2F859CDFA0}"/>
              </a:ext>
            </a:extLst>
          </p:cNvPr>
          <p:cNvSpPr/>
          <p:nvPr userDrawn="1"/>
        </p:nvSpPr>
        <p:spPr>
          <a:xfrm>
            <a:off x="-1" y="1190646"/>
            <a:ext cx="7807569" cy="36000"/>
          </a:xfrm>
          <a:prstGeom prst="rect">
            <a:avLst/>
          </a:prstGeom>
          <a:gradFill>
            <a:gsLst>
              <a:gs pos="16000">
                <a:srgbClr val="0072CE"/>
              </a:gs>
              <a:gs pos="10000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a:extLst>
              <a:ext uri="{FF2B5EF4-FFF2-40B4-BE49-F238E27FC236}">
                <a16:creationId xmlns:a16="http://schemas.microsoft.com/office/drawing/2014/main" id="{D99469E4-76C7-4FBA-BF54-B1ED07C398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549509" y="324711"/>
            <a:ext cx="592388" cy="574662"/>
          </a:xfrm>
          <a:prstGeom prst="rect">
            <a:avLst/>
          </a:prstGeom>
        </p:spPr>
      </p:pic>
      <p:sp>
        <p:nvSpPr>
          <p:cNvPr id="34" name="Freeform: Shape 33">
            <a:extLst>
              <a:ext uri="{FF2B5EF4-FFF2-40B4-BE49-F238E27FC236}">
                <a16:creationId xmlns:a16="http://schemas.microsoft.com/office/drawing/2014/main" id="{1DE10E19-27E4-4A75-9770-5A246DC2B3F1}"/>
              </a:ext>
            </a:extLst>
          </p:cNvPr>
          <p:cNvSpPr/>
          <p:nvPr userDrawn="1"/>
        </p:nvSpPr>
        <p:spPr>
          <a:xfrm>
            <a:off x="11117973" y="-1"/>
            <a:ext cx="646726" cy="1215300"/>
          </a:xfrm>
          <a:custGeom>
            <a:avLst/>
            <a:gdLst>
              <a:gd name="connsiteX0" fmla="*/ 612045 w 646726"/>
              <a:gd name="connsiteY0" fmla="*/ 0 h 1215300"/>
              <a:gd name="connsiteX1" fmla="*/ 646726 w 646726"/>
              <a:gd name="connsiteY1" fmla="*/ 0 h 1215300"/>
              <a:gd name="connsiteX2" fmla="*/ 35258 w 646726"/>
              <a:gd name="connsiteY2" fmla="*/ 607827 h 1215300"/>
              <a:gd name="connsiteX3" fmla="*/ 646372 w 646726"/>
              <a:gd name="connsiteY3" fmla="*/ 1215300 h 1215300"/>
              <a:gd name="connsiteX4" fmla="*/ 610536 w 646726"/>
              <a:gd name="connsiteY4" fmla="*/ 1215300 h 1215300"/>
              <a:gd name="connsiteX5" fmla="*/ 0 w 646726"/>
              <a:gd name="connsiteY5" fmla="*/ 608400 h 12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26" h="1215300">
                <a:moveTo>
                  <a:pt x="612045" y="0"/>
                </a:moveTo>
                <a:lnTo>
                  <a:pt x="646726" y="0"/>
                </a:lnTo>
                <a:lnTo>
                  <a:pt x="35258" y="607827"/>
                </a:lnTo>
                <a:lnTo>
                  <a:pt x="646372" y="1215300"/>
                </a:lnTo>
                <a:lnTo>
                  <a:pt x="610536" y="1215300"/>
                </a:lnTo>
                <a:lnTo>
                  <a:pt x="0" y="608400"/>
                </a:lnTo>
                <a:close/>
              </a:path>
            </a:pathLst>
          </a:custGeom>
          <a:gradFill>
            <a:gsLst>
              <a:gs pos="15000">
                <a:srgbClr val="0072CE"/>
              </a:gs>
              <a:gs pos="100000">
                <a:srgbClr val="84D9D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342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Process_Infographi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6ACA450-D934-4D94-A38A-A8FCDCE2D4AA}"/>
              </a:ext>
            </a:extLst>
          </p:cNvPr>
          <p:cNvSpPr/>
          <p:nvPr userDrawn="1"/>
        </p:nvSpPr>
        <p:spPr>
          <a:xfrm>
            <a:off x="1980000" y="609747"/>
            <a:ext cx="10212000" cy="61323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a:solidFill>
                <a:schemeClr val="bg1"/>
              </a:solidFill>
            </a:endParaRPr>
          </a:p>
        </p:txBody>
      </p:sp>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4157264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2" name="Title 1">
            <a:extLst>
              <a:ext uri="{FF2B5EF4-FFF2-40B4-BE49-F238E27FC236}">
                <a16:creationId xmlns:a16="http://schemas.microsoft.com/office/drawing/2014/main" id="{98D4C53A-FB4E-4D66-AB24-1250BEF1E74A}"/>
              </a:ext>
            </a:extLst>
          </p:cNvPr>
          <p:cNvSpPr>
            <a:spLocks noGrp="1"/>
          </p:cNvSpPr>
          <p:nvPr>
            <p:ph type="title" hasCustomPrompt="1"/>
          </p:nvPr>
        </p:nvSpPr>
        <p:spPr>
          <a:xfrm>
            <a:off x="2348752" y="71718"/>
            <a:ext cx="9257093" cy="385341"/>
          </a:xfrm>
        </p:spPr>
        <p:txBody>
          <a:bodyPr>
            <a:normAutofit/>
          </a:bodyPr>
          <a:lstStyle>
            <a:lvl1pPr>
              <a:defRPr sz="2000" spc="300">
                <a:solidFill>
                  <a:schemeClr val="bg1"/>
                </a:solidFill>
                <a:latin typeface="Arial Narrow" panose="020B0606020202030204" pitchFamily="34" charset="0"/>
                <a:cs typeface="Segoe UI Light" panose="020B0502040204020203" pitchFamily="34" charset="0"/>
              </a:defRPr>
            </a:lvl1pPr>
          </a:lstStyle>
          <a:p>
            <a:r>
              <a:rPr lang="en-US"/>
              <a:t>PORTFOLIO MANAGEMENT @ ASIC</a:t>
            </a:r>
            <a:endParaRPr lang="en-AU"/>
          </a:p>
        </p:txBody>
      </p:sp>
      <p:grpSp>
        <p:nvGrpSpPr>
          <p:cNvPr id="458" name="Group 457">
            <a:extLst>
              <a:ext uri="{FF2B5EF4-FFF2-40B4-BE49-F238E27FC236}">
                <a16:creationId xmlns:a16="http://schemas.microsoft.com/office/drawing/2014/main" id="{14D548D5-12EE-407C-8588-DB49EA9B9921}"/>
              </a:ext>
            </a:extLst>
          </p:cNvPr>
          <p:cNvGrpSpPr/>
          <p:nvPr userDrawn="1"/>
        </p:nvGrpSpPr>
        <p:grpSpPr>
          <a:xfrm>
            <a:off x="0" y="-7679"/>
            <a:ext cx="12192001" cy="6865679"/>
            <a:chOff x="0" y="-7679"/>
            <a:chExt cx="12192001" cy="6865679"/>
          </a:xfrm>
          <a:effectLst>
            <a:outerShdw blurRad="50800" dist="38100" dir="2700000" algn="tl" rotWithShape="0">
              <a:prstClr val="black">
                <a:alpha val="40000"/>
              </a:prstClr>
            </a:outerShdw>
          </a:effectLst>
        </p:grpSpPr>
        <p:grpSp>
          <p:nvGrpSpPr>
            <p:cNvPr id="456" name="Group 455">
              <a:extLst>
                <a:ext uri="{FF2B5EF4-FFF2-40B4-BE49-F238E27FC236}">
                  <a16:creationId xmlns:a16="http://schemas.microsoft.com/office/drawing/2014/main" id="{92BFCF77-090B-4D61-8B1C-0D36A3ED0A61}"/>
                </a:ext>
              </a:extLst>
            </p:cNvPr>
            <p:cNvGrpSpPr/>
            <p:nvPr userDrawn="1"/>
          </p:nvGrpSpPr>
          <p:grpSpPr>
            <a:xfrm>
              <a:off x="0" y="-7679"/>
              <a:ext cx="12192000" cy="6865679"/>
              <a:chOff x="0" y="-7679"/>
              <a:chExt cx="12192000" cy="6865679"/>
            </a:xfrm>
          </p:grpSpPr>
          <p:sp>
            <p:nvSpPr>
              <p:cNvPr id="8" name="Rectangle 7">
                <a:extLst>
                  <a:ext uri="{FF2B5EF4-FFF2-40B4-BE49-F238E27FC236}">
                    <a16:creationId xmlns:a16="http://schemas.microsoft.com/office/drawing/2014/main" id="{84790B74-E858-4295-87E5-4487D5F93B5B}"/>
                  </a:ext>
                </a:extLst>
              </p:cNvPr>
              <p:cNvSpPr/>
              <p:nvPr userDrawn="1"/>
            </p:nvSpPr>
            <p:spPr>
              <a:xfrm>
                <a:off x="0" y="-7679"/>
                <a:ext cx="12192000" cy="6132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a:solidFill>
                    <a:schemeClr val="bg1"/>
                  </a:solidFill>
                </a:endParaRPr>
              </a:p>
            </p:txBody>
          </p:sp>
          <p:sp>
            <p:nvSpPr>
              <p:cNvPr id="23" name="Rectangle 22">
                <a:extLst>
                  <a:ext uri="{FF2B5EF4-FFF2-40B4-BE49-F238E27FC236}">
                    <a16:creationId xmlns:a16="http://schemas.microsoft.com/office/drawing/2014/main" id="{DECCE9C5-1874-4355-8B9D-79C392829970}"/>
                  </a:ext>
                </a:extLst>
              </p:cNvPr>
              <p:cNvSpPr/>
              <p:nvPr userDrawn="1"/>
            </p:nvSpPr>
            <p:spPr bwMode="auto">
              <a:xfrm>
                <a:off x="0" y="605551"/>
                <a:ext cx="1980000" cy="6252449"/>
              </a:xfrm>
              <a:prstGeom prst="rect">
                <a:avLst/>
              </a:prstGeom>
              <a:solidFill>
                <a:schemeClr val="accent2"/>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noAutofit/>
              </a:bodyPr>
              <a:lstStyle/>
              <a:p>
                <a:pPr algn="ctr">
                  <a:lnSpc>
                    <a:spcPct val="120000"/>
                  </a:lnSpc>
                  <a:spcBef>
                    <a:spcPts val="0"/>
                  </a:spcBef>
                  <a:buNone/>
                </a:pPr>
                <a:endParaRPr lang="en-AU" sz="800">
                  <a:solidFill>
                    <a:schemeClr val="bg1"/>
                  </a:solidFill>
                  <a:latin typeface="Segoe UI Semibold" panose="020B0702040204020203" pitchFamily="34" charset="0"/>
                  <a:cs typeface="Segoe UI Semibold" panose="020B0702040204020203" pitchFamily="34" charset="0"/>
                </a:endParaRPr>
              </a:p>
            </p:txBody>
          </p:sp>
        </p:grpSp>
        <p:grpSp>
          <p:nvGrpSpPr>
            <p:cNvPr id="457" name="Group 456">
              <a:extLst>
                <a:ext uri="{FF2B5EF4-FFF2-40B4-BE49-F238E27FC236}">
                  <a16:creationId xmlns:a16="http://schemas.microsoft.com/office/drawing/2014/main" id="{9A86D6B4-A0F2-4F15-B8C6-D0DF26D251F6}"/>
                </a:ext>
              </a:extLst>
            </p:cNvPr>
            <p:cNvGrpSpPr/>
            <p:nvPr userDrawn="1"/>
          </p:nvGrpSpPr>
          <p:grpSpPr>
            <a:xfrm>
              <a:off x="11140372" y="-7679"/>
              <a:ext cx="1051629" cy="1222978"/>
              <a:chOff x="11140372" y="-7679"/>
              <a:chExt cx="1051629" cy="1222978"/>
            </a:xfrm>
          </p:grpSpPr>
          <p:grpSp>
            <p:nvGrpSpPr>
              <p:cNvPr id="5" name="Group 4">
                <a:extLst>
                  <a:ext uri="{FF2B5EF4-FFF2-40B4-BE49-F238E27FC236}">
                    <a16:creationId xmlns:a16="http://schemas.microsoft.com/office/drawing/2014/main" id="{EB1504B9-84A3-4707-B52B-1B504C43BDE6}"/>
                  </a:ext>
                </a:extLst>
              </p:cNvPr>
              <p:cNvGrpSpPr/>
              <p:nvPr userDrawn="1"/>
            </p:nvGrpSpPr>
            <p:grpSpPr>
              <a:xfrm>
                <a:off x="11140372" y="-7679"/>
                <a:ext cx="1051629" cy="1222978"/>
                <a:chOff x="11140372" y="-7679"/>
                <a:chExt cx="1051629" cy="1222978"/>
              </a:xfrm>
              <a:solidFill>
                <a:schemeClr val="accent2"/>
              </a:solidFill>
            </p:grpSpPr>
            <p:sp>
              <p:nvSpPr>
                <p:cNvPr id="20" name="Freeform: Shape 19">
                  <a:extLst>
                    <a:ext uri="{FF2B5EF4-FFF2-40B4-BE49-F238E27FC236}">
                      <a16:creationId xmlns:a16="http://schemas.microsoft.com/office/drawing/2014/main" id="{9C0860F7-9A64-42AB-9AC1-194721B92574}"/>
                    </a:ext>
                  </a:extLst>
                </p:cNvPr>
                <p:cNvSpPr/>
                <p:nvPr userDrawn="1"/>
              </p:nvSpPr>
              <p:spPr>
                <a:xfrm>
                  <a:off x="11140372" y="-7679"/>
                  <a:ext cx="1051629" cy="1222978"/>
                </a:xfrm>
                <a:custGeom>
                  <a:avLst/>
                  <a:gdLst>
                    <a:gd name="connsiteX0" fmla="*/ 622000 w 1051629"/>
                    <a:gd name="connsiteY0" fmla="*/ 0 h 1222978"/>
                    <a:gd name="connsiteX1" fmla="*/ 909227 w 1051629"/>
                    <a:gd name="connsiteY1" fmla="*/ 0 h 1222978"/>
                    <a:gd name="connsiteX2" fmla="*/ 1051629 w 1051629"/>
                    <a:gd name="connsiteY2" fmla="*/ 141547 h 1222978"/>
                    <a:gd name="connsiteX3" fmla="*/ 1051629 w 1051629"/>
                    <a:gd name="connsiteY3" fmla="*/ 1094980 h 1222978"/>
                    <a:gd name="connsiteX4" fmla="*/ 922858 w 1051629"/>
                    <a:gd name="connsiteY4" fmla="*/ 1222978 h 1222978"/>
                    <a:gd name="connsiteX5" fmla="*/ 608368 w 1051629"/>
                    <a:gd name="connsiteY5" fmla="*/ 1222978 h 1222978"/>
                    <a:gd name="connsiteX6" fmla="*/ 0 w 1051629"/>
                    <a:gd name="connsiteY6" fmla="*/ 618264 h 12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629" h="1222978">
                      <a:moveTo>
                        <a:pt x="622000" y="0"/>
                      </a:moveTo>
                      <a:lnTo>
                        <a:pt x="909227" y="0"/>
                      </a:lnTo>
                      <a:lnTo>
                        <a:pt x="1051629" y="141547"/>
                      </a:lnTo>
                      <a:lnTo>
                        <a:pt x="1051629" y="1094980"/>
                      </a:lnTo>
                      <a:lnTo>
                        <a:pt x="922858" y="1222978"/>
                      </a:lnTo>
                      <a:lnTo>
                        <a:pt x="608368" y="1222978"/>
                      </a:lnTo>
                      <a:lnTo>
                        <a:pt x="0" y="6182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7301F0D1-E5B5-4BD0-822B-0D621A5B54C9}"/>
                    </a:ext>
                  </a:extLst>
                </p:cNvPr>
                <p:cNvSpPr/>
                <p:nvPr userDrawn="1"/>
              </p:nvSpPr>
              <p:spPr>
                <a:xfrm>
                  <a:off x="11737675" y="-7679"/>
                  <a:ext cx="454326" cy="1222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9" name="Picture 18">
                <a:extLst>
                  <a:ext uri="{FF2B5EF4-FFF2-40B4-BE49-F238E27FC236}">
                    <a16:creationId xmlns:a16="http://schemas.microsoft.com/office/drawing/2014/main" id="{D99469E4-76C7-4FBA-BF54-B1ED07C398AF}"/>
                  </a:ext>
                </a:extLst>
              </p:cNvPr>
              <p:cNvPicPr>
                <a:picLocks noChangeAspect="1"/>
              </p:cNvPicPr>
              <p:nvPr userDrawn="1"/>
            </p:nvPicPr>
            <p:blipFill rotWithShape="1">
              <a:blip r:embed="rId7"/>
              <a:srcRect b="5397"/>
              <a:stretch/>
            </p:blipFill>
            <p:spPr>
              <a:xfrm>
                <a:off x="11549509" y="324711"/>
                <a:ext cx="592388" cy="574662"/>
              </a:xfrm>
              <a:prstGeom prst="rect">
                <a:avLst/>
              </a:prstGeom>
            </p:spPr>
          </p:pic>
        </p:grpSp>
      </p:grpSp>
      <p:sp>
        <p:nvSpPr>
          <p:cNvPr id="34" name="Freeform: Shape 33">
            <a:extLst>
              <a:ext uri="{FF2B5EF4-FFF2-40B4-BE49-F238E27FC236}">
                <a16:creationId xmlns:a16="http://schemas.microsoft.com/office/drawing/2014/main" id="{1DE10E19-27E4-4A75-9770-5A246DC2B3F1}"/>
              </a:ext>
            </a:extLst>
          </p:cNvPr>
          <p:cNvSpPr/>
          <p:nvPr userDrawn="1"/>
        </p:nvSpPr>
        <p:spPr>
          <a:xfrm>
            <a:off x="11117973" y="-1"/>
            <a:ext cx="646726" cy="1215300"/>
          </a:xfrm>
          <a:custGeom>
            <a:avLst/>
            <a:gdLst>
              <a:gd name="connsiteX0" fmla="*/ 612045 w 646726"/>
              <a:gd name="connsiteY0" fmla="*/ 0 h 1215300"/>
              <a:gd name="connsiteX1" fmla="*/ 646726 w 646726"/>
              <a:gd name="connsiteY1" fmla="*/ 0 h 1215300"/>
              <a:gd name="connsiteX2" fmla="*/ 35258 w 646726"/>
              <a:gd name="connsiteY2" fmla="*/ 607827 h 1215300"/>
              <a:gd name="connsiteX3" fmla="*/ 646372 w 646726"/>
              <a:gd name="connsiteY3" fmla="*/ 1215300 h 1215300"/>
              <a:gd name="connsiteX4" fmla="*/ 610536 w 646726"/>
              <a:gd name="connsiteY4" fmla="*/ 1215300 h 1215300"/>
              <a:gd name="connsiteX5" fmla="*/ 0 w 646726"/>
              <a:gd name="connsiteY5" fmla="*/ 608400 h 12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26" h="1215300">
                <a:moveTo>
                  <a:pt x="612045" y="0"/>
                </a:moveTo>
                <a:lnTo>
                  <a:pt x="646726" y="0"/>
                </a:lnTo>
                <a:lnTo>
                  <a:pt x="35258" y="607827"/>
                </a:lnTo>
                <a:lnTo>
                  <a:pt x="646372" y="1215300"/>
                </a:lnTo>
                <a:lnTo>
                  <a:pt x="610536" y="1215300"/>
                </a:lnTo>
                <a:lnTo>
                  <a:pt x="0" y="608400"/>
                </a:lnTo>
                <a:close/>
              </a:path>
            </a:pathLst>
          </a:custGeom>
          <a:gradFill>
            <a:gsLst>
              <a:gs pos="15000">
                <a:srgbClr val="0072CE"/>
              </a:gs>
              <a:gs pos="100000">
                <a:srgbClr val="84D9D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9" name="Freeform: Shape 458">
            <a:extLst>
              <a:ext uri="{FF2B5EF4-FFF2-40B4-BE49-F238E27FC236}">
                <a16:creationId xmlns:a16="http://schemas.microsoft.com/office/drawing/2014/main" id="{B1B525E6-E7AF-4475-AA86-97BED19BE326}"/>
              </a:ext>
            </a:extLst>
          </p:cNvPr>
          <p:cNvSpPr>
            <a:spLocks noChangeAspect="1"/>
          </p:cNvSpPr>
          <p:nvPr userDrawn="1"/>
        </p:nvSpPr>
        <p:spPr>
          <a:xfrm>
            <a:off x="-620594" y="-602049"/>
            <a:ext cx="2436518" cy="2428182"/>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0" name="Freeform: Shape 459">
            <a:extLst>
              <a:ext uri="{FF2B5EF4-FFF2-40B4-BE49-F238E27FC236}">
                <a16:creationId xmlns:a16="http://schemas.microsoft.com/office/drawing/2014/main" id="{5E259C57-4BB9-43CB-B9E1-8C9D3BF18D72}"/>
              </a:ext>
            </a:extLst>
          </p:cNvPr>
          <p:cNvSpPr>
            <a:spLocks noChangeAspect="1"/>
          </p:cNvSpPr>
          <p:nvPr userDrawn="1"/>
        </p:nvSpPr>
        <p:spPr>
          <a:xfrm>
            <a:off x="-486899" y="1928830"/>
            <a:ext cx="1313187" cy="1308694"/>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1" name="Freeform: Shape 460">
            <a:extLst>
              <a:ext uri="{FF2B5EF4-FFF2-40B4-BE49-F238E27FC236}">
                <a16:creationId xmlns:a16="http://schemas.microsoft.com/office/drawing/2014/main" id="{D8E8633E-8BC8-4FB6-9B76-BF44D08B86A2}"/>
              </a:ext>
            </a:extLst>
          </p:cNvPr>
          <p:cNvSpPr>
            <a:spLocks noChangeAspect="1"/>
          </p:cNvSpPr>
          <p:nvPr userDrawn="1"/>
        </p:nvSpPr>
        <p:spPr>
          <a:xfrm>
            <a:off x="791152" y="1447198"/>
            <a:ext cx="1044069" cy="1040497"/>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2" name="Freeform: Shape 461">
            <a:extLst>
              <a:ext uri="{FF2B5EF4-FFF2-40B4-BE49-F238E27FC236}">
                <a16:creationId xmlns:a16="http://schemas.microsoft.com/office/drawing/2014/main" id="{8E650E6F-043F-4330-9D98-01FC2D094CF4}"/>
              </a:ext>
            </a:extLst>
          </p:cNvPr>
          <p:cNvSpPr>
            <a:spLocks noChangeAspect="1"/>
          </p:cNvSpPr>
          <p:nvPr userDrawn="1"/>
        </p:nvSpPr>
        <p:spPr>
          <a:xfrm>
            <a:off x="169694" y="2973974"/>
            <a:ext cx="1520805" cy="1515602"/>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3" name="Freeform: Shape 462">
            <a:extLst>
              <a:ext uri="{FF2B5EF4-FFF2-40B4-BE49-F238E27FC236}">
                <a16:creationId xmlns:a16="http://schemas.microsoft.com/office/drawing/2014/main" id="{4D1CC2E8-69BC-4B06-98CC-B6206A04550C}"/>
              </a:ext>
            </a:extLst>
          </p:cNvPr>
          <p:cNvSpPr>
            <a:spLocks noChangeAspect="1"/>
          </p:cNvSpPr>
          <p:nvPr userDrawn="1"/>
        </p:nvSpPr>
        <p:spPr>
          <a:xfrm>
            <a:off x="1097705" y="4198935"/>
            <a:ext cx="785795" cy="783107"/>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4" name="Freeform: Shape 463">
            <a:extLst>
              <a:ext uri="{FF2B5EF4-FFF2-40B4-BE49-F238E27FC236}">
                <a16:creationId xmlns:a16="http://schemas.microsoft.com/office/drawing/2014/main" id="{4CA36819-CC2B-4E27-9B9E-3D27F529D78C}"/>
              </a:ext>
            </a:extLst>
          </p:cNvPr>
          <p:cNvSpPr>
            <a:spLocks noChangeAspect="1"/>
          </p:cNvSpPr>
          <p:nvPr userDrawn="1"/>
        </p:nvSpPr>
        <p:spPr>
          <a:xfrm>
            <a:off x="155955" y="4560804"/>
            <a:ext cx="785795" cy="783107"/>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5" name="Freeform: Shape 464">
            <a:extLst>
              <a:ext uri="{FF2B5EF4-FFF2-40B4-BE49-F238E27FC236}">
                <a16:creationId xmlns:a16="http://schemas.microsoft.com/office/drawing/2014/main" id="{E8597C22-B367-4BEE-8903-09C45E9A218F}"/>
              </a:ext>
            </a:extLst>
          </p:cNvPr>
          <p:cNvSpPr>
            <a:spLocks noChangeAspect="1"/>
          </p:cNvSpPr>
          <p:nvPr userDrawn="1"/>
        </p:nvSpPr>
        <p:spPr>
          <a:xfrm>
            <a:off x="906652" y="5084077"/>
            <a:ext cx="655692" cy="653449"/>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6" name="Freeform: Shape 465">
            <a:extLst>
              <a:ext uri="{FF2B5EF4-FFF2-40B4-BE49-F238E27FC236}">
                <a16:creationId xmlns:a16="http://schemas.microsoft.com/office/drawing/2014/main" id="{96A2D5B5-F85D-4E92-8413-28A90F77BFEB}"/>
              </a:ext>
            </a:extLst>
          </p:cNvPr>
          <p:cNvSpPr>
            <a:spLocks noChangeAspect="1"/>
          </p:cNvSpPr>
          <p:nvPr userDrawn="1"/>
        </p:nvSpPr>
        <p:spPr>
          <a:xfrm>
            <a:off x="1319300" y="5783875"/>
            <a:ext cx="591816" cy="589792"/>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7" name="Freeform: Shape 466">
            <a:extLst>
              <a:ext uri="{FF2B5EF4-FFF2-40B4-BE49-F238E27FC236}">
                <a16:creationId xmlns:a16="http://schemas.microsoft.com/office/drawing/2014/main" id="{47FA044D-9851-461B-891A-BAC1770FDF26}"/>
              </a:ext>
            </a:extLst>
          </p:cNvPr>
          <p:cNvSpPr>
            <a:spLocks noChangeAspect="1"/>
          </p:cNvSpPr>
          <p:nvPr userDrawn="1"/>
        </p:nvSpPr>
        <p:spPr>
          <a:xfrm>
            <a:off x="906652" y="6396062"/>
            <a:ext cx="673822" cy="671517"/>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8" name="Freeform: Shape 467">
            <a:extLst>
              <a:ext uri="{FF2B5EF4-FFF2-40B4-BE49-F238E27FC236}">
                <a16:creationId xmlns:a16="http://schemas.microsoft.com/office/drawing/2014/main" id="{CE6A017B-9BE3-4518-BAE7-062C13C17DF6}"/>
              </a:ext>
            </a:extLst>
          </p:cNvPr>
          <p:cNvSpPr>
            <a:spLocks noChangeAspect="1"/>
          </p:cNvSpPr>
          <p:nvPr userDrawn="1"/>
        </p:nvSpPr>
        <p:spPr>
          <a:xfrm>
            <a:off x="420328" y="5832613"/>
            <a:ext cx="673822" cy="671517"/>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0" name="Freeform: Shape 469">
            <a:extLst>
              <a:ext uri="{FF2B5EF4-FFF2-40B4-BE49-F238E27FC236}">
                <a16:creationId xmlns:a16="http://schemas.microsoft.com/office/drawing/2014/main" id="{467F604B-B8CC-409E-B4BE-4A07C311C4E1}"/>
              </a:ext>
            </a:extLst>
          </p:cNvPr>
          <p:cNvSpPr>
            <a:spLocks noChangeAspect="1"/>
          </p:cNvSpPr>
          <p:nvPr userDrawn="1"/>
        </p:nvSpPr>
        <p:spPr>
          <a:xfrm>
            <a:off x="1196503" y="2541263"/>
            <a:ext cx="655692" cy="653449"/>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1" name="Freeform: Shape 470">
            <a:extLst>
              <a:ext uri="{FF2B5EF4-FFF2-40B4-BE49-F238E27FC236}">
                <a16:creationId xmlns:a16="http://schemas.microsoft.com/office/drawing/2014/main" id="{38F4C336-9F50-44FF-B2F8-7BA3FA092F96}"/>
              </a:ext>
            </a:extLst>
          </p:cNvPr>
          <p:cNvSpPr>
            <a:spLocks noChangeAspect="1"/>
          </p:cNvSpPr>
          <p:nvPr userDrawn="1"/>
        </p:nvSpPr>
        <p:spPr>
          <a:xfrm>
            <a:off x="-324437" y="3959671"/>
            <a:ext cx="785795" cy="783107"/>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2" name="Freeform: Shape 471">
            <a:extLst>
              <a:ext uri="{FF2B5EF4-FFF2-40B4-BE49-F238E27FC236}">
                <a16:creationId xmlns:a16="http://schemas.microsoft.com/office/drawing/2014/main" id="{AA4E2DED-97EB-4B3E-A7FD-66D50D049BF4}"/>
              </a:ext>
            </a:extLst>
          </p:cNvPr>
          <p:cNvSpPr>
            <a:spLocks noChangeAspect="1"/>
          </p:cNvSpPr>
          <p:nvPr userDrawn="1"/>
        </p:nvSpPr>
        <p:spPr>
          <a:xfrm>
            <a:off x="124420" y="6563104"/>
            <a:ext cx="591816" cy="589792"/>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3" name="Freeform: Shape 472">
            <a:extLst>
              <a:ext uri="{FF2B5EF4-FFF2-40B4-BE49-F238E27FC236}">
                <a16:creationId xmlns:a16="http://schemas.microsoft.com/office/drawing/2014/main" id="{9396818E-4F5C-4485-80DF-B8BA87EDDB69}"/>
              </a:ext>
            </a:extLst>
          </p:cNvPr>
          <p:cNvSpPr>
            <a:spLocks noChangeAspect="1"/>
          </p:cNvSpPr>
          <p:nvPr userDrawn="1"/>
        </p:nvSpPr>
        <p:spPr>
          <a:xfrm>
            <a:off x="1615208" y="3712656"/>
            <a:ext cx="655692" cy="653449"/>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4" name="Freeform: Shape 473">
            <a:extLst>
              <a:ext uri="{FF2B5EF4-FFF2-40B4-BE49-F238E27FC236}">
                <a16:creationId xmlns:a16="http://schemas.microsoft.com/office/drawing/2014/main" id="{3CA999CC-D66F-4DDC-83F3-525306048AC3}"/>
              </a:ext>
            </a:extLst>
          </p:cNvPr>
          <p:cNvSpPr>
            <a:spLocks noChangeAspect="1"/>
          </p:cNvSpPr>
          <p:nvPr userDrawn="1"/>
        </p:nvSpPr>
        <p:spPr>
          <a:xfrm>
            <a:off x="1673141" y="4831809"/>
            <a:ext cx="655692" cy="653449"/>
          </a:xfrm>
          <a:custGeom>
            <a:avLst/>
            <a:gdLst>
              <a:gd name="connsiteX0" fmla="*/ 2007208 w 3999083"/>
              <a:gd name="connsiteY0" fmla="*/ 2682633 h 3985400"/>
              <a:gd name="connsiteX1" fmla="*/ 2484459 w 3999083"/>
              <a:gd name="connsiteY1" fmla="*/ 3158483 h 3985400"/>
              <a:gd name="connsiteX2" fmla="*/ 1999542 w 3999083"/>
              <a:gd name="connsiteY2" fmla="*/ 3641740 h 3985400"/>
              <a:gd name="connsiteX3" fmla="*/ 1522620 w 3999083"/>
              <a:gd name="connsiteY3" fmla="*/ 3166451 h 3985400"/>
              <a:gd name="connsiteX4" fmla="*/ 1999276 w 3999083"/>
              <a:gd name="connsiteY4" fmla="*/ 1514310 h 3985400"/>
              <a:gd name="connsiteX5" fmla="*/ 3066517 w 3999083"/>
              <a:gd name="connsiteY5" fmla="*/ 2578417 h 3985400"/>
              <a:gd name="connsiteX6" fmla="*/ 2582587 w 3999083"/>
              <a:gd name="connsiteY6" fmla="*/ 3060691 h 3985400"/>
              <a:gd name="connsiteX7" fmla="*/ 1515791 w 3999083"/>
              <a:gd name="connsiteY7" fmla="*/ 1997026 h 3985400"/>
              <a:gd name="connsiteX8" fmla="*/ 1412218 w 3999083"/>
              <a:gd name="connsiteY8" fmla="*/ 928976 h 3985400"/>
              <a:gd name="connsiteX9" fmla="*/ 1901172 w 3999083"/>
              <a:gd name="connsiteY9" fmla="*/ 1416494 h 3985400"/>
              <a:gd name="connsiteX10" fmla="*/ 1417687 w 3999083"/>
              <a:gd name="connsiteY10" fmla="*/ 1899210 h 3985400"/>
              <a:gd name="connsiteX11" fmla="*/ 1415788 w 3999083"/>
              <a:gd name="connsiteY11" fmla="*/ 1897317 h 3985400"/>
              <a:gd name="connsiteX12" fmla="*/ 1317972 w 3999083"/>
              <a:gd name="connsiteY12" fmla="*/ 1995421 h 3985400"/>
              <a:gd name="connsiteX13" fmla="*/ 1907877 w 3999083"/>
              <a:gd name="connsiteY13" fmla="*/ 2583593 h 3985400"/>
              <a:gd name="connsiteX14" fmla="*/ 1423946 w 3999083"/>
              <a:gd name="connsiteY14" fmla="*/ 3066756 h 3985400"/>
              <a:gd name="connsiteX15" fmla="*/ 1425170 w 3999083"/>
              <a:gd name="connsiteY15" fmla="*/ 3067982 h 3985400"/>
              <a:gd name="connsiteX16" fmla="*/ 1424493 w 3999083"/>
              <a:gd name="connsiteY16" fmla="*/ 3068659 h 3985400"/>
              <a:gd name="connsiteX17" fmla="*/ 344840 w 3999083"/>
              <a:gd name="connsiteY17" fmla="*/ 1992701 h 3985400"/>
              <a:gd name="connsiteX18" fmla="*/ 1999542 w 3999083"/>
              <a:gd name="connsiteY18" fmla="*/ 343661 h 3985400"/>
              <a:gd name="connsiteX19" fmla="*/ 3654243 w 3999083"/>
              <a:gd name="connsiteY19" fmla="*/ 1992701 h 3985400"/>
              <a:gd name="connsiteX20" fmla="*/ 3164644 w 3999083"/>
              <a:gd name="connsiteY20" fmla="*/ 2480625 h 3985400"/>
              <a:gd name="connsiteX21" fmla="*/ 2097313 w 3999083"/>
              <a:gd name="connsiteY21" fmla="*/ 1416428 h 3985400"/>
              <a:gd name="connsiteX22" fmla="*/ 2097319 w 3999083"/>
              <a:gd name="connsiteY22" fmla="*/ 1416422 h 3985400"/>
              <a:gd name="connsiteX23" fmla="*/ 1999437 w 3999083"/>
              <a:gd name="connsiteY23" fmla="*/ 1318385 h 3985400"/>
              <a:gd name="connsiteX24" fmla="*/ 1999209 w 3999083"/>
              <a:gd name="connsiteY24" fmla="*/ 1318612 h 3985400"/>
              <a:gd name="connsiteX25" fmla="*/ 1510346 w 3999083"/>
              <a:gd name="connsiteY25" fmla="*/ 831184 h 3985400"/>
              <a:gd name="connsiteX26" fmla="*/ 1999541 w 3999083"/>
              <a:gd name="connsiteY26" fmla="*/ 167501 h 3985400"/>
              <a:gd name="connsiteX27" fmla="*/ 168075 w 3999083"/>
              <a:gd name="connsiteY27" fmla="*/ 1992700 h 3985400"/>
              <a:gd name="connsiteX28" fmla="*/ 1999541 w 3999083"/>
              <a:gd name="connsiteY28" fmla="*/ 3817899 h 3985400"/>
              <a:gd name="connsiteX29" fmla="*/ 3831007 w 3999083"/>
              <a:gd name="connsiteY29" fmla="*/ 1992700 h 3985400"/>
              <a:gd name="connsiteX30" fmla="*/ 1999542 w 3999083"/>
              <a:gd name="connsiteY30" fmla="*/ 0 h 3985400"/>
              <a:gd name="connsiteX31" fmla="*/ 3999083 w 3999083"/>
              <a:gd name="connsiteY31" fmla="*/ 1992700 h 3985400"/>
              <a:gd name="connsiteX32" fmla="*/ 1999542 w 3999083"/>
              <a:gd name="connsiteY32" fmla="*/ 3985400 h 3985400"/>
              <a:gd name="connsiteX33" fmla="*/ 0 w 3999083"/>
              <a:gd name="connsiteY33" fmla="*/ 1992700 h 398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9083" h="3985400">
                <a:moveTo>
                  <a:pt x="2007208" y="2682633"/>
                </a:moveTo>
                <a:lnTo>
                  <a:pt x="2484459" y="3158483"/>
                </a:lnTo>
                <a:lnTo>
                  <a:pt x="1999542" y="3641740"/>
                </a:lnTo>
                <a:lnTo>
                  <a:pt x="1522620" y="3166451"/>
                </a:lnTo>
                <a:close/>
                <a:moveTo>
                  <a:pt x="1999276" y="1514310"/>
                </a:moveTo>
                <a:lnTo>
                  <a:pt x="3066517" y="2578417"/>
                </a:lnTo>
                <a:lnTo>
                  <a:pt x="2582587" y="3060691"/>
                </a:lnTo>
                <a:lnTo>
                  <a:pt x="1515791" y="1997026"/>
                </a:lnTo>
                <a:close/>
                <a:moveTo>
                  <a:pt x="1412218" y="928976"/>
                </a:moveTo>
                <a:lnTo>
                  <a:pt x="1901172" y="1416494"/>
                </a:lnTo>
                <a:lnTo>
                  <a:pt x="1417687" y="1899210"/>
                </a:lnTo>
                <a:lnTo>
                  <a:pt x="1415788" y="1897317"/>
                </a:lnTo>
                <a:lnTo>
                  <a:pt x="1317972" y="1995421"/>
                </a:lnTo>
                <a:lnTo>
                  <a:pt x="1907877" y="2583593"/>
                </a:lnTo>
                <a:lnTo>
                  <a:pt x="1423946" y="3066756"/>
                </a:lnTo>
                <a:lnTo>
                  <a:pt x="1425170" y="3067982"/>
                </a:lnTo>
                <a:lnTo>
                  <a:pt x="1424493" y="3068659"/>
                </a:lnTo>
                <a:lnTo>
                  <a:pt x="344840" y="1992701"/>
                </a:lnTo>
                <a:close/>
                <a:moveTo>
                  <a:pt x="1999542" y="343661"/>
                </a:moveTo>
                <a:lnTo>
                  <a:pt x="3654243" y="1992701"/>
                </a:lnTo>
                <a:lnTo>
                  <a:pt x="3164644" y="2480625"/>
                </a:lnTo>
                <a:lnTo>
                  <a:pt x="2097313" y="1416428"/>
                </a:lnTo>
                <a:lnTo>
                  <a:pt x="2097319" y="1416422"/>
                </a:lnTo>
                <a:lnTo>
                  <a:pt x="1999437" y="1318385"/>
                </a:lnTo>
                <a:lnTo>
                  <a:pt x="1999209" y="1318612"/>
                </a:lnTo>
                <a:lnTo>
                  <a:pt x="1510346" y="831184"/>
                </a:lnTo>
                <a:close/>
                <a:moveTo>
                  <a:pt x="1999541" y="167501"/>
                </a:moveTo>
                <a:lnTo>
                  <a:pt x="168075" y="1992700"/>
                </a:lnTo>
                <a:lnTo>
                  <a:pt x="1999541" y="3817899"/>
                </a:lnTo>
                <a:lnTo>
                  <a:pt x="3831007" y="1992700"/>
                </a:lnTo>
                <a:close/>
                <a:moveTo>
                  <a:pt x="1999542" y="0"/>
                </a:moveTo>
                <a:lnTo>
                  <a:pt x="3999083" y="1992700"/>
                </a:lnTo>
                <a:lnTo>
                  <a:pt x="1999542" y="3985400"/>
                </a:lnTo>
                <a:lnTo>
                  <a:pt x="0" y="1992700"/>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01101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rategic_Initiativ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0249F08-EC1D-484B-AE5E-8E101C557130}"/>
              </a:ext>
            </a:extLst>
          </p:cNvPr>
          <p:cNvSpPr/>
          <p:nvPr userDrawn="1"/>
        </p:nvSpPr>
        <p:spPr>
          <a:xfrm>
            <a:off x="0" y="-3"/>
            <a:ext cx="12192000" cy="81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a:solidFill>
                <a:schemeClr val="bg1"/>
              </a:solidFill>
            </a:endParaRPr>
          </a:p>
        </p:txBody>
      </p:sp>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2195874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6" name="Slide Number Placeholder 5">
            <a:extLst>
              <a:ext uri="{FF2B5EF4-FFF2-40B4-BE49-F238E27FC236}">
                <a16:creationId xmlns:a16="http://schemas.microsoft.com/office/drawing/2014/main" id="{496145CF-9EC4-42B6-A473-856572A5DED8}"/>
              </a:ext>
            </a:extLst>
          </p:cNvPr>
          <p:cNvSpPr>
            <a:spLocks noGrp="1"/>
          </p:cNvSpPr>
          <p:nvPr userDrawn="1">
            <p:ph type="sldNum" sz="quarter" idx="12"/>
          </p:nvPr>
        </p:nvSpPr>
        <p:spPr>
          <a:xfrm>
            <a:off x="9332204" y="6356350"/>
            <a:ext cx="2743200" cy="365125"/>
          </a:xfrm>
        </p:spPr>
        <p:txBody>
          <a:bodyPr/>
          <a:lstStyle>
            <a:lvl1pPr>
              <a:defRPr sz="1000">
                <a:latin typeface="Segoe UI Semilight" panose="020B0402040204020203" pitchFamily="34" charset="0"/>
                <a:cs typeface="Segoe UI Semilight" panose="020B0402040204020203" pitchFamily="34" charset="0"/>
              </a:defRPr>
            </a:lvl1pPr>
          </a:lstStyle>
          <a:p>
            <a:fld id="{B1C3846E-A97F-4B90-885B-1D5A8E8BC6C3}" type="slidenum">
              <a:rPr lang="en-AU" smtClean="0"/>
              <a:pPr/>
              <a:t>‹#›</a:t>
            </a:fld>
            <a:endParaRPr lang="en-AU"/>
          </a:p>
        </p:txBody>
      </p:sp>
      <p:sp>
        <p:nvSpPr>
          <p:cNvPr id="2" name="Title 1">
            <a:extLst>
              <a:ext uri="{FF2B5EF4-FFF2-40B4-BE49-F238E27FC236}">
                <a16:creationId xmlns:a16="http://schemas.microsoft.com/office/drawing/2014/main" id="{98D4C53A-FB4E-4D66-AB24-1250BEF1E74A}"/>
              </a:ext>
            </a:extLst>
          </p:cNvPr>
          <p:cNvSpPr>
            <a:spLocks noGrp="1"/>
          </p:cNvSpPr>
          <p:nvPr userDrawn="1">
            <p:ph type="title"/>
          </p:nvPr>
        </p:nvSpPr>
        <p:spPr>
          <a:xfrm>
            <a:off x="572756" y="133183"/>
            <a:ext cx="10933763" cy="546232"/>
          </a:xfrm>
        </p:spPr>
        <p:txBody>
          <a:bodyPr>
            <a:normAutofit/>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AU"/>
          </a:p>
        </p:txBody>
      </p:sp>
      <p:pic>
        <p:nvPicPr>
          <p:cNvPr id="24" name="Picture 23">
            <a:extLst>
              <a:ext uri="{FF2B5EF4-FFF2-40B4-BE49-F238E27FC236}">
                <a16:creationId xmlns:a16="http://schemas.microsoft.com/office/drawing/2014/main" id="{8B560C1D-B80D-49B0-9092-4DFD1A6D493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8938" y="6343006"/>
            <a:ext cx="916969" cy="231626"/>
          </a:xfrm>
          <a:prstGeom prst="rect">
            <a:avLst/>
          </a:prstGeom>
        </p:spPr>
      </p:pic>
      <p:sp>
        <p:nvSpPr>
          <p:cNvPr id="44" name="TextBox 43">
            <a:extLst>
              <a:ext uri="{FF2B5EF4-FFF2-40B4-BE49-F238E27FC236}">
                <a16:creationId xmlns:a16="http://schemas.microsoft.com/office/drawing/2014/main" id="{480AEF5E-1574-4BB7-8EA9-295E468C29C3}"/>
              </a:ext>
            </a:extLst>
          </p:cNvPr>
          <p:cNvSpPr txBox="1"/>
          <p:nvPr userDrawn="1"/>
        </p:nvSpPr>
        <p:spPr>
          <a:xfrm>
            <a:off x="14587" y="5299230"/>
            <a:ext cx="1580870" cy="488201"/>
          </a:xfrm>
          <a:prstGeom prst="rect">
            <a:avLst/>
          </a:prstGeom>
        </p:spPr>
        <p:txBody>
          <a:bodyPr vert="horz" wrap="square" lIns="36000" tIns="36000" rIns="36000" bIns="36000" rtlCol="0" anchor="ctr">
            <a:spAutoFit/>
          </a:bodyPr>
          <a:lstStyle/>
          <a:p>
            <a:pPr algn="l"/>
            <a:r>
              <a:rPr lang="en-AU" sz="900">
                <a:solidFill>
                  <a:schemeClr val="bg1"/>
                </a:solidFill>
                <a:latin typeface="Segoe UI Semilight" panose="020B0402040204020203" pitchFamily="34" charset="0"/>
                <a:cs typeface="Segoe UI Semilight" panose="020B0402040204020203" pitchFamily="34" charset="0"/>
              </a:rPr>
              <a:t>“Empowering our people to minimise harm by fully exploiting our data assets”</a:t>
            </a:r>
          </a:p>
        </p:txBody>
      </p:sp>
      <p:grpSp>
        <p:nvGrpSpPr>
          <p:cNvPr id="45" name="Groupe 368">
            <a:extLst>
              <a:ext uri="{FF2B5EF4-FFF2-40B4-BE49-F238E27FC236}">
                <a16:creationId xmlns:a16="http://schemas.microsoft.com/office/drawing/2014/main" id="{2E2E73C5-58E1-454B-A0D2-5C599C012E90}"/>
              </a:ext>
            </a:extLst>
          </p:cNvPr>
          <p:cNvGrpSpPr>
            <a:grpSpLocks noChangeAspect="1"/>
          </p:cNvGrpSpPr>
          <p:nvPr userDrawn="1"/>
        </p:nvGrpSpPr>
        <p:grpSpPr>
          <a:xfrm>
            <a:off x="1541149" y="5536483"/>
            <a:ext cx="288000" cy="174748"/>
            <a:chOff x="6378576" y="2155825"/>
            <a:chExt cx="363538" cy="207963"/>
          </a:xfrm>
        </p:grpSpPr>
        <p:sp>
          <p:nvSpPr>
            <p:cNvPr id="46" name="Freeform 336">
              <a:extLst>
                <a:ext uri="{FF2B5EF4-FFF2-40B4-BE49-F238E27FC236}">
                  <a16:creationId xmlns:a16="http://schemas.microsoft.com/office/drawing/2014/main" id="{D6ABAA54-7749-4A0D-B0CB-A3E9D53ACE99}"/>
                </a:ext>
              </a:extLst>
            </p:cNvPr>
            <p:cNvSpPr>
              <a:spLocks/>
            </p:cNvSpPr>
            <p:nvPr/>
          </p:nvSpPr>
          <p:spPr bwMode="auto">
            <a:xfrm>
              <a:off x="6378576" y="2155825"/>
              <a:ext cx="363538" cy="207963"/>
            </a:xfrm>
            <a:custGeom>
              <a:avLst/>
              <a:gdLst/>
              <a:ahLst/>
              <a:cxnLst>
                <a:cxn ang="0">
                  <a:pos x="91" y="65"/>
                </a:cxn>
                <a:cxn ang="0">
                  <a:pos x="125" y="92"/>
                </a:cxn>
                <a:cxn ang="0">
                  <a:pos x="161" y="56"/>
                </a:cxn>
                <a:cxn ang="0">
                  <a:pos x="144" y="27"/>
                </a:cxn>
                <a:cxn ang="0">
                  <a:pos x="112" y="11"/>
                </a:cxn>
                <a:cxn ang="0">
                  <a:pos x="99" y="0"/>
                </a:cxn>
                <a:cxn ang="0">
                  <a:pos x="88" y="7"/>
                </a:cxn>
                <a:cxn ang="0">
                  <a:pos x="79" y="7"/>
                </a:cxn>
                <a:cxn ang="0">
                  <a:pos x="73" y="7"/>
                </a:cxn>
                <a:cxn ang="0">
                  <a:pos x="62" y="0"/>
                </a:cxn>
                <a:cxn ang="0">
                  <a:pos x="49" y="11"/>
                </a:cxn>
                <a:cxn ang="0">
                  <a:pos x="10" y="32"/>
                </a:cxn>
                <a:cxn ang="0">
                  <a:pos x="0" y="56"/>
                </a:cxn>
                <a:cxn ang="0">
                  <a:pos x="36" y="92"/>
                </a:cxn>
                <a:cxn ang="0">
                  <a:pos x="70" y="65"/>
                </a:cxn>
              </a:cxnLst>
              <a:rect l="0" t="0" r="r" b="b"/>
              <a:pathLst>
                <a:path w="161" h="92">
                  <a:moveTo>
                    <a:pt x="91" y="65"/>
                  </a:moveTo>
                  <a:cubicBezTo>
                    <a:pt x="95" y="80"/>
                    <a:pt x="109" y="92"/>
                    <a:pt x="125" y="92"/>
                  </a:cubicBezTo>
                  <a:cubicBezTo>
                    <a:pt x="145" y="92"/>
                    <a:pt x="161" y="76"/>
                    <a:pt x="161" y="56"/>
                  </a:cubicBezTo>
                  <a:cubicBezTo>
                    <a:pt x="161" y="44"/>
                    <a:pt x="154" y="33"/>
                    <a:pt x="144" y="27"/>
                  </a:cubicBezTo>
                  <a:cubicBezTo>
                    <a:pt x="138" y="21"/>
                    <a:pt x="127" y="15"/>
                    <a:pt x="112" y="11"/>
                  </a:cubicBezTo>
                  <a:cubicBezTo>
                    <a:pt x="111" y="5"/>
                    <a:pt x="106" y="0"/>
                    <a:pt x="99" y="0"/>
                  </a:cubicBezTo>
                  <a:cubicBezTo>
                    <a:pt x="95" y="0"/>
                    <a:pt x="90" y="3"/>
                    <a:pt x="88" y="7"/>
                  </a:cubicBezTo>
                  <a:cubicBezTo>
                    <a:pt x="85" y="7"/>
                    <a:pt x="82" y="7"/>
                    <a:pt x="79" y="7"/>
                  </a:cubicBezTo>
                  <a:cubicBezTo>
                    <a:pt x="77" y="7"/>
                    <a:pt x="75" y="7"/>
                    <a:pt x="73" y="7"/>
                  </a:cubicBezTo>
                  <a:cubicBezTo>
                    <a:pt x="71" y="3"/>
                    <a:pt x="66" y="0"/>
                    <a:pt x="62" y="0"/>
                  </a:cubicBezTo>
                  <a:cubicBezTo>
                    <a:pt x="55" y="0"/>
                    <a:pt x="50" y="5"/>
                    <a:pt x="49" y="11"/>
                  </a:cubicBezTo>
                  <a:cubicBezTo>
                    <a:pt x="23" y="18"/>
                    <a:pt x="12" y="31"/>
                    <a:pt x="10" y="32"/>
                  </a:cubicBezTo>
                  <a:cubicBezTo>
                    <a:pt x="4" y="38"/>
                    <a:pt x="0" y="47"/>
                    <a:pt x="0" y="56"/>
                  </a:cubicBezTo>
                  <a:cubicBezTo>
                    <a:pt x="0" y="76"/>
                    <a:pt x="16" y="92"/>
                    <a:pt x="36" y="92"/>
                  </a:cubicBezTo>
                  <a:cubicBezTo>
                    <a:pt x="52" y="92"/>
                    <a:pt x="66" y="80"/>
                    <a:pt x="70" y="65"/>
                  </a:cubicBezTo>
                </a:path>
              </a:pathLst>
            </a:custGeom>
            <a:no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 name="Freeform 337">
              <a:extLst>
                <a:ext uri="{FF2B5EF4-FFF2-40B4-BE49-F238E27FC236}">
                  <a16:creationId xmlns:a16="http://schemas.microsoft.com/office/drawing/2014/main" id="{B633B21F-5AD2-4E55-B4BA-44A761ABEE0B}"/>
                </a:ext>
              </a:extLst>
            </p:cNvPr>
            <p:cNvSpPr>
              <a:spLocks/>
            </p:cNvSpPr>
            <p:nvPr/>
          </p:nvSpPr>
          <p:spPr bwMode="auto">
            <a:xfrm>
              <a:off x="6534151" y="2227263"/>
              <a:ext cx="52388" cy="46038"/>
            </a:xfrm>
            <a:custGeom>
              <a:avLst/>
              <a:gdLst/>
              <a:ahLst/>
              <a:cxnLst>
                <a:cxn ang="0">
                  <a:pos x="11" y="0"/>
                </a:cxn>
                <a:cxn ang="0">
                  <a:pos x="23" y="12"/>
                </a:cxn>
                <a:cxn ang="0">
                  <a:pos x="21" y="20"/>
                </a:cxn>
                <a:cxn ang="0">
                  <a:pos x="2" y="20"/>
                </a:cxn>
                <a:cxn ang="0">
                  <a:pos x="0" y="12"/>
                </a:cxn>
                <a:cxn ang="0">
                  <a:pos x="11" y="0"/>
                </a:cxn>
              </a:cxnLst>
              <a:rect l="0" t="0" r="r" b="b"/>
              <a:pathLst>
                <a:path w="23" h="20">
                  <a:moveTo>
                    <a:pt x="11" y="0"/>
                  </a:moveTo>
                  <a:cubicBezTo>
                    <a:pt x="18" y="0"/>
                    <a:pt x="23" y="5"/>
                    <a:pt x="23" y="12"/>
                  </a:cubicBezTo>
                  <a:cubicBezTo>
                    <a:pt x="23" y="12"/>
                    <a:pt x="21" y="18"/>
                    <a:pt x="21" y="20"/>
                  </a:cubicBezTo>
                  <a:cubicBezTo>
                    <a:pt x="2" y="20"/>
                    <a:pt x="2" y="20"/>
                    <a:pt x="2" y="20"/>
                  </a:cubicBezTo>
                  <a:cubicBezTo>
                    <a:pt x="2" y="17"/>
                    <a:pt x="0" y="12"/>
                    <a:pt x="0" y="12"/>
                  </a:cubicBezTo>
                  <a:cubicBezTo>
                    <a:pt x="0" y="5"/>
                    <a:pt x="5" y="0"/>
                    <a:pt x="11" y="0"/>
                  </a:cubicBezTo>
                  <a:close/>
                </a:path>
              </a:pathLst>
            </a:cu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 name="Oval 338">
              <a:extLst>
                <a:ext uri="{FF2B5EF4-FFF2-40B4-BE49-F238E27FC236}">
                  <a16:creationId xmlns:a16="http://schemas.microsoft.com/office/drawing/2014/main" id="{E10BCF1D-AE9B-4EB0-AEBA-D4519864DAB1}"/>
                </a:ext>
              </a:extLst>
            </p:cNvPr>
            <p:cNvSpPr>
              <a:spLocks noChangeArrowheads="1"/>
            </p:cNvSpPr>
            <p:nvPr/>
          </p:nvSpPr>
          <p:spPr bwMode="auto">
            <a:xfrm>
              <a:off x="6405563" y="2227263"/>
              <a:ext cx="107950" cy="111125"/>
            </a:xfrm>
            <a:prstGeom prst="ellipse">
              <a:avLst/>
            </a:pr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 name="Oval 339">
              <a:extLst>
                <a:ext uri="{FF2B5EF4-FFF2-40B4-BE49-F238E27FC236}">
                  <a16:creationId xmlns:a16="http://schemas.microsoft.com/office/drawing/2014/main" id="{345EEBF7-312A-4E00-93EC-D9BC618AB43C}"/>
                </a:ext>
              </a:extLst>
            </p:cNvPr>
            <p:cNvSpPr>
              <a:spLocks noChangeArrowheads="1"/>
            </p:cNvSpPr>
            <p:nvPr/>
          </p:nvSpPr>
          <p:spPr bwMode="auto">
            <a:xfrm>
              <a:off x="6608763" y="2230438"/>
              <a:ext cx="106363" cy="106363"/>
            </a:xfrm>
            <a:prstGeom prst="ellipse">
              <a:avLst/>
            </a:pr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grpSp>
      <p:sp>
        <p:nvSpPr>
          <p:cNvPr id="50" name="Rectangle 49">
            <a:extLst>
              <a:ext uri="{FF2B5EF4-FFF2-40B4-BE49-F238E27FC236}">
                <a16:creationId xmlns:a16="http://schemas.microsoft.com/office/drawing/2014/main" id="{90774B19-1787-4C20-957E-07565AAF68F7}"/>
              </a:ext>
            </a:extLst>
          </p:cNvPr>
          <p:cNvSpPr/>
          <p:nvPr userDrawn="1"/>
        </p:nvSpPr>
        <p:spPr>
          <a:xfrm>
            <a:off x="0" y="776601"/>
            <a:ext cx="7807569" cy="36000"/>
          </a:xfrm>
          <a:prstGeom prst="rect">
            <a:avLst/>
          </a:prstGeom>
          <a:gradFill>
            <a:gsLst>
              <a:gs pos="16000">
                <a:srgbClr val="0072CE"/>
              </a:gs>
              <a:gs pos="10000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6" name="Group 25">
            <a:extLst>
              <a:ext uri="{FF2B5EF4-FFF2-40B4-BE49-F238E27FC236}">
                <a16:creationId xmlns:a16="http://schemas.microsoft.com/office/drawing/2014/main" id="{92D53E0D-C24A-446D-B9BD-9FEBD0589B10}"/>
              </a:ext>
            </a:extLst>
          </p:cNvPr>
          <p:cNvGrpSpPr>
            <a:grpSpLocks noChangeAspect="1"/>
          </p:cNvGrpSpPr>
          <p:nvPr userDrawn="1"/>
        </p:nvGrpSpPr>
        <p:grpSpPr>
          <a:xfrm>
            <a:off x="11506519" y="0"/>
            <a:ext cx="685481" cy="813600"/>
            <a:chOff x="11117973" y="-1"/>
            <a:chExt cx="1023924" cy="1215300"/>
          </a:xfrm>
        </p:grpSpPr>
        <p:pic>
          <p:nvPicPr>
            <p:cNvPr id="27" name="Picture 26">
              <a:extLst>
                <a:ext uri="{FF2B5EF4-FFF2-40B4-BE49-F238E27FC236}">
                  <a16:creationId xmlns:a16="http://schemas.microsoft.com/office/drawing/2014/main" id="{5BE1AD2F-B6E9-441E-9C9A-5E8590EE4523}"/>
                </a:ext>
              </a:extLst>
            </p:cNvPr>
            <p:cNvPicPr>
              <a:picLocks noChangeAspect="1"/>
            </p:cNvPicPr>
            <p:nvPr userDrawn="1"/>
          </p:nvPicPr>
          <p:blipFill rotWithShape="1">
            <a:blip r:embed="rId8"/>
            <a:srcRect b="5397"/>
            <a:stretch/>
          </p:blipFill>
          <p:spPr>
            <a:xfrm>
              <a:off x="11549509" y="324711"/>
              <a:ext cx="592388" cy="574662"/>
            </a:xfrm>
            <a:prstGeom prst="rect">
              <a:avLst/>
            </a:prstGeom>
          </p:spPr>
        </p:pic>
        <p:sp>
          <p:nvSpPr>
            <p:cNvPr id="28" name="Freeform: Shape 27">
              <a:extLst>
                <a:ext uri="{FF2B5EF4-FFF2-40B4-BE49-F238E27FC236}">
                  <a16:creationId xmlns:a16="http://schemas.microsoft.com/office/drawing/2014/main" id="{81DD2BF0-D51E-4066-B0C4-62E83058081C}"/>
                </a:ext>
              </a:extLst>
            </p:cNvPr>
            <p:cNvSpPr/>
            <p:nvPr userDrawn="1"/>
          </p:nvSpPr>
          <p:spPr>
            <a:xfrm>
              <a:off x="11117973" y="-1"/>
              <a:ext cx="646726" cy="1215300"/>
            </a:xfrm>
            <a:custGeom>
              <a:avLst/>
              <a:gdLst>
                <a:gd name="connsiteX0" fmla="*/ 612045 w 646726"/>
                <a:gd name="connsiteY0" fmla="*/ 0 h 1215300"/>
                <a:gd name="connsiteX1" fmla="*/ 646726 w 646726"/>
                <a:gd name="connsiteY1" fmla="*/ 0 h 1215300"/>
                <a:gd name="connsiteX2" fmla="*/ 35258 w 646726"/>
                <a:gd name="connsiteY2" fmla="*/ 607827 h 1215300"/>
                <a:gd name="connsiteX3" fmla="*/ 646372 w 646726"/>
                <a:gd name="connsiteY3" fmla="*/ 1215300 h 1215300"/>
                <a:gd name="connsiteX4" fmla="*/ 610536 w 646726"/>
                <a:gd name="connsiteY4" fmla="*/ 1215300 h 1215300"/>
                <a:gd name="connsiteX5" fmla="*/ 0 w 646726"/>
                <a:gd name="connsiteY5" fmla="*/ 608400 h 12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26" h="1215300">
                  <a:moveTo>
                    <a:pt x="612045" y="0"/>
                  </a:moveTo>
                  <a:lnTo>
                    <a:pt x="646726" y="0"/>
                  </a:lnTo>
                  <a:lnTo>
                    <a:pt x="35258" y="607827"/>
                  </a:lnTo>
                  <a:lnTo>
                    <a:pt x="646372" y="1215300"/>
                  </a:lnTo>
                  <a:lnTo>
                    <a:pt x="610536" y="1215300"/>
                  </a:lnTo>
                  <a:lnTo>
                    <a:pt x="0" y="608400"/>
                  </a:lnTo>
                  <a:close/>
                </a:path>
              </a:pathLst>
            </a:custGeom>
            <a:gradFill>
              <a:gsLst>
                <a:gs pos="15000">
                  <a:srgbClr val="0072CE"/>
                </a:gs>
                <a:gs pos="100000">
                  <a:srgbClr val="84D9D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025590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trategic_Initiativ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0249F08-EC1D-484B-AE5E-8E101C557130}"/>
              </a:ext>
            </a:extLst>
          </p:cNvPr>
          <p:cNvSpPr/>
          <p:nvPr userDrawn="1"/>
        </p:nvSpPr>
        <p:spPr>
          <a:xfrm>
            <a:off x="0" y="-3"/>
            <a:ext cx="12192000" cy="81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a:solidFill>
                <a:schemeClr val="bg1"/>
              </a:solidFill>
            </a:endParaRPr>
          </a:p>
        </p:txBody>
      </p:sp>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2183070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6" name="Slide Number Placeholder 5">
            <a:extLst>
              <a:ext uri="{FF2B5EF4-FFF2-40B4-BE49-F238E27FC236}">
                <a16:creationId xmlns:a16="http://schemas.microsoft.com/office/drawing/2014/main" id="{496145CF-9EC4-42B6-A473-856572A5DED8}"/>
              </a:ext>
            </a:extLst>
          </p:cNvPr>
          <p:cNvSpPr>
            <a:spLocks noGrp="1"/>
          </p:cNvSpPr>
          <p:nvPr userDrawn="1">
            <p:ph type="sldNum" sz="quarter" idx="12"/>
          </p:nvPr>
        </p:nvSpPr>
        <p:spPr>
          <a:xfrm>
            <a:off x="9332204" y="6356350"/>
            <a:ext cx="2743200" cy="365125"/>
          </a:xfrm>
        </p:spPr>
        <p:txBody>
          <a:bodyPr/>
          <a:lstStyle>
            <a:lvl1pPr>
              <a:defRPr sz="1000">
                <a:latin typeface="Segoe UI Semilight" panose="020B0402040204020203" pitchFamily="34" charset="0"/>
                <a:cs typeface="Segoe UI Semilight" panose="020B0402040204020203" pitchFamily="34" charset="0"/>
              </a:defRPr>
            </a:lvl1pPr>
          </a:lstStyle>
          <a:p>
            <a:fld id="{B1C3846E-A97F-4B90-885B-1D5A8E8BC6C3}" type="slidenum">
              <a:rPr lang="en-AU" smtClean="0"/>
              <a:pPr/>
              <a:t>‹#›</a:t>
            </a:fld>
            <a:endParaRPr lang="en-AU"/>
          </a:p>
        </p:txBody>
      </p:sp>
      <p:sp>
        <p:nvSpPr>
          <p:cNvPr id="2" name="Title 1">
            <a:extLst>
              <a:ext uri="{FF2B5EF4-FFF2-40B4-BE49-F238E27FC236}">
                <a16:creationId xmlns:a16="http://schemas.microsoft.com/office/drawing/2014/main" id="{98D4C53A-FB4E-4D66-AB24-1250BEF1E74A}"/>
              </a:ext>
            </a:extLst>
          </p:cNvPr>
          <p:cNvSpPr>
            <a:spLocks noGrp="1"/>
          </p:cNvSpPr>
          <p:nvPr userDrawn="1">
            <p:ph type="title"/>
          </p:nvPr>
        </p:nvSpPr>
        <p:spPr>
          <a:xfrm>
            <a:off x="572756" y="133183"/>
            <a:ext cx="10933763" cy="546232"/>
          </a:xfrm>
        </p:spPr>
        <p:txBody>
          <a:bodyPr>
            <a:normAutofit/>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AU"/>
          </a:p>
        </p:txBody>
      </p:sp>
      <p:pic>
        <p:nvPicPr>
          <p:cNvPr id="24" name="Picture 23">
            <a:extLst>
              <a:ext uri="{FF2B5EF4-FFF2-40B4-BE49-F238E27FC236}">
                <a16:creationId xmlns:a16="http://schemas.microsoft.com/office/drawing/2014/main" id="{8B560C1D-B80D-49B0-9092-4DFD1A6D493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8938" y="6343006"/>
            <a:ext cx="916969" cy="231626"/>
          </a:xfrm>
          <a:prstGeom prst="rect">
            <a:avLst/>
          </a:prstGeom>
        </p:spPr>
      </p:pic>
      <p:sp>
        <p:nvSpPr>
          <p:cNvPr id="44" name="TextBox 43">
            <a:extLst>
              <a:ext uri="{FF2B5EF4-FFF2-40B4-BE49-F238E27FC236}">
                <a16:creationId xmlns:a16="http://schemas.microsoft.com/office/drawing/2014/main" id="{480AEF5E-1574-4BB7-8EA9-295E468C29C3}"/>
              </a:ext>
            </a:extLst>
          </p:cNvPr>
          <p:cNvSpPr txBox="1"/>
          <p:nvPr userDrawn="1"/>
        </p:nvSpPr>
        <p:spPr>
          <a:xfrm>
            <a:off x="14587" y="5299230"/>
            <a:ext cx="1580870" cy="488201"/>
          </a:xfrm>
          <a:prstGeom prst="rect">
            <a:avLst/>
          </a:prstGeom>
        </p:spPr>
        <p:txBody>
          <a:bodyPr vert="horz" wrap="square" lIns="36000" tIns="36000" rIns="36000" bIns="36000" rtlCol="0" anchor="ctr">
            <a:spAutoFit/>
          </a:bodyPr>
          <a:lstStyle/>
          <a:p>
            <a:pPr algn="l"/>
            <a:r>
              <a:rPr lang="en-AU" sz="900">
                <a:solidFill>
                  <a:schemeClr val="bg1"/>
                </a:solidFill>
                <a:latin typeface="Segoe UI Semilight" panose="020B0402040204020203" pitchFamily="34" charset="0"/>
                <a:cs typeface="Segoe UI Semilight" panose="020B0402040204020203" pitchFamily="34" charset="0"/>
              </a:rPr>
              <a:t>“Empowering our people to minimise harm by fully exploiting our data assets”</a:t>
            </a:r>
          </a:p>
        </p:txBody>
      </p:sp>
      <p:grpSp>
        <p:nvGrpSpPr>
          <p:cNvPr id="45" name="Groupe 368">
            <a:extLst>
              <a:ext uri="{FF2B5EF4-FFF2-40B4-BE49-F238E27FC236}">
                <a16:creationId xmlns:a16="http://schemas.microsoft.com/office/drawing/2014/main" id="{2E2E73C5-58E1-454B-A0D2-5C599C012E90}"/>
              </a:ext>
            </a:extLst>
          </p:cNvPr>
          <p:cNvGrpSpPr>
            <a:grpSpLocks noChangeAspect="1"/>
          </p:cNvGrpSpPr>
          <p:nvPr userDrawn="1"/>
        </p:nvGrpSpPr>
        <p:grpSpPr>
          <a:xfrm>
            <a:off x="1541149" y="5536483"/>
            <a:ext cx="288000" cy="174748"/>
            <a:chOff x="6378576" y="2155825"/>
            <a:chExt cx="363538" cy="207963"/>
          </a:xfrm>
        </p:grpSpPr>
        <p:sp>
          <p:nvSpPr>
            <p:cNvPr id="46" name="Freeform 336">
              <a:extLst>
                <a:ext uri="{FF2B5EF4-FFF2-40B4-BE49-F238E27FC236}">
                  <a16:creationId xmlns:a16="http://schemas.microsoft.com/office/drawing/2014/main" id="{D6ABAA54-7749-4A0D-B0CB-A3E9D53ACE99}"/>
                </a:ext>
              </a:extLst>
            </p:cNvPr>
            <p:cNvSpPr>
              <a:spLocks/>
            </p:cNvSpPr>
            <p:nvPr/>
          </p:nvSpPr>
          <p:spPr bwMode="auto">
            <a:xfrm>
              <a:off x="6378576" y="2155825"/>
              <a:ext cx="363538" cy="207963"/>
            </a:xfrm>
            <a:custGeom>
              <a:avLst/>
              <a:gdLst/>
              <a:ahLst/>
              <a:cxnLst>
                <a:cxn ang="0">
                  <a:pos x="91" y="65"/>
                </a:cxn>
                <a:cxn ang="0">
                  <a:pos x="125" y="92"/>
                </a:cxn>
                <a:cxn ang="0">
                  <a:pos x="161" y="56"/>
                </a:cxn>
                <a:cxn ang="0">
                  <a:pos x="144" y="27"/>
                </a:cxn>
                <a:cxn ang="0">
                  <a:pos x="112" y="11"/>
                </a:cxn>
                <a:cxn ang="0">
                  <a:pos x="99" y="0"/>
                </a:cxn>
                <a:cxn ang="0">
                  <a:pos x="88" y="7"/>
                </a:cxn>
                <a:cxn ang="0">
                  <a:pos x="79" y="7"/>
                </a:cxn>
                <a:cxn ang="0">
                  <a:pos x="73" y="7"/>
                </a:cxn>
                <a:cxn ang="0">
                  <a:pos x="62" y="0"/>
                </a:cxn>
                <a:cxn ang="0">
                  <a:pos x="49" y="11"/>
                </a:cxn>
                <a:cxn ang="0">
                  <a:pos x="10" y="32"/>
                </a:cxn>
                <a:cxn ang="0">
                  <a:pos x="0" y="56"/>
                </a:cxn>
                <a:cxn ang="0">
                  <a:pos x="36" y="92"/>
                </a:cxn>
                <a:cxn ang="0">
                  <a:pos x="70" y="65"/>
                </a:cxn>
              </a:cxnLst>
              <a:rect l="0" t="0" r="r" b="b"/>
              <a:pathLst>
                <a:path w="161" h="92">
                  <a:moveTo>
                    <a:pt x="91" y="65"/>
                  </a:moveTo>
                  <a:cubicBezTo>
                    <a:pt x="95" y="80"/>
                    <a:pt x="109" y="92"/>
                    <a:pt x="125" y="92"/>
                  </a:cubicBezTo>
                  <a:cubicBezTo>
                    <a:pt x="145" y="92"/>
                    <a:pt x="161" y="76"/>
                    <a:pt x="161" y="56"/>
                  </a:cubicBezTo>
                  <a:cubicBezTo>
                    <a:pt x="161" y="44"/>
                    <a:pt x="154" y="33"/>
                    <a:pt x="144" y="27"/>
                  </a:cubicBezTo>
                  <a:cubicBezTo>
                    <a:pt x="138" y="21"/>
                    <a:pt x="127" y="15"/>
                    <a:pt x="112" y="11"/>
                  </a:cubicBezTo>
                  <a:cubicBezTo>
                    <a:pt x="111" y="5"/>
                    <a:pt x="106" y="0"/>
                    <a:pt x="99" y="0"/>
                  </a:cubicBezTo>
                  <a:cubicBezTo>
                    <a:pt x="95" y="0"/>
                    <a:pt x="90" y="3"/>
                    <a:pt x="88" y="7"/>
                  </a:cubicBezTo>
                  <a:cubicBezTo>
                    <a:pt x="85" y="7"/>
                    <a:pt x="82" y="7"/>
                    <a:pt x="79" y="7"/>
                  </a:cubicBezTo>
                  <a:cubicBezTo>
                    <a:pt x="77" y="7"/>
                    <a:pt x="75" y="7"/>
                    <a:pt x="73" y="7"/>
                  </a:cubicBezTo>
                  <a:cubicBezTo>
                    <a:pt x="71" y="3"/>
                    <a:pt x="66" y="0"/>
                    <a:pt x="62" y="0"/>
                  </a:cubicBezTo>
                  <a:cubicBezTo>
                    <a:pt x="55" y="0"/>
                    <a:pt x="50" y="5"/>
                    <a:pt x="49" y="11"/>
                  </a:cubicBezTo>
                  <a:cubicBezTo>
                    <a:pt x="23" y="18"/>
                    <a:pt x="12" y="31"/>
                    <a:pt x="10" y="32"/>
                  </a:cubicBezTo>
                  <a:cubicBezTo>
                    <a:pt x="4" y="38"/>
                    <a:pt x="0" y="47"/>
                    <a:pt x="0" y="56"/>
                  </a:cubicBezTo>
                  <a:cubicBezTo>
                    <a:pt x="0" y="76"/>
                    <a:pt x="16" y="92"/>
                    <a:pt x="36" y="92"/>
                  </a:cubicBezTo>
                  <a:cubicBezTo>
                    <a:pt x="52" y="92"/>
                    <a:pt x="66" y="80"/>
                    <a:pt x="70" y="65"/>
                  </a:cubicBezTo>
                </a:path>
              </a:pathLst>
            </a:custGeom>
            <a:no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7" name="Freeform 337">
              <a:extLst>
                <a:ext uri="{FF2B5EF4-FFF2-40B4-BE49-F238E27FC236}">
                  <a16:creationId xmlns:a16="http://schemas.microsoft.com/office/drawing/2014/main" id="{B633B21F-5AD2-4E55-B4BA-44A761ABEE0B}"/>
                </a:ext>
              </a:extLst>
            </p:cNvPr>
            <p:cNvSpPr>
              <a:spLocks/>
            </p:cNvSpPr>
            <p:nvPr/>
          </p:nvSpPr>
          <p:spPr bwMode="auto">
            <a:xfrm>
              <a:off x="6534151" y="2227263"/>
              <a:ext cx="52388" cy="46038"/>
            </a:xfrm>
            <a:custGeom>
              <a:avLst/>
              <a:gdLst/>
              <a:ahLst/>
              <a:cxnLst>
                <a:cxn ang="0">
                  <a:pos x="11" y="0"/>
                </a:cxn>
                <a:cxn ang="0">
                  <a:pos x="23" y="12"/>
                </a:cxn>
                <a:cxn ang="0">
                  <a:pos x="21" y="20"/>
                </a:cxn>
                <a:cxn ang="0">
                  <a:pos x="2" y="20"/>
                </a:cxn>
                <a:cxn ang="0">
                  <a:pos x="0" y="12"/>
                </a:cxn>
                <a:cxn ang="0">
                  <a:pos x="11" y="0"/>
                </a:cxn>
              </a:cxnLst>
              <a:rect l="0" t="0" r="r" b="b"/>
              <a:pathLst>
                <a:path w="23" h="20">
                  <a:moveTo>
                    <a:pt x="11" y="0"/>
                  </a:moveTo>
                  <a:cubicBezTo>
                    <a:pt x="18" y="0"/>
                    <a:pt x="23" y="5"/>
                    <a:pt x="23" y="12"/>
                  </a:cubicBezTo>
                  <a:cubicBezTo>
                    <a:pt x="23" y="12"/>
                    <a:pt x="21" y="18"/>
                    <a:pt x="21" y="20"/>
                  </a:cubicBezTo>
                  <a:cubicBezTo>
                    <a:pt x="2" y="20"/>
                    <a:pt x="2" y="20"/>
                    <a:pt x="2" y="20"/>
                  </a:cubicBezTo>
                  <a:cubicBezTo>
                    <a:pt x="2" y="17"/>
                    <a:pt x="0" y="12"/>
                    <a:pt x="0" y="12"/>
                  </a:cubicBezTo>
                  <a:cubicBezTo>
                    <a:pt x="0" y="5"/>
                    <a:pt x="5" y="0"/>
                    <a:pt x="11" y="0"/>
                  </a:cubicBezTo>
                  <a:close/>
                </a:path>
              </a:pathLst>
            </a:cu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8" name="Oval 338">
              <a:extLst>
                <a:ext uri="{FF2B5EF4-FFF2-40B4-BE49-F238E27FC236}">
                  <a16:creationId xmlns:a16="http://schemas.microsoft.com/office/drawing/2014/main" id="{E10BCF1D-AE9B-4EB0-AEBA-D4519864DAB1}"/>
                </a:ext>
              </a:extLst>
            </p:cNvPr>
            <p:cNvSpPr>
              <a:spLocks noChangeArrowheads="1"/>
            </p:cNvSpPr>
            <p:nvPr/>
          </p:nvSpPr>
          <p:spPr bwMode="auto">
            <a:xfrm>
              <a:off x="6405563" y="2227263"/>
              <a:ext cx="107950" cy="111125"/>
            </a:xfrm>
            <a:prstGeom prst="ellipse">
              <a:avLst/>
            </a:pr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49" name="Oval 339">
              <a:extLst>
                <a:ext uri="{FF2B5EF4-FFF2-40B4-BE49-F238E27FC236}">
                  <a16:creationId xmlns:a16="http://schemas.microsoft.com/office/drawing/2014/main" id="{345EEBF7-312A-4E00-93EC-D9BC618AB43C}"/>
                </a:ext>
              </a:extLst>
            </p:cNvPr>
            <p:cNvSpPr>
              <a:spLocks noChangeArrowheads="1"/>
            </p:cNvSpPr>
            <p:nvPr/>
          </p:nvSpPr>
          <p:spPr bwMode="auto">
            <a:xfrm>
              <a:off x="6608763" y="2230438"/>
              <a:ext cx="106363" cy="106363"/>
            </a:xfrm>
            <a:prstGeom prst="ellipse">
              <a:avLst/>
            </a:pr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grpSp>
      <p:sp>
        <p:nvSpPr>
          <p:cNvPr id="50" name="Rectangle 49">
            <a:extLst>
              <a:ext uri="{FF2B5EF4-FFF2-40B4-BE49-F238E27FC236}">
                <a16:creationId xmlns:a16="http://schemas.microsoft.com/office/drawing/2014/main" id="{90774B19-1787-4C20-957E-07565AAF68F7}"/>
              </a:ext>
            </a:extLst>
          </p:cNvPr>
          <p:cNvSpPr/>
          <p:nvPr userDrawn="1"/>
        </p:nvSpPr>
        <p:spPr>
          <a:xfrm>
            <a:off x="0" y="776601"/>
            <a:ext cx="7807569" cy="36000"/>
          </a:xfrm>
          <a:prstGeom prst="rect">
            <a:avLst/>
          </a:prstGeom>
          <a:gradFill>
            <a:gsLst>
              <a:gs pos="16000">
                <a:srgbClr val="0072CE"/>
              </a:gs>
              <a:gs pos="10000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6" name="Group 25">
            <a:extLst>
              <a:ext uri="{FF2B5EF4-FFF2-40B4-BE49-F238E27FC236}">
                <a16:creationId xmlns:a16="http://schemas.microsoft.com/office/drawing/2014/main" id="{92D53E0D-C24A-446D-B9BD-9FEBD0589B10}"/>
              </a:ext>
            </a:extLst>
          </p:cNvPr>
          <p:cNvGrpSpPr>
            <a:grpSpLocks noChangeAspect="1"/>
          </p:cNvGrpSpPr>
          <p:nvPr userDrawn="1"/>
        </p:nvGrpSpPr>
        <p:grpSpPr>
          <a:xfrm>
            <a:off x="11506519" y="0"/>
            <a:ext cx="685481" cy="813600"/>
            <a:chOff x="11117973" y="-1"/>
            <a:chExt cx="1023924" cy="1215300"/>
          </a:xfrm>
        </p:grpSpPr>
        <p:pic>
          <p:nvPicPr>
            <p:cNvPr id="27" name="Picture 26">
              <a:extLst>
                <a:ext uri="{FF2B5EF4-FFF2-40B4-BE49-F238E27FC236}">
                  <a16:creationId xmlns:a16="http://schemas.microsoft.com/office/drawing/2014/main" id="{5BE1AD2F-B6E9-441E-9C9A-5E8590EE4523}"/>
                </a:ext>
              </a:extLst>
            </p:cNvPr>
            <p:cNvPicPr>
              <a:picLocks noChangeAspect="1"/>
            </p:cNvPicPr>
            <p:nvPr userDrawn="1"/>
          </p:nvPicPr>
          <p:blipFill rotWithShape="1">
            <a:blip r:embed="rId8"/>
            <a:srcRect b="5397"/>
            <a:stretch/>
          </p:blipFill>
          <p:spPr>
            <a:xfrm>
              <a:off x="11549509" y="324711"/>
              <a:ext cx="592388" cy="574662"/>
            </a:xfrm>
            <a:prstGeom prst="rect">
              <a:avLst/>
            </a:prstGeom>
          </p:spPr>
        </p:pic>
        <p:sp>
          <p:nvSpPr>
            <p:cNvPr id="28" name="Freeform: Shape 27">
              <a:extLst>
                <a:ext uri="{FF2B5EF4-FFF2-40B4-BE49-F238E27FC236}">
                  <a16:creationId xmlns:a16="http://schemas.microsoft.com/office/drawing/2014/main" id="{81DD2BF0-D51E-4066-B0C4-62E83058081C}"/>
                </a:ext>
              </a:extLst>
            </p:cNvPr>
            <p:cNvSpPr/>
            <p:nvPr userDrawn="1"/>
          </p:nvSpPr>
          <p:spPr>
            <a:xfrm>
              <a:off x="11117973" y="-1"/>
              <a:ext cx="646726" cy="1215300"/>
            </a:xfrm>
            <a:custGeom>
              <a:avLst/>
              <a:gdLst>
                <a:gd name="connsiteX0" fmla="*/ 612045 w 646726"/>
                <a:gd name="connsiteY0" fmla="*/ 0 h 1215300"/>
                <a:gd name="connsiteX1" fmla="*/ 646726 w 646726"/>
                <a:gd name="connsiteY1" fmla="*/ 0 h 1215300"/>
                <a:gd name="connsiteX2" fmla="*/ 35258 w 646726"/>
                <a:gd name="connsiteY2" fmla="*/ 607827 h 1215300"/>
                <a:gd name="connsiteX3" fmla="*/ 646372 w 646726"/>
                <a:gd name="connsiteY3" fmla="*/ 1215300 h 1215300"/>
                <a:gd name="connsiteX4" fmla="*/ 610536 w 646726"/>
                <a:gd name="connsiteY4" fmla="*/ 1215300 h 1215300"/>
                <a:gd name="connsiteX5" fmla="*/ 0 w 646726"/>
                <a:gd name="connsiteY5" fmla="*/ 608400 h 12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26" h="1215300">
                  <a:moveTo>
                    <a:pt x="612045" y="0"/>
                  </a:moveTo>
                  <a:lnTo>
                    <a:pt x="646726" y="0"/>
                  </a:lnTo>
                  <a:lnTo>
                    <a:pt x="35258" y="607827"/>
                  </a:lnTo>
                  <a:lnTo>
                    <a:pt x="646372" y="1215300"/>
                  </a:lnTo>
                  <a:lnTo>
                    <a:pt x="610536" y="1215300"/>
                  </a:lnTo>
                  <a:lnTo>
                    <a:pt x="0" y="608400"/>
                  </a:lnTo>
                  <a:close/>
                </a:path>
              </a:pathLst>
            </a:custGeom>
            <a:gradFill>
              <a:gsLst>
                <a:gs pos="15000">
                  <a:srgbClr val="0072CE"/>
                </a:gs>
                <a:gs pos="100000">
                  <a:srgbClr val="84D9D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Text Placeholder 35">
            <a:extLst>
              <a:ext uri="{FF2B5EF4-FFF2-40B4-BE49-F238E27FC236}">
                <a16:creationId xmlns:a16="http://schemas.microsoft.com/office/drawing/2014/main" id="{129807DD-CAA0-4BCB-A2E1-D3B1DA79A68B}"/>
              </a:ext>
            </a:extLst>
          </p:cNvPr>
          <p:cNvSpPr>
            <a:spLocks noGrp="1"/>
          </p:cNvSpPr>
          <p:nvPr>
            <p:ph type="body" sz="quarter" idx="13" hasCustomPrompt="1"/>
          </p:nvPr>
        </p:nvSpPr>
        <p:spPr>
          <a:xfrm>
            <a:off x="573088" y="846757"/>
            <a:ext cx="11033125" cy="365125"/>
          </a:xfrm>
        </p:spPr>
        <p:txBody>
          <a:bodyPr anchor="ctr">
            <a:normAutofit/>
          </a:bodyPr>
          <a:lstStyle>
            <a:lvl1pPr marL="0" indent="0">
              <a:buNone/>
              <a:defRPr sz="1600">
                <a:solidFill>
                  <a:schemeClr val="accent1"/>
                </a:solidFill>
                <a:latin typeface="Segoe UI Semibold" panose="020B0702040204020203" pitchFamily="34" charset="0"/>
                <a:cs typeface="Segoe UI Semibold" panose="020B0702040204020203" pitchFamily="34" charset="0"/>
              </a:defRPr>
            </a:lvl1pPr>
            <a:lvl2pPr marL="457200" indent="0">
              <a:buNone/>
              <a:defRPr>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a:t>Slide subtitle</a:t>
            </a:r>
            <a:endParaRPr lang="en-AU"/>
          </a:p>
        </p:txBody>
      </p:sp>
    </p:spTree>
    <p:extLst>
      <p:ext uri="{BB962C8B-B14F-4D97-AF65-F5344CB8AC3E}">
        <p14:creationId xmlns:p14="http://schemas.microsoft.com/office/powerpoint/2010/main" val="261942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Corporate">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54BDC1B2-DC10-E84F-B1CF-915AB685B691}"/>
              </a:ext>
            </a:extLst>
          </p:cNvPr>
          <p:cNvPicPr>
            <a:picLocks noChangeAspect="1"/>
          </p:cNvPicPr>
          <p:nvPr userDrawn="1"/>
        </p:nvPicPr>
        <p:blipFill rotWithShape="1">
          <a:blip r:embed="rId2"/>
          <a:srcRect r="12327"/>
          <a:stretch/>
        </p:blipFill>
        <p:spPr>
          <a:xfrm>
            <a:off x="6617225" y="551544"/>
            <a:ext cx="5574776" cy="5777215"/>
          </a:xfrm>
          <a:prstGeom prst="rect">
            <a:avLst/>
          </a:prstGeom>
        </p:spPr>
      </p:pic>
      <p:pic>
        <p:nvPicPr>
          <p:cNvPr id="12" name="image mask">
            <a:extLst>
              <a:ext uri="{FF2B5EF4-FFF2-40B4-BE49-F238E27FC236}">
                <a16:creationId xmlns:a16="http://schemas.microsoft.com/office/drawing/2014/main" id="{75671B21-BA65-2C48-A526-9597C785AA9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9"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9" y="4534829"/>
            <a:ext cx="3865069" cy="1206298"/>
          </a:xfrm>
        </p:spPr>
        <p:txBody>
          <a:bodyPr lIns="0" tIns="0" rIns="0" bIns="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8" name="act device">
            <a:extLst>
              <a:ext uri="{FF2B5EF4-FFF2-40B4-BE49-F238E27FC236}">
                <a16:creationId xmlns:a16="http://schemas.microsoft.com/office/drawing/2014/main" id="{049E2D14-A936-AD4F-A300-62624C6D19AD}"/>
              </a:ext>
            </a:extLst>
          </p:cNvPr>
          <p:cNvPicPr>
            <a:picLocks noChangeAspect="1"/>
          </p:cNvPicPr>
          <p:nvPr userDrawn="1"/>
        </p:nvPicPr>
        <p:blipFill>
          <a:blip r:embed="rId4"/>
          <a:stretch>
            <a:fillRect/>
          </a:stretch>
        </p:blipFill>
        <p:spPr>
          <a:xfrm>
            <a:off x="6191090" y="0"/>
            <a:ext cx="3561551" cy="6858000"/>
          </a:xfrm>
          <a:prstGeom prst="rect">
            <a:avLst/>
          </a:prstGeom>
        </p:spPr>
      </p:pic>
      <p:pic>
        <p:nvPicPr>
          <p:cNvPr id="6" name="logo">
            <a:extLst>
              <a:ext uri="{FF2B5EF4-FFF2-40B4-BE49-F238E27FC236}">
                <a16:creationId xmlns:a16="http://schemas.microsoft.com/office/drawing/2014/main" id="{D7596C25-84E4-8F40-AD51-E9686C92985A}"/>
              </a:ext>
            </a:extLst>
          </p:cNvPr>
          <p:cNvPicPr>
            <a:picLocks noChangeAspect="1"/>
          </p:cNvPicPr>
          <p:nvPr userDrawn="1"/>
        </p:nvPicPr>
        <p:blipFill>
          <a:blip r:embed="rId5"/>
          <a:stretch>
            <a:fillRect/>
          </a:stretch>
        </p:blipFill>
        <p:spPr>
          <a:xfrm>
            <a:off x="682576" y="631051"/>
            <a:ext cx="2162577" cy="459608"/>
          </a:xfrm>
          <a:prstGeom prst="rect">
            <a:avLst/>
          </a:prstGeom>
        </p:spPr>
      </p:pic>
    </p:spTree>
    <p:extLst>
      <p:ext uri="{BB962C8B-B14F-4D97-AF65-F5344CB8AC3E}">
        <p14:creationId xmlns:p14="http://schemas.microsoft.com/office/powerpoint/2010/main" val="1073293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CAA4D5-0C65-4EE5-B8D6-C0E0466A3AFA}"/>
              </a:ext>
            </a:extLst>
          </p:cNvPr>
          <p:cNvSpPr/>
          <p:nvPr userDrawn="1"/>
        </p:nvSpPr>
        <p:spPr>
          <a:xfrm>
            <a:off x="-21668" y="812603"/>
            <a:ext cx="12195794" cy="60453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bk object 21">
            <a:extLst>
              <a:ext uri="{FF2B5EF4-FFF2-40B4-BE49-F238E27FC236}">
                <a16:creationId xmlns:a16="http://schemas.microsoft.com/office/drawing/2014/main" id="{543149CB-881C-4B48-A476-D54FF65D70EC}"/>
              </a:ext>
            </a:extLst>
          </p:cNvPr>
          <p:cNvSpPr>
            <a:spLocks noChangeAspect="1"/>
          </p:cNvSpPr>
          <p:nvPr userDrawn="1"/>
        </p:nvSpPr>
        <p:spPr>
          <a:xfrm>
            <a:off x="-21668" y="3278948"/>
            <a:ext cx="7829237" cy="3574674"/>
          </a:xfrm>
          <a:custGeom>
            <a:avLst/>
            <a:gdLst/>
            <a:ahLst/>
            <a:cxnLst/>
            <a:rect l="l" t="t" r="r" b="b"/>
            <a:pathLst>
              <a:path w="6198870" h="5510530">
                <a:moveTo>
                  <a:pt x="6198628" y="5510390"/>
                </a:moveTo>
                <a:lnTo>
                  <a:pt x="6127507" y="5050441"/>
                </a:lnTo>
                <a:lnTo>
                  <a:pt x="6023539" y="4602196"/>
                </a:lnTo>
                <a:lnTo>
                  <a:pt x="5888008" y="4166939"/>
                </a:lnTo>
                <a:lnTo>
                  <a:pt x="5722201" y="3745956"/>
                </a:lnTo>
                <a:lnTo>
                  <a:pt x="5527401" y="3340531"/>
                </a:lnTo>
                <a:lnTo>
                  <a:pt x="5304894" y="2951950"/>
                </a:lnTo>
                <a:lnTo>
                  <a:pt x="5055963" y="2581498"/>
                </a:lnTo>
                <a:lnTo>
                  <a:pt x="4781895" y="2230460"/>
                </a:lnTo>
                <a:lnTo>
                  <a:pt x="4483974" y="1900120"/>
                </a:lnTo>
                <a:lnTo>
                  <a:pt x="4163485" y="1591764"/>
                </a:lnTo>
                <a:lnTo>
                  <a:pt x="3821712" y="1306676"/>
                </a:lnTo>
                <a:lnTo>
                  <a:pt x="3459941" y="1046142"/>
                </a:lnTo>
                <a:lnTo>
                  <a:pt x="3079456" y="811446"/>
                </a:lnTo>
                <a:lnTo>
                  <a:pt x="2681542" y="603875"/>
                </a:lnTo>
                <a:lnTo>
                  <a:pt x="2267483" y="424711"/>
                </a:lnTo>
                <a:lnTo>
                  <a:pt x="1838566" y="275242"/>
                </a:lnTo>
                <a:lnTo>
                  <a:pt x="1396074" y="156751"/>
                </a:lnTo>
                <a:lnTo>
                  <a:pt x="941292" y="70523"/>
                </a:lnTo>
                <a:lnTo>
                  <a:pt x="475506" y="17845"/>
                </a:lnTo>
                <a:lnTo>
                  <a:pt x="0" y="0"/>
                </a:lnTo>
                <a:lnTo>
                  <a:pt x="0" y="5510390"/>
                </a:lnTo>
                <a:lnTo>
                  <a:pt x="6198628" y="5510390"/>
                </a:lnTo>
                <a:close/>
              </a:path>
            </a:pathLst>
          </a:custGeom>
          <a:solidFill>
            <a:schemeClr val="accent5"/>
          </a:solidFill>
        </p:spPr>
        <p:txBody>
          <a:bodyPr wrap="square" lIns="0" tIns="0" rIns="0" bIns="0" rtlCol="0"/>
          <a:lstStyle/>
          <a:p>
            <a:pPr defTabSz="553852"/>
            <a:endParaRPr sz="2200">
              <a:solidFill>
                <a:prstClr val="black"/>
              </a:solidFill>
            </a:endParaRPr>
          </a:p>
        </p:txBody>
      </p:sp>
      <p:sp>
        <p:nvSpPr>
          <p:cNvPr id="24" name="bk object 18">
            <a:extLst>
              <a:ext uri="{FF2B5EF4-FFF2-40B4-BE49-F238E27FC236}">
                <a16:creationId xmlns:a16="http://schemas.microsoft.com/office/drawing/2014/main" id="{07CEE121-B58C-4B21-9E01-ACFC3F0997FD}"/>
              </a:ext>
            </a:extLst>
          </p:cNvPr>
          <p:cNvSpPr/>
          <p:nvPr userDrawn="1"/>
        </p:nvSpPr>
        <p:spPr>
          <a:xfrm>
            <a:off x="-21667" y="1520707"/>
            <a:ext cx="11019868" cy="5332914"/>
          </a:xfrm>
          <a:custGeom>
            <a:avLst/>
            <a:gdLst/>
            <a:ahLst/>
            <a:cxnLst/>
            <a:rect l="l" t="t" r="r" b="b"/>
            <a:pathLst>
              <a:path w="9109075" h="8260080">
                <a:moveTo>
                  <a:pt x="9109024" y="8259838"/>
                </a:moveTo>
                <a:lnTo>
                  <a:pt x="9016168" y="7572351"/>
                </a:lnTo>
                <a:lnTo>
                  <a:pt x="8873389" y="6902007"/>
                </a:lnTo>
                <a:lnTo>
                  <a:pt x="8682646" y="6250763"/>
                </a:lnTo>
                <a:lnTo>
                  <a:pt x="8445898" y="5620578"/>
                </a:lnTo>
                <a:lnTo>
                  <a:pt x="8165104" y="5013412"/>
                </a:lnTo>
                <a:lnTo>
                  <a:pt x="7842224" y="4431222"/>
                </a:lnTo>
                <a:lnTo>
                  <a:pt x="7479216" y="3875968"/>
                </a:lnTo>
                <a:lnTo>
                  <a:pt x="7078041" y="3349609"/>
                </a:lnTo>
                <a:lnTo>
                  <a:pt x="6640657" y="2854102"/>
                </a:lnTo>
                <a:lnTo>
                  <a:pt x="6169023" y="2391406"/>
                </a:lnTo>
                <a:lnTo>
                  <a:pt x="5665099" y="1963481"/>
                </a:lnTo>
                <a:lnTo>
                  <a:pt x="5130844" y="1572285"/>
                </a:lnTo>
                <a:lnTo>
                  <a:pt x="4568218" y="1219777"/>
                </a:lnTo>
                <a:lnTo>
                  <a:pt x="3979179" y="907914"/>
                </a:lnTo>
                <a:lnTo>
                  <a:pt x="3365686" y="638657"/>
                </a:lnTo>
                <a:lnTo>
                  <a:pt x="2729700" y="413964"/>
                </a:lnTo>
                <a:lnTo>
                  <a:pt x="2073179" y="235792"/>
                </a:lnTo>
                <a:lnTo>
                  <a:pt x="1398082" y="106102"/>
                </a:lnTo>
                <a:lnTo>
                  <a:pt x="706369" y="26852"/>
                </a:lnTo>
                <a:lnTo>
                  <a:pt x="0" y="0"/>
                </a:lnTo>
                <a:lnTo>
                  <a:pt x="0" y="2749448"/>
                </a:lnTo>
                <a:lnTo>
                  <a:pt x="475506" y="2767293"/>
                </a:lnTo>
                <a:lnTo>
                  <a:pt x="941292" y="2819972"/>
                </a:lnTo>
                <a:lnTo>
                  <a:pt x="1396074" y="2906199"/>
                </a:lnTo>
                <a:lnTo>
                  <a:pt x="1838566" y="3024690"/>
                </a:lnTo>
                <a:lnTo>
                  <a:pt x="2267483" y="3174160"/>
                </a:lnTo>
                <a:lnTo>
                  <a:pt x="2681542" y="3353323"/>
                </a:lnTo>
                <a:lnTo>
                  <a:pt x="3079456" y="3560895"/>
                </a:lnTo>
                <a:lnTo>
                  <a:pt x="3459941" y="3795590"/>
                </a:lnTo>
                <a:lnTo>
                  <a:pt x="3821712" y="4056124"/>
                </a:lnTo>
                <a:lnTo>
                  <a:pt x="4163485" y="4341212"/>
                </a:lnTo>
                <a:lnTo>
                  <a:pt x="4483974" y="4649568"/>
                </a:lnTo>
                <a:lnTo>
                  <a:pt x="4781895" y="4979908"/>
                </a:lnTo>
                <a:lnTo>
                  <a:pt x="5055963" y="5330947"/>
                </a:lnTo>
                <a:lnTo>
                  <a:pt x="5304894" y="5701399"/>
                </a:lnTo>
                <a:lnTo>
                  <a:pt x="5527401" y="6089980"/>
                </a:lnTo>
                <a:lnTo>
                  <a:pt x="5722201" y="6495404"/>
                </a:lnTo>
                <a:lnTo>
                  <a:pt x="5888008" y="6916387"/>
                </a:lnTo>
                <a:lnTo>
                  <a:pt x="6023539" y="7351644"/>
                </a:lnTo>
                <a:lnTo>
                  <a:pt x="6127507" y="7799889"/>
                </a:lnTo>
                <a:lnTo>
                  <a:pt x="6198628" y="8259838"/>
                </a:lnTo>
                <a:lnTo>
                  <a:pt x="9109024" y="8259838"/>
                </a:lnTo>
                <a:close/>
              </a:path>
            </a:pathLst>
          </a:custGeom>
          <a:solidFill>
            <a:schemeClr val="accent5">
              <a:lumMod val="60000"/>
              <a:lumOff val="40000"/>
            </a:schemeClr>
          </a:solidFill>
        </p:spPr>
        <p:txBody>
          <a:bodyPr wrap="square" lIns="0" tIns="0" rIns="0" bIns="0" rtlCol="0"/>
          <a:lstStyle/>
          <a:p>
            <a:pPr defTabSz="553852"/>
            <a:endParaRPr sz="2200">
              <a:solidFill>
                <a:prstClr val="black"/>
              </a:solidFill>
            </a:endParaRPr>
          </a:p>
        </p:txBody>
      </p:sp>
      <p:sp>
        <p:nvSpPr>
          <p:cNvPr id="20" name="bk object 23">
            <a:extLst>
              <a:ext uri="{FF2B5EF4-FFF2-40B4-BE49-F238E27FC236}">
                <a16:creationId xmlns:a16="http://schemas.microsoft.com/office/drawing/2014/main" id="{C59774C2-66F6-4FD3-BEDD-077274608686}"/>
              </a:ext>
            </a:extLst>
          </p:cNvPr>
          <p:cNvSpPr/>
          <p:nvPr userDrawn="1"/>
        </p:nvSpPr>
        <p:spPr>
          <a:xfrm>
            <a:off x="-37005" y="5817195"/>
            <a:ext cx="12229005" cy="202854"/>
          </a:xfrm>
          <a:custGeom>
            <a:avLst/>
            <a:gdLst/>
            <a:ahLst/>
            <a:cxnLst/>
            <a:rect l="l" t="t" r="r" b="b"/>
            <a:pathLst>
              <a:path w="15822930" h="114300">
                <a:moveTo>
                  <a:pt x="15822510" y="114300"/>
                </a:moveTo>
                <a:lnTo>
                  <a:pt x="15822510" y="0"/>
                </a:lnTo>
                <a:lnTo>
                  <a:pt x="0" y="0"/>
                </a:lnTo>
                <a:lnTo>
                  <a:pt x="0" y="114300"/>
                </a:lnTo>
                <a:lnTo>
                  <a:pt x="15822510" y="114300"/>
                </a:lnTo>
                <a:close/>
              </a:path>
            </a:pathLst>
          </a:custGeom>
          <a:solidFill>
            <a:schemeClr val="bg1">
              <a:lumMod val="95000"/>
            </a:schemeClr>
          </a:solidFill>
        </p:spPr>
        <p:txBody>
          <a:bodyPr wrap="square" lIns="0" tIns="0" rIns="0" bIns="0" rtlCol="0"/>
          <a:lstStyle/>
          <a:p>
            <a:pPr defTabSz="553852"/>
            <a:endParaRPr sz="2200">
              <a:solidFill>
                <a:prstClr val="black"/>
              </a:solidFill>
            </a:endParaRPr>
          </a:p>
        </p:txBody>
      </p:sp>
      <p:graphicFrame>
        <p:nvGraphicFramePr>
          <p:cNvPr id="11" name="Object 10" hidden="1">
            <a:extLst>
              <a:ext uri="{FF2B5EF4-FFF2-40B4-BE49-F238E27FC236}">
                <a16:creationId xmlns:a16="http://schemas.microsoft.com/office/drawing/2014/main" id="{7322A69F-B363-482D-AB24-FAE44860EC93}"/>
              </a:ext>
            </a:extLst>
          </p:cNvPr>
          <p:cNvGraphicFramePr>
            <a:graphicFrameLocks noChangeAspect="1"/>
          </p:cNvGraphicFramePr>
          <p:nvPr userDrawn="1">
            <p:custDataLst>
              <p:tags r:id="rId2"/>
            </p:custDataLst>
            <p:extLst>
              <p:ext uri="{D42A27DB-BD31-4B8C-83A1-F6EECF244321}">
                <p14:modId xmlns:p14="http://schemas.microsoft.com/office/powerpoint/2010/main" val="1194587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7322A69F-B363-482D-AB24-FAE44860EC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53C8DCE-4963-4B61-A2F9-500170085CC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a:latin typeface="Segoe UI Light" panose="020B0502040204020203" pitchFamily="34" charset="0"/>
              <a:ea typeface="+mj-ea"/>
              <a:cs typeface="Segoe UI Light" panose="020B0502040204020203" pitchFamily="34" charset="0"/>
              <a:sym typeface="Segoe UI Light" panose="020B0502040204020203" pitchFamily="34" charset="0"/>
            </a:endParaRPr>
          </a:p>
        </p:txBody>
      </p:sp>
      <p:sp>
        <p:nvSpPr>
          <p:cNvPr id="6" name="Slide Number Placeholder 5">
            <a:extLst>
              <a:ext uri="{FF2B5EF4-FFF2-40B4-BE49-F238E27FC236}">
                <a16:creationId xmlns:a16="http://schemas.microsoft.com/office/drawing/2014/main" id="{496145CF-9EC4-42B6-A473-856572A5DED8}"/>
              </a:ext>
            </a:extLst>
          </p:cNvPr>
          <p:cNvSpPr>
            <a:spLocks noGrp="1"/>
          </p:cNvSpPr>
          <p:nvPr userDrawn="1">
            <p:ph type="sldNum" sz="quarter" idx="12"/>
          </p:nvPr>
        </p:nvSpPr>
        <p:spPr>
          <a:xfrm>
            <a:off x="8862646" y="6356350"/>
            <a:ext cx="2743200" cy="365125"/>
          </a:xfrm>
        </p:spPr>
        <p:txBody>
          <a:bodyPr/>
          <a:lstStyle>
            <a:lvl1pPr>
              <a:defRPr sz="1000">
                <a:latin typeface="Segoe UI Semilight" panose="020B0402040204020203" pitchFamily="34" charset="0"/>
                <a:cs typeface="Segoe UI Semilight" panose="020B0402040204020203" pitchFamily="34" charset="0"/>
              </a:defRPr>
            </a:lvl1pPr>
          </a:lstStyle>
          <a:p>
            <a:fld id="{B1C3846E-A97F-4B90-885B-1D5A8E8BC6C3}" type="slidenum">
              <a:rPr lang="en-AU" smtClean="0"/>
              <a:pPr/>
              <a:t>‹#›</a:t>
            </a:fld>
            <a:endParaRPr lang="en-AU"/>
          </a:p>
        </p:txBody>
      </p:sp>
      <p:sp>
        <p:nvSpPr>
          <p:cNvPr id="2" name="Title 1">
            <a:extLst>
              <a:ext uri="{FF2B5EF4-FFF2-40B4-BE49-F238E27FC236}">
                <a16:creationId xmlns:a16="http://schemas.microsoft.com/office/drawing/2014/main" id="{98D4C53A-FB4E-4D66-AB24-1250BEF1E74A}"/>
              </a:ext>
            </a:extLst>
          </p:cNvPr>
          <p:cNvSpPr>
            <a:spLocks noGrp="1"/>
          </p:cNvSpPr>
          <p:nvPr userDrawn="1">
            <p:ph type="title"/>
          </p:nvPr>
        </p:nvSpPr>
        <p:spPr>
          <a:xfrm>
            <a:off x="572756" y="136524"/>
            <a:ext cx="11033090" cy="546232"/>
          </a:xfrm>
        </p:spPr>
        <p:txBody>
          <a:bodyPr>
            <a:normAutofit/>
          </a:bodyPr>
          <a:lstStyle>
            <a:lvl1pPr>
              <a:defRPr sz="2800">
                <a:solidFill>
                  <a:schemeClr val="accent2"/>
                </a:solidFill>
                <a:latin typeface="Segoe UI Light" panose="020B0502040204020203" pitchFamily="34" charset="0"/>
                <a:cs typeface="Segoe UI Light" panose="020B0502040204020203" pitchFamily="34" charset="0"/>
              </a:defRPr>
            </a:lvl1pPr>
          </a:lstStyle>
          <a:p>
            <a:r>
              <a:rPr lang="en-US"/>
              <a:t>Click to edit Master title style</a:t>
            </a:r>
            <a:endParaRPr lang="en-AU"/>
          </a:p>
        </p:txBody>
      </p:sp>
      <p:grpSp>
        <p:nvGrpSpPr>
          <p:cNvPr id="37" name="Group 36">
            <a:extLst>
              <a:ext uri="{FF2B5EF4-FFF2-40B4-BE49-F238E27FC236}">
                <a16:creationId xmlns:a16="http://schemas.microsoft.com/office/drawing/2014/main" id="{EFDA5FE4-FC83-4A38-9C12-86AA7D75340A}"/>
              </a:ext>
            </a:extLst>
          </p:cNvPr>
          <p:cNvGrpSpPr/>
          <p:nvPr userDrawn="1"/>
        </p:nvGrpSpPr>
        <p:grpSpPr>
          <a:xfrm>
            <a:off x="-37005" y="824372"/>
            <a:ext cx="12211131" cy="4988447"/>
            <a:chOff x="-37005" y="824372"/>
            <a:chExt cx="12211131" cy="4988447"/>
          </a:xfrm>
        </p:grpSpPr>
        <p:cxnSp>
          <p:nvCxnSpPr>
            <p:cNvPr id="38" name="Straight Connector 37">
              <a:extLst>
                <a:ext uri="{FF2B5EF4-FFF2-40B4-BE49-F238E27FC236}">
                  <a16:creationId xmlns:a16="http://schemas.microsoft.com/office/drawing/2014/main" id="{E67F1379-AE0F-49A4-8F97-7516FF49E85B}"/>
                </a:ext>
              </a:extLst>
            </p:cNvPr>
            <p:cNvCxnSpPr>
              <a:cxnSpLocks/>
            </p:cNvCxnSpPr>
            <p:nvPr userDrawn="1"/>
          </p:nvCxnSpPr>
          <p:spPr>
            <a:xfrm flipV="1">
              <a:off x="-37005" y="828751"/>
              <a:ext cx="3106337" cy="498406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315EFCF-1EFB-4AAF-89B5-6DE5C581AA56}"/>
                </a:ext>
              </a:extLst>
            </p:cNvPr>
            <p:cNvCxnSpPr>
              <a:cxnSpLocks/>
            </p:cNvCxnSpPr>
            <p:nvPr userDrawn="1"/>
          </p:nvCxnSpPr>
          <p:spPr>
            <a:xfrm flipV="1">
              <a:off x="-37005" y="824372"/>
              <a:ext cx="6685388" cy="4988446"/>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53C004-E3BB-4271-8D84-B397F549BBC2}"/>
                </a:ext>
              </a:extLst>
            </p:cNvPr>
            <p:cNvCxnSpPr>
              <a:cxnSpLocks/>
            </p:cNvCxnSpPr>
            <p:nvPr userDrawn="1"/>
          </p:nvCxnSpPr>
          <p:spPr>
            <a:xfrm flipV="1">
              <a:off x="-37005" y="1102320"/>
              <a:ext cx="12211131" cy="471049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772ECD9-06EE-4FD4-B52A-99C0C4F7A7ED}"/>
                </a:ext>
              </a:extLst>
            </p:cNvPr>
            <p:cNvCxnSpPr>
              <a:cxnSpLocks/>
            </p:cNvCxnSpPr>
            <p:nvPr userDrawn="1"/>
          </p:nvCxnSpPr>
          <p:spPr>
            <a:xfrm flipV="1">
              <a:off x="-37005" y="3787650"/>
              <a:ext cx="12211130" cy="2025169"/>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90774B19-1787-4C20-957E-07565AAF68F7}"/>
              </a:ext>
            </a:extLst>
          </p:cNvPr>
          <p:cNvSpPr/>
          <p:nvPr userDrawn="1"/>
        </p:nvSpPr>
        <p:spPr>
          <a:xfrm>
            <a:off x="0" y="733446"/>
            <a:ext cx="7807569" cy="36000"/>
          </a:xfrm>
          <a:prstGeom prst="rect">
            <a:avLst/>
          </a:prstGeom>
          <a:gradFill>
            <a:gsLst>
              <a:gs pos="16000">
                <a:srgbClr val="0072CE"/>
              </a:gs>
              <a:gs pos="100000">
                <a:srgbClr val="84D9D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25">
            <a:extLst>
              <a:ext uri="{FF2B5EF4-FFF2-40B4-BE49-F238E27FC236}">
                <a16:creationId xmlns:a16="http://schemas.microsoft.com/office/drawing/2014/main" id="{FBEF4FE5-6AFE-413B-9A2E-56BAF5EC63C7}"/>
              </a:ext>
            </a:extLst>
          </p:cNvPr>
          <p:cNvSpPr/>
          <p:nvPr userDrawn="1"/>
        </p:nvSpPr>
        <p:spPr>
          <a:xfrm rot="10800000">
            <a:off x="-17956" y="4979244"/>
            <a:ext cx="2998222" cy="839924"/>
          </a:xfrm>
          <a:custGeom>
            <a:avLst/>
            <a:gdLst>
              <a:gd name="connsiteX0" fmla="*/ 0 w 2162303"/>
              <a:gd name="connsiteY0" fmla="*/ 0 h 731141"/>
              <a:gd name="connsiteX1" fmla="*/ 2162303 w 2162303"/>
              <a:gd name="connsiteY1" fmla="*/ 0 h 731141"/>
              <a:gd name="connsiteX2" fmla="*/ 2162303 w 2162303"/>
              <a:gd name="connsiteY2" fmla="*/ 731141 h 731141"/>
              <a:gd name="connsiteX3" fmla="*/ 1944042 w 2162303"/>
              <a:gd name="connsiteY3" fmla="*/ 727391 h 731141"/>
              <a:gd name="connsiteX4" fmla="*/ 9022 w 2162303"/>
              <a:gd name="connsiteY4" fmla="*/ 64830 h 73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303" h="731141">
                <a:moveTo>
                  <a:pt x="0" y="0"/>
                </a:moveTo>
                <a:lnTo>
                  <a:pt x="2162303" y="0"/>
                </a:lnTo>
                <a:lnTo>
                  <a:pt x="2162303" y="731141"/>
                </a:lnTo>
                <a:lnTo>
                  <a:pt x="1944042" y="727391"/>
                </a:lnTo>
                <a:cubicBezTo>
                  <a:pt x="919918" y="692004"/>
                  <a:pt x="106676" y="413911"/>
                  <a:pt x="9022" y="6483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BE964F75-F818-43A3-BE23-1F37380096A3}"/>
              </a:ext>
            </a:extLst>
          </p:cNvPr>
          <p:cNvSpPr txBox="1"/>
          <p:nvPr userDrawn="1"/>
        </p:nvSpPr>
        <p:spPr>
          <a:xfrm>
            <a:off x="4961" y="5172230"/>
            <a:ext cx="2390955" cy="626701"/>
          </a:xfrm>
          <a:prstGeom prst="rect">
            <a:avLst/>
          </a:prstGeom>
        </p:spPr>
        <p:txBody>
          <a:bodyPr vert="horz" wrap="square" lIns="36000" tIns="36000" rIns="36000" bIns="36000" rtlCol="0" anchor="ctr">
            <a:spAutoFit/>
          </a:bodyPr>
          <a:lstStyle/>
          <a:p>
            <a:pPr algn="l"/>
            <a:r>
              <a:rPr lang="en-AU" sz="900" dirty="0">
                <a:solidFill>
                  <a:schemeClr val="bg1"/>
                </a:solidFill>
                <a:latin typeface="Segoe UI Semilight" panose="020B0402040204020203" pitchFamily="34" charset="0"/>
                <a:cs typeface="Segoe UI Semilight" panose="020B0402040204020203" pitchFamily="34" charset="0"/>
              </a:rPr>
              <a:t>By 2027, ASIC will be a connected and collaborative digital regulator that makes compliance easy and promotes economic growth through smarter regulation</a:t>
            </a:r>
          </a:p>
        </p:txBody>
      </p:sp>
      <p:grpSp>
        <p:nvGrpSpPr>
          <p:cNvPr id="28" name="Groupe 368">
            <a:extLst>
              <a:ext uri="{FF2B5EF4-FFF2-40B4-BE49-F238E27FC236}">
                <a16:creationId xmlns:a16="http://schemas.microsoft.com/office/drawing/2014/main" id="{64B9D4B1-3E38-4BE1-BD56-8D24290A0517}"/>
              </a:ext>
            </a:extLst>
          </p:cNvPr>
          <p:cNvGrpSpPr>
            <a:grpSpLocks noChangeAspect="1"/>
          </p:cNvGrpSpPr>
          <p:nvPr userDrawn="1"/>
        </p:nvGrpSpPr>
        <p:grpSpPr>
          <a:xfrm>
            <a:off x="2282292" y="5555733"/>
            <a:ext cx="288000" cy="174748"/>
            <a:chOff x="6378576" y="2155825"/>
            <a:chExt cx="363538" cy="207963"/>
          </a:xfrm>
        </p:grpSpPr>
        <p:sp>
          <p:nvSpPr>
            <p:cNvPr id="29" name="Freeform 336">
              <a:extLst>
                <a:ext uri="{FF2B5EF4-FFF2-40B4-BE49-F238E27FC236}">
                  <a16:creationId xmlns:a16="http://schemas.microsoft.com/office/drawing/2014/main" id="{535C605A-364B-48F1-A8CA-E07FBC92B9A3}"/>
                </a:ext>
              </a:extLst>
            </p:cNvPr>
            <p:cNvSpPr>
              <a:spLocks/>
            </p:cNvSpPr>
            <p:nvPr/>
          </p:nvSpPr>
          <p:spPr bwMode="auto">
            <a:xfrm>
              <a:off x="6378576" y="2155825"/>
              <a:ext cx="363538" cy="207963"/>
            </a:xfrm>
            <a:custGeom>
              <a:avLst/>
              <a:gdLst/>
              <a:ahLst/>
              <a:cxnLst>
                <a:cxn ang="0">
                  <a:pos x="91" y="65"/>
                </a:cxn>
                <a:cxn ang="0">
                  <a:pos x="125" y="92"/>
                </a:cxn>
                <a:cxn ang="0">
                  <a:pos x="161" y="56"/>
                </a:cxn>
                <a:cxn ang="0">
                  <a:pos x="144" y="27"/>
                </a:cxn>
                <a:cxn ang="0">
                  <a:pos x="112" y="11"/>
                </a:cxn>
                <a:cxn ang="0">
                  <a:pos x="99" y="0"/>
                </a:cxn>
                <a:cxn ang="0">
                  <a:pos x="88" y="7"/>
                </a:cxn>
                <a:cxn ang="0">
                  <a:pos x="79" y="7"/>
                </a:cxn>
                <a:cxn ang="0">
                  <a:pos x="73" y="7"/>
                </a:cxn>
                <a:cxn ang="0">
                  <a:pos x="62" y="0"/>
                </a:cxn>
                <a:cxn ang="0">
                  <a:pos x="49" y="11"/>
                </a:cxn>
                <a:cxn ang="0">
                  <a:pos x="10" y="32"/>
                </a:cxn>
                <a:cxn ang="0">
                  <a:pos x="0" y="56"/>
                </a:cxn>
                <a:cxn ang="0">
                  <a:pos x="36" y="92"/>
                </a:cxn>
                <a:cxn ang="0">
                  <a:pos x="70" y="65"/>
                </a:cxn>
              </a:cxnLst>
              <a:rect l="0" t="0" r="r" b="b"/>
              <a:pathLst>
                <a:path w="161" h="92">
                  <a:moveTo>
                    <a:pt x="91" y="65"/>
                  </a:moveTo>
                  <a:cubicBezTo>
                    <a:pt x="95" y="80"/>
                    <a:pt x="109" y="92"/>
                    <a:pt x="125" y="92"/>
                  </a:cubicBezTo>
                  <a:cubicBezTo>
                    <a:pt x="145" y="92"/>
                    <a:pt x="161" y="76"/>
                    <a:pt x="161" y="56"/>
                  </a:cubicBezTo>
                  <a:cubicBezTo>
                    <a:pt x="161" y="44"/>
                    <a:pt x="154" y="33"/>
                    <a:pt x="144" y="27"/>
                  </a:cubicBezTo>
                  <a:cubicBezTo>
                    <a:pt x="138" y="21"/>
                    <a:pt x="127" y="15"/>
                    <a:pt x="112" y="11"/>
                  </a:cubicBezTo>
                  <a:cubicBezTo>
                    <a:pt x="111" y="5"/>
                    <a:pt x="106" y="0"/>
                    <a:pt x="99" y="0"/>
                  </a:cubicBezTo>
                  <a:cubicBezTo>
                    <a:pt x="95" y="0"/>
                    <a:pt x="90" y="3"/>
                    <a:pt x="88" y="7"/>
                  </a:cubicBezTo>
                  <a:cubicBezTo>
                    <a:pt x="85" y="7"/>
                    <a:pt x="82" y="7"/>
                    <a:pt x="79" y="7"/>
                  </a:cubicBezTo>
                  <a:cubicBezTo>
                    <a:pt x="77" y="7"/>
                    <a:pt x="75" y="7"/>
                    <a:pt x="73" y="7"/>
                  </a:cubicBezTo>
                  <a:cubicBezTo>
                    <a:pt x="71" y="3"/>
                    <a:pt x="66" y="0"/>
                    <a:pt x="62" y="0"/>
                  </a:cubicBezTo>
                  <a:cubicBezTo>
                    <a:pt x="55" y="0"/>
                    <a:pt x="50" y="5"/>
                    <a:pt x="49" y="11"/>
                  </a:cubicBezTo>
                  <a:cubicBezTo>
                    <a:pt x="23" y="18"/>
                    <a:pt x="12" y="31"/>
                    <a:pt x="10" y="32"/>
                  </a:cubicBezTo>
                  <a:cubicBezTo>
                    <a:pt x="4" y="38"/>
                    <a:pt x="0" y="47"/>
                    <a:pt x="0" y="56"/>
                  </a:cubicBezTo>
                  <a:cubicBezTo>
                    <a:pt x="0" y="76"/>
                    <a:pt x="16" y="92"/>
                    <a:pt x="36" y="92"/>
                  </a:cubicBezTo>
                  <a:cubicBezTo>
                    <a:pt x="52" y="92"/>
                    <a:pt x="66" y="80"/>
                    <a:pt x="70" y="65"/>
                  </a:cubicBezTo>
                </a:path>
              </a:pathLst>
            </a:custGeom>
            <a:no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0" name="Freeform 337">
              <a:extLst>
                <a:ext uri="{FF2B5EF4-FFF2-40B4-BE49-F238E27FC236}">
                  <a16:creationId xmlns:a16="http://schemas.microsoft.com/office/drawing/2014/main" id="{7918BD28-E6E7-4166-89CA-EC322CECD24B}"/>
                </a:ext>
              </a:extLst>
            </p:cNvPr>
            <p:cNvSpPr>
              <a:spLocks/>
            </p:cNvSpPr>
            <p:nvPr/>
          </p:nvSpPr>
          <p:spPr bwMode="auto">
            <a:xfrm>
              <a:off x="6534151" y="2227263"/>
              <a:ext cx="52388" cy="46038"/>
            </a:xfrm>
            <a:custGeom>
              <a:avLst/>
              <a:gdLst/>
              <a:ahLst/>
              <a:cxnLst>
                <a:cxn ang="0">
                  <a:pos x="11" y="0"/>
                </a:cxn>
                <a:cxn ang="0">
                  <a:pos x="23" y="12"/>
                </a:cxn>
                <a:cxn ang="0">
                  <a:pos x="21" y="20"/>
                </a:cxn>
                <a:cxn ang="0">
                  <a:pos x="2" y="20"/>
                </a:cxn>
                <a:cxn ang="0">
                  <a:pos x="0" y="12"/>
                </a:cxn>
                <a:cxn ang="0">
                  <a:pos x="11" y="0"/>
                </a:cxn>
              </a:cxnLst>
              <a:rect l="0" t="0" r="r" b="b"/>
              <a:pathLst>
                <a:path w="23" h="20">
                  <a:moveTo>
                    <a:pt x="11" y="0"/>
                  </a:moveTo>
                  <a:cubicBezTo>
                    <a:pt x="18" y="0"/>
                    <a:pt x="23" y="5"/>
                    <a:pt x="23" y="12"/>
                  </a:cubicBezTo>
                  <a:cubicBezTo>
                    <a:pt x="23" y="12"/>
                    <a:pt x="21" y="18"/>
                    <a:pt x="21" y="20"/>
                  </a:cubicBezTo>
                  <a:cubicBezTo>
                    <a:pt x="2" y="20"/>
                    <a:pt x="2" y="20"/>
                    <a:pt x="2" y="20"/>
                  </a:cubicBezTo>
                  <a:cubicBezTo>
                    <a:pt x="2" y="17"/>
                    <a:pt x="0" y="12"/>
                    <a:pt x="0" y="12"/>
                  </a:cubicBezTo>
                  <a:cubicBezTo>
                    <a:pt x="0" y="5"/>
                    <a:pt x="5" y="0"/>
                    <a:pt x="11" y="0"/>
                  </a:cubicBezTo>
                  <a:close/>
                </a:path>
              </a:pathLst>
            </a:cu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1" name="Oval 338">
              <a:extLst>
                <a:ext uri="{FF2B5EF4-FFF2-40B4-BE49-F238E27FC236}">
                  <a16:creationId xmlns:a16="http://schemas.microsoft.com/office/drawing/2014/main" id="{6B0E9348-DF75-4B85-84AE-6EBB3E8C09F1}"/>
                </a:ext>
              </a:extLst>
            </p:cNvPr>
            <p:cNvSpPr>
              <a:spLocks noChangeArrowheads="1"/>
            </p:cNvSpPr>
            <p:nvPr/>
          </p:nvSpPr>
          <p:spPr bwMode="auto">
            <a:xfrm>
              <a:off x="6405563" y="2227263"/>
              <a:ext cx="107950" cy="111125"/>
            </a:xfrm>
            <a:prstGeom prst="ellipse">
              <a:avLst/>
            </a:pr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sp>
          <p:nvSpPr>
            <p:cNvPr id="32" name="Oval 339">
              <a:extLst>
                <a:ext uri="{FF2B5EF4-FFF2-40B4-BE49-F238E27FC236}">
                  <a16:creationId xmlns:a16="http://schemas.microsoft.com/office/drawing/2014/main" id="{557792DE-B132-4C1A-BC2F-F812EF64EC49}"/>
                </a:ext>
              </a:extLst>
            </p:cNvPr>
            <p:cNvSpPr>
              <a:spLocks noChangeArrowheads="1"/>
            </p:cNvSpPr>
            <p:nvPr/>
          </p:nvSpPr>
          <p:spPr bwMode="auto">
            <a:xfrm>
              <a:off x="6608763" y="2230438"/>
              <a:ext cx="106363" cy="106363"/>
            </a:xfrm>
            <a:prstGeom prst="ellipse">
              <a:avLst/>
            </a:prstGeom>
            <a:noFill/>
            <a:ln w="635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endParaRPr>
            </a:p>
          </p:txBody>
        </p:sp>
      </p:grpSp>
    </p:spTree>
    <p:extLst>
      <p:ext uri="{BB962C8B-B14F-4D97-AF65-F5344CB8AC3E}">
        <p14:creationId xmlns:p14="http://schemas.microsoft.com/office/powerpoint/2010/main" val="153910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eCommerce">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54BDC1B2-DC10-E84F-B1CF-915AB685B691}"/>
              </a:ext>
            </a:extLst>
          </p:cNvPr>
          <p:cNvPicPr>
            <a:picLocks noChangeAspect="1"/>
          </p:cNvPicPr>
          <p:nvPr userDrawn="1"/>
        </p:nvPicPr>
        <p:blipFill rotWithShape="1">
          <a:blip r:embed="rId2"/>
          <a:srcRect r="9221"/>
          <a:stretch/>
        </p:blipFill>
        <p:spPr>
          <a:xfrm>
            <a:off x="5762172" y="558801"/>
            <a:ext cx="6429829" cy="5741007"/>
          </a:xfrm>
          <a:prstGeom prst="rect">
            <a:avLst/>
          </a:prstGeom>
        </p:spPr>
      </p:pic>
      <p:pic>
        <p:nvPicPr>
          <p:cNvPr id="12" name="image mask">
            <a:extLst>
              <a:ext uri="{FF2B5EF4-FFF2-40B4-BE49-F238E27FC236}">
                <a16:creationId xmlns:a16="http://schemas.microsoft.com/office/drawing/2014/main" id="{75671B21-BA65-2C48-A526-9597C785AA9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9"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9" y="4534829"/>
            <a:ext cx="3865069" cy="1206298"/>
          </a:xfrm>
        </p:spPr>
        <p:txBody>
          <a:bodyPr lIns="0" tIns="0" rIns="0" bIns="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8" name="act device">
            <a:extLst>
              <a:ext uri="{FF2B5EF4-FFF2-40B4-BE49-F238E27FC236}">
                <a16:creationId xmlns:a16="http://schemas.microsoft.com/office/drawing/2014/main" id="{049E2D14-A936-AD4F-A300-62624C6D19AD}"/>
              </a:ext>
            </a:extLst>
          </p:cNvPr>
          <p:cNvPicPr>
            <a:picLocks noChangeAspect="1"/>
          </p:cNvPicPr>
          <p:nvPr userDrawn="1"/>
        </p:nvPicPr>
        <p:blipFill>
          <a:blip r:embed="rId4"/>
          <a:stretch>
            <a:fillRect/>
          </a:stretch>
        </p:blipFill>
        <p:spPr>
          <a:xfrm>
            <a:off x="6191090" y="0"/>
            <a:ext cx="3561551" cy="6858000"/>
          </a:xfrm>
          <a:prstGeom prst="rect">
            <a:avLst/>
          </a:prstGeom>
        </p:spPr>
      </p:pic>
      <p:pic>
        <p:nvPicPr>
          <p:cNvPr id="6" name="logo">
            <a:extLst>
              <a:ext uri="{FF2B5EF4-FFF2-40B4-BE49-F238E27FC236}">
                <a16:creationId xmlns:a16="http://schemas.microsoft.com/office/drawing/2014/main" id="{D7596C25-84E4-8F40-AD51-E9686C92985A}"/>
              </a:ext>
            </a:extLst>
          </p:cNvPr>
          <p:cNvPicPr>
            <a:picLocks noChangeAspect="1"/>
          </p:cNvPicPr>
          <p:nvPr userDrawn="1"/>
        </p:nvPicPr>
        <p:blipFill>
          <a:blip r:embed="rId5"/>
          <a:stretch>
            <a:fillRect/>
          </a:stretch>
        </p:blipFill>
        <p:spPr>
          <a:xfrm>
            <a:off x="682576" y="631051"/>
            <a:ext cx="2162577" cy="459608"/>
          </a:xfrm>
          <a:prstGeom prst="rect">
            <a:avLst/>
          </a:prstGeom>
        </p:spPr>
      </p:pic>
    </p:spTree>
    <p:extLst>
      <p:ext uri="{BB962C8B-B14F-4D97-AF65-F5344CB8AC3E}">
        <p14:creationId xmlns:p14="http://schemas.microsoft.com/office/powerpoint/2010/main" val="98264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Feature Text — 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19815F-5924-C249-A024-2587295558E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11" name="Picture 10">
            <a:extLst>
              <a:ext uri="{FF2B5EF4-FFF2-40B4-BE49-F238E27FC236}">
                <a16:creationId xmlns:a16="http://schemas.microsoft.com/office/drawing/2014/main" id="{D9E582D0-C275-1045-A58E-9B83627B26AD}"/>
              </a:ext>
            </a:extLst>
          </p:cNvPr>
          <p:cNvPicPr>
            <a:picLocks noChangeAspect="1"/>
          </p:cNvPicPr>
          <p:nvPr userDrawn="1"/>
        </p:nvPicPr>
        <p:blipFill>
          <a:blip r:embed="rId2"/>
          <a:stretch>
            <a:fillRect/>
          </a:stretch>
        </p:blipFill>
        <p:spPr>
          <a:xfrm>
            <a:off x="6191090" y="0"/>
            <a:ext cx="3561551" cy="6858000"/>
          </a:xfrm>
          <a:prstGeom prst="rect">
            <a:avLst/>
          </a:prstGeom>
        </p:spPr>
      </p:pic>
    </p:spTree>
    <p:extLst>
      <p:ext uri="{BB962C8B-B14F-4D97-AF65-F5344CB8AC3E}">
        <p14:creationId xmlns:p14="http://schemas.microsoft.com/office/powerpoint/2010/main" val="178463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Feature Text — Watch and 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19815F-5924-C249-A024-2587295558E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9" name="Diamond 8">
            <a:extLst>
              <a:ext uri="{FF2B5EF4-FFF2-40B4-BE49-F238E27FC236}">
                <a16:creationId xmlns:a16="http://schemas.microsoft.com/office/drawing/2014/main" id="{E143201D-BFB7-6F48-97BC-02B78ECC6C3C}"/>
              </a:ext>
            </a:extLst>
          </p:cNvPr>
          <p:cNvSpPr/>
          <p:nvPr userDrawn="1"/>
        </p:nvSpPr>
        <p:spPr>
          <a:xfrm>
            <a:off x="5507149" y="405161"/>
            <a:ext cx="6194199" cy="6047678"/>
          </a:xfrm>
          <a:prstGeom prst="diamond">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1" name="Picture 10">
            <a:extLst>
              <a:ext uri="{FF2B5EF4-FFF2-40B4-BE49-F238E27FC236}">
                <a16:creationId xmlns:a16="http://schemas.microsoft.com/office/drawing/2014/main" id="{D9E582D0-C275-1045-A58E-9B83627B26AD}"/>
              </a:ext>
            </a:extLst>
          </p:cNvPr>
          <p:cNvPicPr>
            <a:picLocks noChangeAspect="1"/>
          </p:cNvPicPr>
          <p:nvPr userDrawn="1"/>
        </p:nvPicPr>
        <p:blipFill>
          <a:blip r:embed="rId2"/>
          <a:stretch>
            <a:fillRect/>
          </a:stretch>
        </p:blipFill>
        <p:spPr>
          <a:xfrm>
            <a:off x="6191090" y="0"/>
            <a:ext cx="3561551" cy="6858000"/>
          </a:xfrm>
          <a:prstGeom prst="rect">
            <a:avLst/>
          </a:prstGeom>
        </p:spPr>
      </p:pic>
    </p:spTree>
    <p:extLst>
      <p:ext uri="{BB962C8B-B14F-4D97-AF65-F5344CB8AC3E}">
        <p14:creationId xmlns:p14="http://schemas.microsoft.com/office/powerpoint/2010/main" val="124251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Feature Text — People">
    <p:spTree>
      <p:nvGrpSpPr>
        <p:cNvPr id="1" name=""/>
        <p:cNvGrpSpPr/>
        <p:nvPr/>
      </p:nvGrpSpPr>
      <p:grpSpPr>
        <a:xfrm>
          <a:off x="0" y="0"/>
          <a:ext cx="0" cy="0"/>
          <a:chOff x="0" y="0"/>
          <a:chExt cx="0" cy="0"/>
        </a:xfrm>
      </p:grpSpPr>
      <p:pic>
        <p:nvPicPr>
          <p:cNvPr id="7" name="image">
            <a:extLst>
              <a:ext uri="{FF2B5EF4-FFF2-40B4-BE49-F238E27FC236}">
                <a16:creationId xmlns:a16="http://schemas.microsoft.com/office/drawing/2014/main" id="{1BA289BB-608B-2A4C-B7E4-E551C49AA529}"/>
              </a:ext>
            </a:extLst>
          </p:cNvPr>
          <p:cNvPicPr>
            <a:picLocks noChangeAspect="1"/>
          </p:cNvPicPr>
          <p:nvPr userDrawn="1"/>
        </p:nvPicPr>
        <p:blipFill>
          <a:blip r:embed="rId2"/>
          <a:stretch>
            <a:fillRect/>
          </a:stretch>
        </p:blipFill>
        <p:spPr>
          <a:xfrm>
            <a:off x="6351432" y="508717"/>
            <a:ext cx="5840569" cy="5840569"/>
          </a:xfrm>
          <a:prstGeom prst="rect">
            <a:avLst/>
          </a:prstGeom>
        </p:spPr>
      </p:pic>
      <p:pic>
        <p:nvPicPr>
          <p:cNvPr id="5" name="image mask">
            <a:extLst>
              <a:ext uri="{FF2B5EF4-FFF2-40B4-BE49-F238E27FC236}">
                <a16:creationId xmlns:a16="http://schemas.microsoft.com/office/drawing/2014/main" id="{AAA2DAA6-1FA4-5645-9B92-8894C1FB9A1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6" name="act device">
            <a:extLst>
              <a:ext uri="{FF2B5EF4-FFF2-40B4-BE49-F238E27FC236}">
                <a16:creationId xmlns:a16="http://schemas.microsoft.com/office/drawing/2014/main" id="{22536B58-01E2-C146-9FDD-5BFBBCCDFC1A}"/>
              </a:ext>
            </a:extLst>
          </p:cNvPr>
          <p:cNvPicPr>
            <a:picLocks noChangeAspect="1"/>
          </p:cNvPicPr>
          <p:nvPr userDrawn="1"/>
        </p:nvPicPr>
        <p:blipFill>
          <a:blip r:embed="rId4"/>
          <a:stretch>
            <a:fillRect/>
          </a:stretch>
        </p:blipFill>
        <p:spPr>
          <a:xfrm>
            <a:off x="6191090" y="0"/>
            <a:ext cx="3561551"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7391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Feature Text — Small Business">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E24B54B0-B6EC-F943-A20D-4EF066816ACC}"/>
              </a:ext>
            </a:extLst>
          </p:cNvPr>
          <p:cNvPicPr>
            <a:picLocks noChangeAspect="1"/>
          </p:cNvPicPr>
          <p:nvPr userDrawn="1"/>
        </p:nvPicPr>
        <p:blipFill>
          <a:blip r:embed="rId2"/>
          <a:stretch>
            <a:fillRect/>
          </a:stretch>
        </p:blipFill>
        <p:spPr>
          <a:xfrm>
            <a:off x="6580821" y="1"/>
            <a:ext cx="5611179" cy="6349284"/>
          </a:xfrm>
          <a:prstGeom prst="rect">
            <a:avLst/>
          </a:prstGeom>
        </p:spPr>
      </p:pic>
      <p:pic>
        <p:nvPicPr>
          <p:cNvPr id="5" name="image mask">
            <a:extLst>
              <a:ext uri="{FF2B5EF4-FFF2-40B4-BE49-F238E27FC236}">
                <a16:creationId xmlns:a16="http://schemas.microsoft.com/office/drawing/2014/main" id="{AAA2DAA6-1FA4-5645-9B92-8894C1FB9A1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6" name="act device">
            <a:extLst>
              <a:ext uri="{FF2B5EF4-FFF2-40B4-BE49-F238E27FC236}">
                <a16:creationId xmlns:a16="http://schemas.microsoft.com/office/drawing/2014/main" id="{22536B58-01E2-C146-9FDD-5BFBBCCDFC1A}"/>
              </a:ext>
            </a:extLst>
          </p:cNvPr>
          <p:cNvPicPr>
            <a:picLocks noChangeAspect="1"/>
          </p:cNvPicPr>
          <p:nvPr userDrawn="1"/>
        </p:nvPicPr>
        <p:blipFill>
          <a:blip r:embed="rId4"/>
          <a:stretch>
            <a:fillRect/>
          </a:stretch>
        </p:blipFill>
        <p:spPr>
          <a:xfrm>
            <a:off x="6191090" y="0"/>
            <a:ext cx="3561551"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380951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vmlDrawing" Target="../drawings/vmlDrawing1.v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17" Type="http://schemas.openxmlformats.org/officeDocument/2006/relationships/image" Target="../media/image9.emf"/><Relationship Id="rId2" Type="http://schemas.openxmlformats.org/officeDocument/2006/relationships/slideLayout" Target="../slideLayouts/slideLayout31.xml"/><Relationship Id="rId16" Type="http://schemas.openxmlformats.org/officeDocument/2006/relationships/oleObject" Target="../embeddings/oleObject1.bin"/><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ags" Target="../tags/tag2.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1A2F80-19F0-6643-8FAF-6A736B8FF582}"/>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Placeholder 1">
            <a:extLst>
              <a:ext uri="{FF2B5EF4-FFF2-40B4-BE49-F238E27FC236}">
                <a16:creationId xmlns:a16="http://schemas.microsoft.com/office/drawing/2014/main" id="{D4888F3A-EA74-FB47-B79E-E932513C5D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441A78C9-995F-3642-B02B-5E3A6C722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07F2EE2E-68D7-2C42-A3E6-2827F38F6B00}"/>
              </a:ext>
            </a:extLst>
          </p:cNvPr>
          <p:cNvSpPr>
            <a:spLocks noGrp="1"/>
          </p:cNvSpPr>
          <p:nvPr>
            <p:ph type="dt" sz="half" idx="2"/>
          </p:nvPr>
        </p:nvSpPr>
        <p:spPr>
          <a:xfrm>
            <a:off x="8534400" y="6356352"/>
            <a:ext cx="2356624" cy="365125"/>
          </a:xfrm>
          <a:prstGeom prst="rect">
            <a:avLst/>
          </a:prstGeom>
        </p:spPr>
        <p:txBody>
          <a:bodyPr vert="horz" lIns="0" tIns="45720" rIns="0" bIns="45720" rtlCol="0" anchor="ctr"/>
          <a:lstStyle>
            <a:lvl1pPr algn="r">
              <a:defRPr sz="900">
                <a:solidFill>
                  <a:schemeClr val="bg1"/>
                </a:solidFill>
              </a:defRPr>
            </a:lvl1pPr>
          </a:lstStyle>
          <a:p>
            <a:fld id="{2029EE7F-B19F-46F3-9D51-066E8B804E55}" type="datetime4">
              <a:rPr lang="en-AU" smtClean="0"/>
              <a:t>5 December 2022</a:t>
            </a:fld>
            <a:endParaRPr lang="en-AU" dirty="0"/>
          </a:p>
        </p:txBody>
      </p:sp>
      <p:sp>
        <p:nvSpPr>
          <p:cNvPr id="5" name="Footer Placeholder 4">
            <a:extLst>
              <a:ext uri="{FF2B5EF4-FFF2-40B4-BE49-F238E27FC236}">
                <a16:creationId xmlns:a16="http://schemas.microsoft.com/office/drawing/2014/main" id="{DD489618-C656-A043-B9C3-78EBD1CE17BE}"/>
              </a:ext>
            </a:extLst>
          </p:cNvPr>
          <p:cNvSpPr>
            <a:spLocks noGrp="1"/>
          </p:cNvSpPr>
          <p:nvPr>
            <p:ph type="ftr" sz="quarter" idx="3"/>
          </p:nvPr>
        </p:nvSpPr>
        <p:spPr>
          <a:xfrm>
            <a:off x="838201" y="6356352"/>
            <a:ext cx="7302191" cy="365125"/>
          </a:xfrm>
          <a:prstGeom prst="rect">
            <a:avLst/>
          </a:prstGeom>
        </p:spPr>
        <p:txBody>
          <a:bodyPr vert="horz" lIns="91440" tIns="45720" rIns="91440" bIns="45720" rtlCol="0" anchor="ctr"/>
          <a:lstStyle>
            <a:lvl1pPr algn="l">
              <a:defRPr sz="900" b="1">
                <a:solidFill>
                  <a:schemeClr val="bg1"/>
                </a:solidFill>
              </a:defRPr>
            </a:lvl1pPr>
          </a:lstStyle>
          <a:p>
            <a:r>
              <a:rPr lang="en-AU" dirty="0"/>
              <a:t>ASIC Regulatory Portal</a:t>
            </a:r>
          </a:p>
        </p:txBody>
      </p:sp>
      <p:sp>
        <p:nvSpPr>
          <p:cNvPr id="6" name="Slide Number Placeholder 5">
            <a:extLst>
              <a:ext uri="{FF2B5EF4-FFF2-40B4-BE49-F238E27FC236}">
                <a16:creationId xmlns:a16="http://schemas.microsoft.com/office/drawing/2014/main" id="{51CDA146-B51C-7642-B36D-E1C4AC9CC101}"/>
              </a:ext>
            </a:extLst>
          </p:cNvPr>
          <p:cNvSpPr>
            <a:spLocks noGrp="1"/>
          </p:cNvSpPr>
          <p:nvPr>
            <p:ph type="sldNum" sz="quarter" idx="4"/>
          </p:nvPr>
        </p:nvSpPr>
        <p:spPr>
          <a:xfrm>
            <a:off x="10987669" y="6356352"/>
            <a:ext cx="366132" cy="365125"/>
          </a:xfrm>
          <a:prstGeom prst="rect">
            <a:avLst/>
          </a:prstGeom>
        </p:spPr>
        <p:txBody>
          <a:bodyPr vert="horz" lIns="0" tIns="45720" rIns="91440" bIns="45720" rtlCol="0" anchor="ctr"/>
          <a:lstStyle>
            <a:lvl1pPr algn="r">
              <a:defRPr sz="900" b="1">
                <a:solidFill>
                  <a:schemeClr val="bg1"/>
                </a:solidFill>
              </a:defRPr>
            </a:lvl1pPr>
          </a:lstStyle>
          <a:p>
            <a:fld id="{C805FE72-5468-D048-AD70-2AB6DF21250F}" type="slidenum">
              <a:rPr lang="en-AU" smtClean="0"/>
              <a:pPr/>
              <a:t>‹#›</a:t>
            </a:fld>
            <a:endParaRPr lang="en-AU" dirty="0"/>
          </a:p>
        </p:txBody>
      </p:sp>
    </p:spTree>
    <p:extLst>
      <p:ext uri="{BB962C8B-B14F-4D97-AF65-F5344CB8AC3E}">
        <p14:creationId xmlns:p14="http://schemas.microsoft.com/office/powerpoint/2010/main" val="613953216"/>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8" r:id="rId3"/>
    <p:sldLayoutId id="2147483676" r:id="rId4"/>
    <p:sldLayoutId id="2147483679" r:id="rId5"/>
    <p:sldLayoutId id="2147483660" r:id="rId6"/>
    <p:sldLayoutId id="2147483666" r:id="rId7"/>
    <p:sldLayoutId id="2147483680" r:id="rId8"/>
    <p:sldLayoutId id="2147483662" r:id="rId9"/>
    <p:sldLayoutId id="2147483677" r:id="rId10"/>
    <p:sldLayoutId id="2147483681" r:id="rId11"/>
    <p:sldLayoutId id="2147483682" r:id="rId12"/>
    <p:sldLayoutId id="2147483683" r:id="rId13"/>
    <p:sldLayoutId id="2147483684" r:id="rId14"/>
    <p:sldLayoutId id="2147483650" r:id="rId15"/>
    <p:sldLayoutId id="2147483674" r:id="rId16"/>
    <p:sldLayoutId id="2147483651" r:id="rId17"/>
    <p:sldLayoutId id="2147483652" r:id="rId18"/>
    <p:sldLayoutId id="2147483670" r:id="rId19"/>
    <p:sldLayoutId id="2147483685" r:id="rId20"/>
    <p:sldLayoutId id="2147483653" r:id="rId21"/>
    <p:sldLayoutId id="2147483654" r:id="rId22"/>
    <p:sldLayoutId id="2147483655" r:id="rId23"/>
    <p:sldLayoutId id="2147483656" r:id="rId24"/>
    <p:sldLayoutId id="2147483657" r:id="rId25"/>
    <p:sldLayoutId id="2147483658" r:id="rId26"/>
    <p:sldLayoutId id="2147483659" r:id="rId27"/>
    <p:sldLayoutId id="2147483673" r:id="rId28"/>
    <p:sldLayoutId id="2147483675" r:id="rId29"/>
  </p:sldLayoutIdLs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Clr>
          <a:schemeClr val="accent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Clr>
          <a:schemeClr val="accent2"/>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Clr>
          <a:schemeClr val="accent2"/>
        </a:buClr>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Clr>
          <a:schemeClr val="accent2"/>
        </a:buClr>
        <a:buFont typeface="System Font Regular"/>
        <a:buChar char="–"/>
        <a:defRPr sz="2000" kern="1200">
          <a:solidFill>
            <a:schemeClr val="tx1"/>
          </a:solidFill>
          <a:latin typeface="+mn-lt"/>
          <a:ea typeface="+mn-ea"/>
          <a:cs typeface="+mn-cs"/>
        </a:defRPr>
      </a:lvl4pPr>
      <a:lvl5pPr marL="2059200" indent="-228600" algn="l" defTabSz="914400" rtl="0" eaLnBrk="1" latinLnBrk="0" hangingPunct="1">
        <a:lnSpc>
          <a:spcPct val="110000"/>
        </a:lnSpc>
        <a:spcBef>
          <a:spcPts val="500"/>
        </a:spcBef>
        <a:spcAft>
          <a:spcPts val="600"/>
        </a:spcAft>
        <a:buClr>
          <a:schemeClr val="accent2"/>
        </a:buClr>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CB4735-C525-46B9-983E-002E8F584F25}"/>
              </a:ext>
            </a:extLst>
          </p:cNvPr>
          <p:cNvGraphicFramePr>
            <a:graphicFrameLocks noChangeAspect="1"/>
          </p:cNvGraphicFramePr>
          <p:nvPr userDrawn="1">
            <p:custDataLst>
              <p:tags r:id="rId14"/>
            </p:custDataLst>
            <p:extLst>
              <p:ext uri="{D42A27DB-BD31-4B8C-83A1-F6EECF244321}">
                <p14:modId xmlns:p14="http://schemas.microsoft.com/office/powerpoint/2010/main" val="4115191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6" imgW="622" imgH="623" progId="TCLayout.ActiveDocument.1">
                  <p:embed/>
                </p:oleObj>
              </mc:Choice>
              <mc:Fallback>
                <p:oleObj name="think-cell Slide" r:id="rId16" imgW="622" imgH="623" progId="TCLayout.ActiveDocument.1">
                  <p:embed/>
                  <p:pic>
                    <p:nvPicPr>
                      <p:cNvPr id="8" name="Object 7" hidden="1">
                        <a:extLst>
                          <a:ext uri="{FF2B5EF4-FFF2-40B4-BE49-F238E27FC236}">
                            <a16:creationId xmlns:a16="http://schemas.microsoft.com/office/drawing/2014/main" id="{C1CB4735-C525-46B9-983E-002E8F584F25}"/>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68D93D0-0F25-4940-8B27-D4CD2D18B12A}"/>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Segoe UI Semilight" panose="020B0402040204020203" pitchFamily="34" charset="0"/>
              <a:ea typeface="+mj-ea"/>
              <a:cs typeface="+mj-cs"/>
              <a:sym typeface="Segoe UI Semilight" panose="020B0402040204020203" pitchFamily="34" charset="0"/>
            </a:endParaRPr>
          </a:p>
        </p:txBody>
      </p:sp>
      <p:sp>
        <p:nvSpPr>
          <p:cNvPr id="2" name="Title Placeholder 1">
            <a:extLst>
              <a:ext uri="{FF2B5EF4-FFF2-40B4-BE49-F238E27FC236}">
                <a16:creationId xmlns:a16="http://schemas.microsoft.com/office/drawing/2014/main" id="{E1E41D1C-3546-4FE6-B7A9-D1BAD2EDE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5C4A72A-457B-4E5A-B521-A9FC3F8D57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467209-EEC6-416E-99FB-3260B48C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C12D1106-BB38-4B7D-8527-D1EAE8A97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ED42D3F-9A1B-4C7A-B6A7-D935011BC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3846E-A97F-4B90-885B-1D5A8E8BC6C3}" type="slidenum">
              <a:rPr lang="en-AU" smtClean="0"/>
              <a:t>‹#›</a:t>
            </a:fld>
            <a:endParaRPr lang="en-AU"/>
          </a:p>
        </p:txBody>
      </p:sp>
    </p:spTree>
    <p:extLst>
      <p:ext uri="{BB962C8B-B14F-4D97-AF65-F5344CB8AC3E}">
        <p14:creationId xmlns:p14="http://schemas.microsoft.com/office/powerpoint/2010/main" val="35547476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REU@asic.gov.au"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s://asic.gov.au/for-business/innovation-hub/enhanced-regulatory-sandbox/enhanced-regulatory-sandbox-exemption-users/"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hyperlink" Target="mailto:innovationhub@asic.gov.au" TargetMode="External"/><Relationship Id="rId4" Type="http://schemas.openxmlformats.org/officeDocument/2006/relationships/hyperlink" Target="https://asic.gov.au/for-business/innovation-hub/enhanced-regulatory-sandbox/info-248-enhanced-regulatory-sandbo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arlinfo.aph.gov.au/parlInfo/search/display/display.w3p;query=Id%3A%22legislation%2Fbillhome%2Fr6905%22"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hyperlink" Target="https://parlinfo.aph.gov.au/parlInfo/search/display/display.w3p;query=Id%3A%22legislation%2Fbillhome%2Fr6909%22"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sic.gov.au/regulatory-resources/digital-transformation/crypto-assets/"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hyperlink" Target="https://ministers.treasury.gov.au/ministers/jim-chalmers-2022/media-releases/work-underway-crypto-asset-reforms"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9.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4.xml"/><Relationship Id="rId4"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hyperlink" Target="https://download.asic.gov.au/media/v3vhdqiw/asic-corporate-plan-2022-26-focus-2022-23-published-22-august-2022.pdf"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hyperlink" Target="mailto:nicholas.Vonarx@asic.gov.au" TargetMode="External"/><Relationship Id="rId3" Type="http://schemas.openxmlformats.org/officeDocument/2006/relationships/hyperlink" Target="mailto:ASICLicensingLiasion@asic.gov.au" TargetMode="External"/><Relationship Id="rId7" Type="http://schemas.openxmlformats.org/officeDocument/2006/relationships/hyperlink" Target="mailto:jim.lau@asic.gov.au"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hyperlink" Target="mailto:marco.lam@asic.gov.au" TargetMode="External"/><Relationship Id="rId5" Type="http://schemas.openxmlformats.org/officeDocument/2006/relationships/hyperlink" Target="mailto:gerard.mithen@asic.gov.au" TargetMode="External"/><Relationship Id="rId4" Type="http://schemas.openxmlformats.org/officeDocument/2006/relationships/hyperlink" Target="mailto:peng.lee@asic.gov.au"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0AE2-2105-4435-AEE0-03FD4FE62810}"/>
              </a:ext>
            </a:extLst>
          </p:cNvPr>
          <p:cNvSpPr>
            <a:spLocks noGrp="1"/>
          </p:cNvSpPr>
          <p:nvPr>
            <p:ph type="ctrTitle"/>
          </p:nvPr>
        </p:nvSpPr>
        <p:spPr>
          <a:xfrm>
            <a:off x="1406179" y="1507067"/>
            <a:ext cx="3865069" cy="1921933"/>
          </a:xfrm>
        </p:spPr>
        <p:txBody>
          <a:bodyPr/>
          <a:lstStyle/>
          <a:p>
            <a:r>
              <a:rPr lang="en-AU" dirty="0"/>
              <a:t>ASIC Licensing Liaison Meeting</a:t>
            </a:r>
          </a:p>
        </p:txBody>
      </p:sp>
      <p:sp>
        <p:nvSpPr>
          <p:cNvPr id="3" name="Subtitle 2">
            <a:extLst>
              <a:ext uri="{FF2B5EF4-FFF2-40B4-BE49-F238E27FC236}">
                <a16:creationId xmlns:a16="http://schemas.microsoft.com/office/drawing/2014/main" id="{C9D8DFBE-0892-48D3-94D0-2AD89E706732}"/>
              </a:ext>
            </a:extLst>
          </p:cNvPr>
          <p:cNvSpPr>
            <a:spLocks noGrp="1"/>
          </p:cNvSpPr>
          <p:nvPr>
            <p:ph type="subTitle" idx="1"/>
          </p:nvPr>
        </p:nvSpPr>
        <p:spPr>
          <a:xfrm>
            <a:off x="1406179" y="4045527"/>
            <a:ext cx="6288400" cy="1689067"/>
          </a:xfrm>
        </p:spPr>
        <p:txBody>
          <a:bodyPr>
            <a:noAutofit/>
          </a:bodyPr>
          <a:lstStyle/>
          <a:p>
            <a:r>
              <a:rPr lang="en-AU" sz="2000" dirty="0">
                <a:latin typeface="Century Gothic" panose="020B0502020202020204" pitchFamily="34" charset="0"/>
              </a:rPr>
              <a:t>10am (AEST), 11 October 2022 – Melbourne</a:t>
            </a:r>
          </a:p>
          <a:p>
            <a:r>
              <a:rPr lang="en-AU" sz="2000" dirty="0">
                <a:latin typeface="Century Gothic" panose="020B0502020202020204" pitchFamily="34" charset="0"/>
              </a:rPr>
              <a:t>10am (AEST), 13 October 2022 – Sydney</a:t>
            </a:r>
          </a:p>
          <a:p>
            <a:endParaRPr lang="en-AU" sz="2000" dirty="0">
              <a:latin typeface="Century Gothic" panose="020B0502020202020204" pitchFamily="34" charset="0"/>
            </a:endParaRPr>
          </a:p>
          <a:p>
            <a:endParaRPr lang="en-AU" sz="2000" dirty="0">
              <a:latin typeface="Century Gothic" panose="020B0502020202020204" pitchFamily="34" charset="0"/>
            </a:endParaRPr>
          </a:p>
        </p:txBody>
      </p:sp>
    </p:spTree>
    <p:extLst>
      <p:ext uri="{BB962C8B-B14F-4D97-AF65-F5344CB8AC3E}">
        <p14:creationId xmlns:p14="http://schemas.microsoft.com/office/powerpoint/2010/main" val="58188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2117-9F39-4142-8BB8-2400CE2F7B88}"/>
              </a:ext>
            </a:extLst>
          </p:cNvPr>
          <p:cNvSpPr>
            <a:spLocks noGrp="1"/>
          </p:cNvSpPr>
          <p:nvPr>
            <p:ph type="title"/>
          </p:nvPr>
        </p:nvSpPr>
        <p:spPr/>
        <p:txBody>
          <a:bodyPr/>
          <a:lstStyle/>
          <a:p>
            <a:r>
              <a:rPr lang="en-AU" sz="2800" dirty="0"/>
              <a:t>New regulatory efficiency initiatives – endorsed by the Commission</a:t>
            </a:r>
          </a:p>
        </p:txBody>
      </p:sp>
      <p:sp>
        <p:nvSpPr>
          <p:cNvPr id="3" name="Content Placeholder 2">
            <a:extLst>
              <a:ext uri="{FF2B5EF4-FFF2-40B4-BE49-F238E27FC236}">
                <a16:creationId xmlns:a16="http://schemas.microsoft.com/office/drawing/2014/main" id="{27A1C718-1865-4468-9A5C-BAC331F385C6}"/>
              </a:ext>
            </a:extLst>
          </p:cNvPr>
          <p:cNvSpPr>
            <a:spLocks noGrp="1"/>
          </p:cNvSpPr>
          <p:nvPr>
            <p:ph idx="1"/>
          </p:nvPr>
        </p:nvSpPr>
        <p:spPr>
          <a:xfrm>
            <a:off x="838200" y="1725018"/>
            <a:ext cx="10515600" cy="4074891"/>
          </a:xfrm>
        </p:spPr>
        <p:txBody>
          <a:bodyPr vert="horz" lIns="91440" tIns="45720" rIns="91440" bIns="45720" rtlCol="0" anchor="t">
            <a:normAutofit fontScale="92500"/>
          </a:bodyPr>
          <a:lstStyle/>
          <a:p>
            <a:pPr marL="0" indent="0">
              <a:buNone/>
            </a:pPr>
            <a:r>
              <a:rPr lang="en-AU" sz="2800" b="1" dirty="0">
                <a:solidFill>
                  <a:schemeClr val="accent3"/>
                </a:solidFill>
              </a:rPr>
              <a:t>Initiative 1:  </a:t>
            </a:r>
            <a:r>
              <a:rPr lang="en-AU" sz="2800" dirty="0"/>
              <a:t>Development and maintenance of ASIC’s regulatory guidance</a:t>
            </a:r>
            <a:endParaRPr lang="en-US" sz="2800" dirty="0"/>
          </a:p>
          <a:p>
            <a:pPr marL="0" indent="0">
              <a:buNone/>
            </a:pPr>
            <a:endParaRPr lang="en-AU" sz="2800" dirty="0">
              <a:solidFill>
                <a:srgbClr val="243645"/>
              </a:solidFill>
            </a:endParaRPr>
          </a:p>
          <a:p>
            <a:pPr marL="0" indent="0">
              <a:buNone/>
            </a:pPr>
            <a:r>
              <a:rPr lang="en-AU" sz="2800" b="1" dirty="0">
                <a:solidFill>
                  <a:schemeClr val="accent3"/>
                </a:solidFill>
              </a:rPr>
              <a:t>Initiative 2: </a:t>
            </a:r>
            <a:r>
              <a:rPr lang="en-AU" sz="2800" dirty="0"/>
              <a:t> Information gathering and investigation meetings</a:t>
            </a:r>
          </a:p>
          <a:p>
            <a:endParaRPr lang="en-AU" sz="2800" dirty="0"/>
          </a:p>
          <a:p>
            <a:pPr marL="0" indent="0">
              <a:buNone/>
            </a:pPr>
            <a:r>
              <a:rPr lang="en-AU" sz="2800" b="1" dirty="0">
                <a:solidFill>
                  <a:schemeClr val="accent3"/>
                </a:solidFill>
              </a:rPr>
              <a:t>Initiative 3:  </a:t>
            </a:r>
            <a:r>
              <a:rPr lang="en-AU" sz="2800" dirty="0"/>
              <a:t>Stakeholder engagement, with a case study of ASIC’s licensing engagement model</a:t>
            </a:r>
          </a:p>
          <a:p>
            <a:endParaRPr lang="en-AU" sz="2800" dirty="0"/>
          </a:p>
          <a:p>
            <a:endParaRPr lang="en-AU" dirty="0"/>
          </a:p>
        </p:txBody>
      </p:sp>
      <p:sp>
        <p:nvSpPr>
          <p:cNvPr id="4" name="Slide Number Placeholder 3">
            <a:extLst>
              <a:ext uri="{FF2B5EF4-FFF2-40B4-BE49-F238E27FC236}">
                <a16:creationId xmlns:a16="http://schemas.microsoft.com/office/drawing/2014/main" id="{C367B150-F549-4331-9AF5-B63A8E52E384}"/>
              </a:ext>
            </a:extLst>
          </p:cNvPr>
          <p:cNvSpPr>
            <a:spLocks noGrp="1"/>
          </p:cNvSpPr>
          <p:nvPr>
            <p:ph type="sldNum" sz="quarter" idx="12"/>
          </p:nvPr>
        </p:nvSpPr>
        <p:spPr/>
        <p:txBody>
          <a:bodyPr/>
          <a:lstStyle/>
          <a:p>
            <a:fld id="{C805FE72-5468-D048-AD70-2AB6DF21250F}" type="slidenum">
              <a:rPr lang="en-AU" smtClean="0"/>
              <a:t>10</a:t>
            </a:fld>
            <a:endParaRPr lang="en-AU"/>
          </a:p>
        </p:txBody>
      </p:sp>
    </p:spTree>
    <p:extLst>
      <p:ext uri="{BB962C8B-B14F-4D97-AF65-F5344CB8AC3E}">
        <p14:creationId xmlns:p14="http://schemas.microsoft.com/office/powerpoint/2010/main" val="316582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F048-08AD-4BF9-8D4B-A5428DE9A137}"/>
              </a:ext>
            </a:extLst>
          </p:cNvPr>
          <p:cNvSpPr>
            <a:spLocks noGrp="1"/>
          </p:cNvSpPr>
          <p:nvPr>
            <p:ph type="title"/>
          </p:nvPr>
        </p:nvSpPr>
        <p:spPr>
          <a:xfrm>
            <a:off x="838200" y="918435"/>
            <a:ext cx="10515600" cy="387670"/>
          </a:xfrm>
        </p:spPr>
        <p:txBody>
          <a:bodyPr>
            <a:noAutofit/>
          </a:bodyPr>
          <a:lstStyle/>
          <a:p>
            <a:r>
              <a:rPr lang="en-AU" sz="2600" b="1" dirty="0">
                <a:solidFill>
                  <a:schemeClr val="accent3"/>
                </a:solidFill>
              </a:rPr>
              <a:t>Initiative 3: </a:t>
            </a:r>
            <a:r>
              <a:rPr lang="en-AU" sz="2600" dirty="0"/>
              <a:t>Stocktake of our stakeholder engagement approach with a case study focus on our licensing engagement model</a:t>
            </a:r>
            <a:br>
              <a:rPr lang="en-AU" sz="2600" dirty="0"/>
            </a:br>
            <a:endParaRPr lang="en-AU" sz="2600" dirty="0"/>
          </a:p>
        </p:txBody>
      </p:sp>
      <p:sp>
        <p:nvSpPr>
          <p:cNvPr id="3" name="Content Placeholder 2">
            <a:extLst>
              <a:ext uri="{FF2B5EF4-FFF2-40B4-BE49-F238E27FC236}">
                <a16:creationId xmlns:a16="http://schemas.microsoft.com/office/drawing/2014/main" id="{D3C70426-7D83-4DB4-8BCA-6E11BA27800F}"/>
              </a:ext>
            </a:extLst>
          </p:cNvPr>
          <p:cNvSpPr>
            <a:spLocks noGrp="1"/>
          </p:cNvSpPr>
          <p:nvPr>
            <p:ph idx="1"/>
          </p:nvPr>
        </p:nvSpPr>
        <p:spPr>
          <a:xfrm>
            <a:off x="838200" y="1648046"/>
            <a:ext cx="10515600" cy="4210493"/>
          </a:xfrm>
        </p:spPr>
        <p:txBody>
          <a:bodyPr vert="horz" lIns="91440" tIns="45720" rIns="91440" bIns="45720" rtlCol="0" anchor="t">
            <a:noAutofit/>
          </a:bodyPr>
          <a:lstStyle/>
          <a:p>
            <a:pPr marL="0" indent="0">
              <a:buNone/>
            </a:pPr>
            <a:r>
              <a:rPr lang="en-AU" sz="2400" b="1" dirty="0">
                <a:solidFill>
                  <a:srgbClr val="3AB2E5"/>
                </a:solidFill>
                <a:latin typeface="+mj-lt"/>
              </a:rPr>
              <a:t>Workstream 1 – Broader stakeholder engagement</a:t>
            </a:r>
          </a:p>
          <a:p>
            <a:r>
              <a:rPr lang="en-AU" sz="1800" dirty="0">
                <a:latin typeface="+mj-lt"/>
              </a:rPr>
              <a:t>Reviewing ASIC’s approach to stakeholder engagement. Insights gathered from the stocktake will help inform possible enhancements relating to the nature, scale and substance of ASIC’s stakeholder engagement.</a:t>
            </a:r>
          </a:p>
          <a:p>
            <a:pPr marL="0" indent="0">
              <a:buNone/>
            </a:pPr>
            <a:endParaRPr lang="en-AU" sz="1800" i="0" dirty="0">
              <a:solidFill>
                <a:srgbClr val="243645"/>
              </a:solidFill>
              <a:effectLst/>
              <a:latin typeface="+mj-lt"/>
            </a:endParaRPr>
          </a:p>
          <a:p>
            <a:pPr marL="0" indent="0">
              <a:buNone/>
            </a:pPr>
            <a:r>
              <a:rPr lang="en-AU" sz="2400" b="1" dirty="0">
                <a:solidFill>
                  <a:srgbClr val="3AB2E5"/>
                </a:solidFill>
                <a:latin typeface="+mj-lt"/>
              </a:rPr>
              <a:t>Workstream 2 – Licensing case study</a:t>
            </a:r>
            <a:endParaRPr lang="en-US" sz="2400" b="1" dirty="0">
              <a:solidFill>
                <a:srgbClr val="3AB2E5"/>
              </a:solidFill>
              <a:latin typeface="+mj-lt"/>
            </a:endParaRPr>
          </a:p>
          <a:p>
            <a:r>
              <a:rPr lang="en-AU" sz="1800" dirty="0">
                <a:latin typeface="+mj-lt"/>
              </a:rPr>
              <a:t>The case study focuses on AFS licence applicants’ and external service providers’ experience when applying for a licence. The case study will use several experiments to test different approaches to enhance engagement and measure the internal and external impacts of each approach. This work will complement other ongoing initiatives to enhance ASIC’s licensing function. </a:t>
            </a:r>
          </a:p>
          <a:p>
            <a:endParaRPr lang="en-AU" sz="1400" dirty="0">
              <a:latin typeface="+mj-lt"/>
            </a:endParaRPr>
          </a:p>
        </p:txBody>
      </p:sp>
      <p:sp>
        <p:nvSpPr>
          <p:cNvPr id="4" name="Slide Number Placeholder 3">
            <a:extLst>
              <a:ext uri="{FF2B5EF4-FFF2-40B4-BE49-F238E27FC236}">
                <a16:creationId xmlns:a16="http://schemas.microsoft.com/office/drawing/2014/main" id="{F04A685E-3BB1-4F4C-BC27-83BBE5F13BC6}"/>
              </a:ext>
            </a:extLst>
          </p:cNvPr>
          <p:cNvSpPr>
            <a:spLocks noGrp="1"/>
          </p:cNvSpPr>
          <p:nvPr>
            <p:ph type="sldNum" sz="quarter" idx="12"/>
          </p:nvPr>
        </p:nvSpPr>
        <p:spPr/>
        <p:txBody>
          <a:bodyPr/>
          <a:lstStyle/>
          <a:p>
            <a:fld id="{C805FE72-5468-D048-AD70-2AB6DF21250F}" type="slidenum">
              <a:rPr lang="en-AU" smtClean="0"/>
              <a:t>11</a:t>
            </a:fld>
            <a:endParaRPr lang="en-AU"/>
          </a:p>
        </p:txBody>
      </p:sp>
    </p:spTree>
    <p:extLst>
      <p:ext uri="{BB962C8B-B14F-4D97-AF65-F5344CB8AC3E}">
        <p14:creationId xmlns:p14="http://schemas.microsoft.com/office/powerpoint/2010/main" val="73910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853B6C-1180-4D84-8CDA-1159A917708A}"/>
              </a:ext>
            </a:extLst>
          </p:cNvPr>
          <p:cNvSpPr>
            <a:spLocks noGrp="1"/>
          </p:cNvSpPr>
          <p:nvPr>
            <p:ph type="sldNum" sz="quarter" idx="12"/>
          </p:nvPr>
        </p:nvSpPr>
        <p:spPr/>
        <p:txBody>
          <a:bodyPr/>
          <a:lstStyle/>
          <a:p>
            <a:fld id="{C805FE72-5468-D048-AD70-2AB6DF21250F}" type="slidenum">
              <a:rPr lang="en-AU" smtClean="0"/>
              <a:t>12</a:t>
            </a:fld>
            <a:endParaRPr lang="en-AU"/>
          </a:p>
        </p:txBody>
      </p:sp>
      <p:sp>
        <p:nvSpPr>
          <p:cNvPr id="3" name="Content Placeholder 2">
            <a:extLst>
              <a:ext uri="{FF2B5EF4-FFF2-40B4-BE49-F238E27FC236}">
                <a16:creationId xmlns:a16="http://schemas.microsoft.com/office/drawing/2014/main" id="{CD8D7311-7B42-4576-9E57-8EB2C250E89D}"/>
              </a:ext>
            </a:extLst>
          </p:cNvPr>
          <p:cNvSpPr>
            <a:spLocks noGrp="1"/>
          </p:cNvSpPr>
          <p:nvPr>
            <p:ph type="subTitle" idx="1"/>
          </p:nvPr>
        </p:nvSpPr>
        <p:spPr>
          <a:xfrm>
            <a:off x="811305" y="4171181"/>
            <a:ext cx="6333774" cy="709179"/>
          </a:xfrm>
        </p:spPr>
        <p:txBody>
          <a:bodyPr>
            <a:noAutofit/>
          </a:bodyPr>
          <a:lstStyle/>
          <a:p>
            <a:r>
              <a:rPr lang="en-AU" sz="2400" b="0" i="0" dirty="0">
                <a:solidFill>
                  <a:srgbClr val="253746"/>
                </a:solidFill>
                <a:effectLst/>
                <a:latin typeface="+mj-lt"/>
              </a:rPr>
              <a:t>To contact the REU, please email us at </a:t>
            </a:r>
            <a:r>
              <a:rPr lang="en-AU" sz="2400" i="0" dirty="0">
                <a:solidFill>
                  <a:srgbClr val="0072CE"/>
                </a:solidFill>
                <a:effectLst/>
                <a:latin typeface="+mj-lt"/>
                <a:hlinkClick r:id="rId3"/>
              </a:rPr>
              <a:t>REU@asic.gov.au</a:t>
            </a:r>
            <a:endParaRPr lang="en-AU" sz="2400" dirty="0">
              <a:latin typeface="+mj-lt"/>
            </a:endParaRPr>
          </a:p>
        </p:txBody>
      </p:sp>
      <p:sp>
        <p:nvSpPr>
          <p:cNvPr id="2" name="Title 1">
            <a:extLst>
              <a:ext uri="{FF2B5EF4-FFF2-40B4-BE49-F238E27FC236}">
                <a16:creationId xmlns:a16="http://schemas.microsoft.com/office/drawing/2014/main" id="{096D7FF9-77DC-4838-A0FA-102490B9B99D}"/>
              </a:ext>
            </a:extLst>
          </p:cNvPr>
          <p:cNvSpPr>
            <a:spLocks noGrp="1"/>
          </p:cNvSpPr>
          <p:nvPr>
            <p:ph type="ctrTitle"/>
          </p:nvPr>
        </p:nvSpPr>
        <p:spPr>
          <a:xfrm>
            <a:off x="820270" y="1376655"/>
            <a:ext cx="4083424" cy="2075329"/>
          </a:xfrm>
        </p:spPr>
        <p:txBody>
          <a:bodyPr>
            <a:normAutofit/>
          </a:bodyPr>
          <a:lstStyle/>
          <a:p>
            <a:r>
              <a:rPr lang="en-AU" sz="3200" i="0" dirty="0">
                <a:solidFill>
                  <a:srgbClr val="253746"/>
                </a:solidFill>
                <a:effectLst/>
                <a:latin typeface="+mj-lt"/>
              </a:rPr>
              <a:t>Regulatory Efficiency Unit </a:t>
            </a:r>
            <a:r>
              <a:rPr lang="en-AU" sz="3200" dirty="0"/>
              <a:t>Contact details</a:t>
            </a:r>
          </a:p>
        </p:txBody>
      </p:sp>
    </p:spTree>
    <p:extLst>
      <p:ext uri="{BB962C8B-B14F-4D97-AF65-F5344CB8AC3E}">
        <p14:creationId xmlns:p14="http://schemas.microsoft.com/office/powerpoint/2010/main" val="394021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D350-A738-422F-824D-1FC54A1B4BFC}"/>
              </a:ext>
            </a:extLst>
          </p:cNvPr>
          <p:cNvSpPr>
            <a:spLocks noGrp="1"/>
          </p:cNvSpPr>
          <p:nvPr>
            <p:ph type="ctrTitle"/>
          </p:nvPr>
        </p:nvSpPr>
        <p:spPr/>
        <p:txBody>
          <a:bodyPr>
            <a:normAutofit fontScale="90000"/>
          </a:bodyPr>
          <a:lstStyle/>
          <a:p>
            <a:br>
              <a:rPr lang="en-AU" sz="4000" dirty="0"/>
            </a:br>
            <a:br>
              <a:rPr lang="en-AU" sz="4000" dirty="0"/>
            </a:br>
            <a:r>
              <a:rPr lang="en-AU" sz="4000" dirty="0"/>
              <a:t>ASIC Licensing – service charter and performance</a:t>
            </a:r>
            <a:br>
              <a:rPr lang="en-AU" dirty="0"/>
            </a:br>
            <a:endParaRPr lang="en-AU" dirty="0"/>
          </a:p>
        </p:txBody>
      </p:sp>
      <p:sp>
        <p:nvSpPr>
          <p:cNvPr id="3" name="Subtitle 2">
            <a:extLst>
              <a:ext uri="{FF2B5EF4-FFF2-40B4-BE49-F238E27FC236}">
                <a16:creationId xmlns:a16="http://schemas.microsoft.com/office/drawing/2014/main" id="{E398A64E-D1D6-4469-95D7-7358BBFF875D}"/>
              </a:ext>
            </a:extLst>
          </p:cNvPr>
          <p:cNvSpPr>
            <a:spLocks noGrp="1"/>
          </p:cNvSpPr>
          <p:nvPr>
            <p:ph type="subTitle" idx="1"/>
          </p:nvPr>
        </p:nvSpPr>
        <p:spPr>
          <a:xfrm>
            <a:off x="1406179" y="4793673"/>
            <a:ext cx="4347507" cy="947454"/>
          </a:xfrm>
        </p:spPr>
        <p:txBody>
          <a:bodyPr/>
          <a:lstStyle/>
          <a:p>
            <a:pPr>
              <a:lnSpc>
                <a:spcPct val="100000"/>
              </a:lnSpc>
              <a:spcBef>
                <a:spcPts val="0"/>
              </a:spcBef>
              <a:spcAft>
                <a:spcPts val="0"/>
              </a:spcAft>
            </a:pPr>
            <a:r>
              <a:rPr lang="en-AU" sz="2000" dirty="0"/>
              <a:t>Peng Lee</a:t>
            </a:r>
          </a:p>
          <a:p>
            <a:pPr>
              <a:lnSpc>
                <a:spcPct val="100000"/>
              </a:lnSpc>
              <a:spcBef>
                <a:spcPts val="0"/>
              </a:spcBef>
              <a:spcAft>
                <a:spcPts val="0"/>
              </a:spcAft>
            </a:pPr>
            <a:r>
              <a:rPr lang="en-AU" sz="2000" dirty="0"/>
              <a:t>Senior Executive Leader, Licensing</a:t>
            </a:r>
          </a:p>
          <a:p>
            <a:endParaRPr lang="en-AU" dirty="0"/>
          </a:p>
        </p:txBody>
      </p:sp>
    </p:spTree>
    <p:extLst>
      <p:ext uri="{BB962C8B-B14F-4D97-AF65-F5344CB8AC3E}">
        <p14:creationId xmlns:p14="http://schemas.microsoft.com/office/powerpoint/2010/main" val="78696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2E06-2BEF-4CA2-9FBD-26DE692FE7E1}"/>
              </a:ext>
            </a:extLst>
          </p:cNvPr>
          <p:cNvSpPr>
            <a:spLocks noGrp="1"/>
          </p:cNvSpPr>
          <p:nvPr>
            <p:ph type="title"/>
          </p:nvPr>
        </p:nvSpPr>
        <p:spPr>
          <a:xfrm>
            <a:off x="838200" y="365127"/>
            <a:ext cx="10515600" cy="1325563"/>
          </a:xfrm>
        </p:spPr>
        <p:txBody>
          <a:bodyPr anchor="ctr">
            <a:normAutofit/>
          </a:bodyPr>
          <a:lstStyle/>
          <a:p>
            <a:r>
              <a:rPr lang="en-AU" dirty="0"/>
              <a:t>1. 2021-22 volumes</a:t>
            </a:r>
          </a:p>
        </p:txBody>
      </p:sp>
      <p:sp>
        <p:nvSpPr>
          <p:cNvPr id="5" name="Footer Placeholder 4">
            <a:extLst>
              <a:ext uri="{FF2B5EF4-FFF2-40B4-BE49-F238E27FC236}">
                <a16:creationId xmlns:a16="http://schemas.microsoft.com/office/drawing/2014/main" id="{1861E157-B602-4A9B-A548-843EA2EDFCB4}"/>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2B3B91D9-2000-4806-8E42-D0EBB1BC27CA}"/>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14</a:t>
            </a:fld>
            <a:endParaRPr lang="en-AU"/>
          </a:p>
        </p:txBody>
      </p:sp>
      <p:graphicFrame>
        <p:nvGraphicFramePr>
          <p:cNvPr id="8" name="Chart 7">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2008844988"/>
              </p:ext>
            </p:extLst>
          </p:nvPr>
        </p:nvGraphicFramePr>
        <p:xfrm>
          <a:off x="2036942" y="1690690"/>
          <a:ext cx="7302190" cy="4428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057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6725-61CE-4914-88B7-DBF3CDA7DA9A}"/>
              </a:ext>
            </a:extLst>
          </p:cNvPr>
          <p:cNvSpPr>
            <a:spLocks noGrp="1"/>
          </p:cNvSpPr>
          <p:nvPr>
            <p:ph type="title"/>
          </p:nvPr>
        </p:nvSpPr>
        <p:spPr>
          <a:xfrm>
            <a:off x="838200" y="365127"/>
            <a:ext cx="10515600" cy="1325563"/>
          </a:xfrm>
        </p:spPr>
        <p:txBody>
          <a:bodyPr anchor="ctr">
            <a:normAutofit/>
          </a:bodyPr>
          <a:lstStyle/>
          <a:p>
            <a:r>
              <a:rPr lang="en-AU" dirty="0"/>
              <a:t>2. AFS, ACL &amp; Auditor applications received: 3 years</a:t>
            </a:r>
          </a:p>
        </p:txBody>
      </p:sp>
      <p:sp>
        <p:nvSpPr>
          <p:cNvPr id="5" name="Footer Placeholder 4">
            <a:extLst>
              <a:ext uri="{FF2B5EF4-FFF2-40B4-BE49-F238E27FC236}">
                <a16:creationId xmlns:a16="http://schemas.microsoft.com/office/drawing/2014/main" id="{80CD5115-CDFF-4D1F-949A-126EA6320BAB}"/>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B29B89D5-C283-440A-92F5-06D3C7236335}"/>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15</a:t>
            </a:fld>
            <a:endParaRPr lang="en-AU"/>
          </a:p>
        </p:txBody>
      </p:sp>
      <p:graphicFrame>
        <p:nvGraphicFramePr>
          <p:cNvPr id="9" name="Chart 8">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168144946"/>
              </p:ext>
            </p:extLst>
          </p:nvPr>
        </p:nvGraphicFramePr>
        <p:xfrm>
          <a:off x="2892107" y="2079307"/>
          <a:ext cx="6407785" cy="2699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161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ACB-8BB1-4046-A22F-AF55F67F386E}"/>
              </a:ext>
            </a:extLst>
          </p:cNvPr>
          <p:cNvSpPr>
            <a:spLocks noGrp="1"/>
          </p:cNvSpPr>
          <p:nvPr>
            <p:ph type="title"/>
          </p:nvPr>
        </p:nvSpPr>
        <p:spPr>
          <a:xfrm>
            <a:off x="838200" y="365127"/>
            <a:ext cx="10515600" cy="1325563"/>
          </a:xfrm>
        </p:spPr>
        <p:txBody>
          <a:bodyPr anchor="ctr">
            <a:normAutofit/>
          </a:bodyPr>
          <a:lstStyle/>
          <a:p>
            <a:r>
              <a:rPr lang="en-AU" dirty="0"/>
              <a:t>3. AFS, ACL &amp; Auditor applications on-hand: 3 years</a:t>
            </a:r>
          </a:p>
        </p:txBody>
      </p:sp>
      <p:sp>
        <p:nvSpPr>
          <p:cNvPr id="5" name="Footer Placeholder 4">
            <a:extLst>
              <a:ext uri="{FF2B5EF4-FFF2-40B4-BE49-F238E27FC236}">
                <a16:creationId xmlns:a16="http://schemas.microsoft.com/office/drawing/2014/main" id="{F26AD716-DDCD-4CA5-B934-0CAD7E4E13D6}"/>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EA616686-402B-42B0-AC38-E686F01238C1}"/>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16</a:t>
            </a:fld>
            <a:endParaRPr lang="en-AU"/>
          </a:p>
        </p:txBody>
      </p:sp>
      <p:graphicFrame>
        <p:nvGraphicFramePr>
          <p:cNvPr id="7" name="Chart 6">
            <a:extLst>
              <a:ext uri="{FF2B5EF4-FFF2-40B4-BE49-F238E27FC236}">
                <a16:creationId xmlns:a16="http://schemas.microsoft.com/office/drawing/2014/main" id="{445A0732-087A-422E-B42F-35B533B52B7E}"/>
              </a:ext>
            </a:extLst>
          </p:cNvPr>
          <p:cNvGraphicFramePr/>
          <p:nvPr>
            <p:extLst>
              <p:ext uri="{D42A27DB-BD31-4B8C-83A1-F6EECF244321}">
                <p14:modId xmlns:p14="http://schemas.microsoft.com/office/powerpoint/2010/main" val="1197884306"/>
              </p:ext>
            </p:extLst>
          </p:nvPr>
        </p:nvGraphicFramePr>
        <p:xfrm>
          <a:off x="1586222" y="1715168"/>
          <a:ext cx="8973983" cy="3893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98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6725-61CE-4914-88B7-DBF3CDA7DA9A}"/>
              </a:ext>
            </a:extLst>
          </p:cNvPr>
          <p:cNvSpPr>
            <a:spLocks noGrp="1"/>
          </p:cNvSpPr>
          <p:nvPr>
            <p:ph type="title"/>
          </p:nvPr>
        </p:nvSpPr>
        <p:spPr>
          <a:xfrm>
            <a:off x="838200" y="365127"/>
            <a:ext cx="10515600" cy="1325563"/>
          </a:xfrm>
        </p:spPr>
        <p:txBody>
          <a:bodyPr anchor="ctr">
            <a:normAutofit/>
          </a:bodyPr>
          <a:lstStyle/>
          <a:p>
            <a:r>
              <a:rPr lang="en-AU" dirty="0"/>
              <a:t>4. AFS, ACL &amp; Auditor applications finalised: 3 years</a:t>
            </a:r>
          </a:p>
        </p:txBody>
      </p:sp>
      <p:sp>
        <p:nvSpPr>
          <p:cNvPr id="5" name="Footer Placeholder 4">
            <a:extLst>
              <a:ext uri="{FF2B5EF4-FFF2-40B4-BE49-F238E27FC236}">
                <a16:creationId xmlns:a16="http://schemas.microsoft.com/office/drawing/2014/main" id="{80CD5115-CDFF-4D1F-949A-126EA6320BAB}"/>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B29B89D5-C283-440A-92F5-06D3C7236335}"/>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17</a:t>
            </a:fld>
            <a:endParaRPr lang="en-AU"/>
          </a:p>
        </p:txBody>
      </p:sp>
      <p:graphicFrame>
        <p:nvGraphicFramePr>
          <p:cNvPr id="7" name="Chart 6">
            <a:extLst>
              <a:ext uri="{FF2B5EF4-FFF2-40B4-BE49-F238E27FC236}">
                <a16:creationId xmlns:a16="http://schemas.microsoft.com/office/drawing/2014/main" id="{00000000-0008-0000-0300-00000A000000}"/>
              </a:ext>
            </a:extLst>
          </p:cNvPr>
          <p:cNvGraphicFramePr/>
          <p:nvPr>
            <p:extLst>
              <p:ext uri="{D42A27DB-BD31-4B8C-83A1-F6EECF244321}">
                <p14:modId xmlns:p14="http://schemas.microsoft.com/office/powerpoint/2010/main" val="2033894214"/>
              </p:ext>
            </p:extLst>
          </p:nvPr>
        </p:nvGraphicFramePr>
        <p:xfrm>
          <a:off x="2892107" y="2079307"/>
          <a:ext cx="6407785" cy="3224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620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6018-CB86-465D-8A1F-C77CA9417209}"/>
              </a:ext>
            </a:extLst>
          </p:cNvPr>
          <p:cNvSpPr>
            <a:spLocks noGrp="1"/>
          </p:cNvSpPr>
          <p:nvPr>
            <p:ph type="title"/>
          </p:nvPr>
        </p:nvSpPr>
        <p:spPr>
          <a:xfrm>
            <a:off x="838200" y="365127"/>
            <a:ext cx="10515600" cy="1325563"/>
          </a:xfrm>
        </p:spPr>
        <p:txBody>
          <a:bodyPr anchor="ctr">
            <a:normAutofit/>
          </a:bodyPr>
          <a:lstStyle/>
          <a:p>
            <a:r>
              <a:rPr lang="en-AU" dirty="0"/>
              <a:t>5. New AFSL applications – Aug 21 to Aug 22</a:t>
            </a:r>
          </a:p>
        </p:txBody>
      </p:sp>
      <p:sp>
        <p:nvSpPr>
          <p:cNvPr id="5" name="Footer Placeholder 4">
            <a:extLst>
              <a:ext uri="{FF2B5EF4-FFF2-40B4-BE49-F238E27FC236}">
                <a16:creationId xmlns:a16="http://schemas.microsoft.com/office/drawing/2014/main" id="{6D287141-B8B7-47FE-AFF7-126DD9D15CC7}"/>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83084DBC-994C-42C0-A577-7B80456E2D96}"/>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18</a:t>
            </a:fld>
            <a:endParaRPr lang="en-AU"/>
          </a:p>
        </p:txBody>
      </p:sp>
      <p:graphicFrame>
        <p:nvGraphicFramePr>
          <p:cNvPr id="7" name="Chart 6">
            <a:extLst>
              <a:ext uri="{FF2B5EF4-FFF2-40B4-BE49-F238E27FC236}">
                <a16:creationId xmlns:a16="http://schemas.microsoft.com/office/drawing/2014/main" id="{00000000-0008-0000-0600-000004000000}"/>
              </a:ext>
            </a:extLst>
          </p:cNvPr>
          <p:cNvGraphicFramePr/>
          <p:nvPr>
            <p:extLst>
              <p:ext uri="{D42A27DB-BD31-4B8C-83A1-F6EECF244321}">
                <p14:modId xmlns:p14="http://schemas.microsoft.com/office/powerpoint/2010/main" val="1245252599"/>
              </p:ext>
            </p:extLst>
          </p:nvPr>
        </p:nvGraphicFramePr>
        <p:xfrm>
          <a:off x="2892107" y="1989137"/>
          <a:ext cx="6407785" cy="3632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926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6018-CB86-465D-8A1F-C77CA9417209}"/>
              </a:ext>
            </a:extLst>
          </p:cNvPr>
          <p:cNvSpPr>
            <a:spLocks noGrp="1"/>
          </p:cNvSpPr>
          <p:nvPr>
            <p:ph type="title"/>
          </p:nvPr>
        </p:nvSpPr>
        <p:spPr>
          <a:xfrm>
            <a:off x="838200" y="365127"/>
            <a:ext cx="10515600" cy="1325563"/>
          </a:xfrm>
        </p:spPr>
        <p:txBody>
          <a:bodyPr anchor="ctr">
            <a:normAutofit/>
          </a:bodyPr>
          <a:lstStyle/>
          <a:p>
            <a:r>
              <a:rPr lang="en-AU" dirty="0"/>
              <a:t>6. AFSL variation applications – Aug 21 to Aug 22</a:t>
            </a:r>
          </a:p>
        </p:txBody>
      </p:sp>
      <p:sp>
        <p:nvSpPr>
          <p:cNvPr id="5" name="Footer Placeholder 4">
            <a:extLst>
              <a:ext uri="{FF2B5EF4-FFF2-40B4-BE49-F238E27FC236}">
                <a16:creationId xmlns:a16="http://schemas.microsoft.com/office/drawing/2014/main" id="{6D287141-B8B7-47FE-AFF7-126DD9D15CC7}"/>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83084DBC-994C-42C0-A577-7B80456E2D96}"/>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19</a:t>
            </a:fld>
            <a:endParaRPr lang="en-AU"/>
          </a:p>
        </p:txBody>
      </p:sp>
      <p:graphicFrame>
        <p:nvGraphicFramePr>
          <p:cNvPr id="8" name="Chart 7">
            <a:extLst>
              <a:ext uri="{FF2B5EF4-FFF2-40B4-BE49-F238E27FC236}">
                <a16:creationId xmlns:a16="http://schemas.microsoft.com/office/drawing/2014/main" id="{00000000-0008-0000-0600-000005000000}"/>
              </a:ext>
            </a:extLst>
          </p:cNvPr>
          <p:cNvGraphicFramePr/>
          <p:nvPr>
            <p:extLst>
              <p:ext uri="{D42A27DB-BD31-4B8C-83A1-F6EECF244321}">
                <p14:modId xmlns:p14="http://schemas.microsoft.com/office/powerpoint/2010/main" val="2073013828"/>
              </p:ext>
            </p:extLst>
          </p:nvPr>
        </p:nvGraphicFramePr>
        <p:xfrm>
          <a:off x="2892107" y="1477735"/>
          <a:ext cx="6407785" cy="4278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93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D350-A738-422F-824D-1FC54A1B4BFC}"/>
              </a:ext>
            </a:extLst>
          </p:cNvPr>
          <p:cNvSpPr>
            <a:spLocks noGrp="1"/>
          </p:cNvSpPr>
          <p:nvPr>
            <p:ph type="ctrTitle"/>
          </p:nvPr>
        </p:nvSpPr>
        <p:spPr/>
        <p:txBody>
          <a:bodyPr>
            <a:normAutofit/>
          </a:bodyPr>
          <a:lstStyle/>
          <a:p>
            <a:br>
              <a:rPr lang="en-AU" sz="4000" dirty="0"/>
            </a:br>
            <a:r>
              <a:rPr lang="en-AU" sz="4000" dirty="0"/>
              <a:t>Introduction</a:t>
            </a:r>
            <a:br>
              <a:rPr lang="en-AU" dirty="0"/>
            </a:br>
            <a:endParaRPr lang="en-AU" dirty="0"/>
          </a:p>
        </p:txBody>
      </p:sp>
      <p:sp>
        <p:nvSpPr>
          <p:cNvPr id="3" name="Subtitle 2">
            <a:extLst>
              <a:ext uri="{FF2B5EF4-FFF2-40B4-BE49-F238E27FC236}">
                <a16:creationId xmlns:a16="http://schemas.microsoft.com/office/drawing/2014/main" id="{E398A64E-D1D6-4469-95D7-7358BBFF875D}"/>
              </a:ext>
            </a:extLst>
          </p:cNvPr>
          <p:cNvSpPr>
            <a:spLocks noGrp="1"/>
          </p:cNvSpPr>
          <p:nvPr>
            <p:ph type="subTitle" idx="1"/>
          </p:nvPr>
        </p:nvSpPr>
        <p:spPr>
          <a:xfrm>
            <a:off x="1406179" y="4793673"/>
            <a:ext cx="4347507" cy="947454"/>
          </a:xfrm>
        </p:spPr>
        <p:txBody>
          <a:bodyPr>
            <a:normAutofit fontScale="77500" lnSpcReduction="20000"/>
          </a:bodyPr>
          <a:lstStyle/>
          <a:p>
            <a:r>
              <a:rPr lang="en-AU" sz="2000" dirty="0">
                <a:latin typeface="Century Gothic" panose="020B0502020202020204" pitchFamily="34" charset="0"/>
              </a:rPr>
              <a:t>Joanna Bird,</a:t>
            </a:r>
          </a:p>
          <a:p>
            <a:r>
              <a:rPr lang="en-AU" sz="2000" dirty="0">
                <a:latin typeface="Century Gothic" panose="020B0502020202020204" pitchFamily="34" charset="0"/>
              </a:rPr>
              <a:t>Executive Director, Financial Services &amp; Wealth</a:t>
            </a:r>
          </a:p>
          <a:p>
            <a:endParaRPr lang="en-AU" dirty="0"/>
          </a:p>
        </p:txBody>
      </p:sp>
    </p:spTree>
    <p:extLst>
      <p:ext uri="{BB962C8B-B14F-4D97-AF65-F5344CB8AC3E}">
        <p14:creationId xmlns:p14="http://schemas.microsoft.com/office/powerpoint/2010/main" val="171152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A96-9B10-4A92-9488-D554B16379C9}"/>
              </a:ext>
            </a:extLst>
          </p:cNvPr>
          <p:cNvSpPr>
            <a:spLocks noGrp="1"/>
          </p:cNvSpPr>
          <p:nvPr>
            <p:ph type="title"/>
          </p:nvPr>
        </p:nvSpPr>
        <p:spPr>
          <a:xfrm>
            <a:off x="838200" y="365127"/>
            <a:ext cx="10515600" cy="1325563"/>
          </a:xfrm>
        </p:spPr>
        <p:txBody>
          <a:bodyPr anchor="ctr">
            <a:normAutofit/>
          </a:bodyPr>
          <a:lstStyle/>
          <a:p>
            <a:r>
              <a:rPr lang="en-AU" dirty="0"/>
              <a:t>7. New ACL licence applications: Aug 21 to Aug 22 trend</a:t>
            </a:r>
          </a:p>
        </p:txBody>
      </p:sp>
      <p:sp>
        <p:nvSpPr>
          <p:cNvPr id="5" name="Footer Placeholder 4">
            <a:extLst>
              <a:ext uri="{FF2B5EF4-FFF2-40B4-BE49-F238E27FC236}">
                <a16:creationId xmlns:a16="http://schemas.microsoft.com/office/drawing/2014/main" id="{8BA35A3B-1964-4F69-A45A-732C2AE39227}"/>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3871D2CC-8236-4511-A6E6-2F42C7823EFD}"/>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20</a:t>
            </a:fld>
            <a:endParaRPr lang="en-AU"/>
          </a:p>
        </p:txBody>
      </p:sp>
      <p:graphicFrame>
        <p:nvGraphicFramePr>
          <p:cNvPr id="12" name="Chart 11">
            <a:extLst>
              <a:ext uri="{FF2B5EF4-FFF2-40B4-BE49-F238E27FC236}">
                <a16:creationId xmlns:a16="http://schemas.microsoft.com/office/drawing/2014/main" id="{00000000-0008-0000-0600-000006000000}"/>
              </a:ext>
            </a:extLst>
          </p:cNvPr>
          <p:cNvGraphicFramePr/>
          <p:nvPr>
            <p:extLst>
              <p:ext uri="{D42A27DB-BD31-4B8C-83A1-F6EECF244321}">
                <p14:modId xmlns:p14="http://schemas.microsoft.com/office/powerpoint/2010/main" val="1347804277"/>
              </p:ext>
            </p:extLst>
          </p:nvPr>
        </p:nvGraphicFramePr>
        <p:xfrm>
          <a:off x="2743367" y="1495766"/>
          <a:ext cx="6407785" cy="4245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445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A96-9B10-4A92-9488-D554B16379C9}"/>
              </a:ext>
            </a:extLst>
          </p:cNvPr>
          <p:cNvSpPr>
            <a:spLocks noGrp="1"/>
          </p:cNvSpPr>
          <p:nvPr>
            <p:ph type="title"/>
          </p:nvPr>
        </p:nvSpPr>
        <p:spPr>
          <a:xfrm>
            <a:off x="838200" y="365127"/>
            <a:ext cx="10515600" cy="1325563"/>
          </a:xfrm>
        </p:spPr>
        <p:txBody>
          <a:bodyPr anchor="ctr">
            <a:normAutofit/>
          </a:bodyPr>
          <a:lstStyle/>
          <a:p>
            <a:r>
              <a:rPr lang="en-AU" dirty="0"/>
              <a:t>8. ACL Variation licence application: Aug 21 to Aug 22 trend</a:t>
            </a:r>
          </a:p>
        </p:txBody>
      </p:sp>
      <p:sp>
        <p:nvSpPr>
          <p:cNvPr id="5" name="Footer Placeholder 4">
            <a:extLst>
              <a:ext uri="{FF2B5EF4-FFF2-40B4-BE49-F238E27FC236}">
                <a16:creationId xmlns:a16="http://schemas.microsoft.com/office/drawing/2014/main" id="{8BA35A3B-1964-4F69-A45A-732C2AE39227}"/>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3871D2CC-8236-4511-A6E6-2F42C7823EFD}"/>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21</a:t>
            </a:fld>
            <a:endParaRPr lang="en-AU"/>
          </a:p>
        </p:txBody>
      </p:sp>
      <p:graphicFrame>
        <p:nvGraphicFramePr>
          <p:cNvPr id="7" name="Chart 6">
            <a:extLst>
              <a:ext uri="{FF2B5EF4-FFF2-40B4-BE49-F238E27FC236}">
                <a16:creationId xmlns:a16="http://schemas.microsoft.com/office/drawing/2014/main" id="{00000000-0008-0000-0600-000007000000}"/>
              </a:ext>
            </a:extLst>
          </p:cNvPr>
          <p:cNvGraphicFramePr/>
          <p:nvPr>
            <p:extLst>
              <p:ext uri="{D42A27DB-BD31-4B8C-83A1-F6EECF244321}">
                <p14:modId xmlns:p14="http://schemas.microsoft.com/office/powerpoint/2010/main" val="3958144002"/>
              </p:ext>
            </p:extLst>
          </p:nvPr>
        </p:nvGraphicFramePr>
        <p:xfrm>
          <a:off x="2892107" y="1616528"/>
          <a:ext cx="6407785" cy="4106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854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7F6B-4CAC-4A4D-AF83-BBD6503B80E2}"/>
              </a:ext>
            </a:extLst>
          </p:cNvPr>
          <p:cNvSpPr>
            <a:spLocks noGrp="1"/>
          </p:cNvSpPr>
          <p:nvPr>
            <p:ph type="title"/>
          </p:nvPr>
        </p:nvSpPr>
        <p:spPr>
          <a:xfrm>
            <a:off x="838200" y="365127"/>
            <a:ext cx="10515600" cy="1325563"/>
          </a:xfrm>
        </p:spPr>
        <p:txBody>
          <a:bodyPr anchor="ctr">
            <a:normAutofit/>
          </a:bodyPr>
          <a:lstStyle/>
          <a:p>
            <a:r>
              <a:rPr lang="en-AU" dirty="0"/>
              <a:t>9. Company Auditors: Aug 21 to Aug 22 trend</a:t>
            </a:r>
          </a:p>
        </p:txBody>
      </p:sp>
      <p:sp>
        <p:nvSpPr>
          <p:cNvPr id="5" name="Footer Placeholder 4">
            <a:extLst>
              <a:ext uri="{FF2B5EF4-FFF2-40B4-BE49-F238E27FC236}">
                <a16:creationId xmlns:a16="http://schemas.microsoft.com/office/drawing/2014/main" id="{B2E19645-E934-4C50-B99D-04DF84D5062B}"/>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248AE116-F952-4686-A80F-8BBBE4DEC078}"/>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22</a:t>
            </a:fld>
            <a:endParaRPr lang="en-AU"/>
          </a:p>
        </p:txBody>
      </p:sp>
      <p:graphicFrame>
        <p:nvGraphicFramePr>
          <p:cNvPr id="7" name="Chart 6">
            <a:extLst>
              <a:ext uri="{FF2B5EF4-FFF2-40B4-BE49-F238E27FC236}">
                <a16:creationId xmlns:a16="http://schemas.microsoft.com/office/drawing/2014/main" id="{00000000-0008-0000-0A00-000003000000}"/>
              </a:ext>
            </a:extLst>
          </p:cNvPr>
          <p:cNvGraphicFramePr/>
          <p:nvPr>
            <p:extLst>
              <p:ext uri="{D42A27DB-BD31-4B8C-83A1-F6EECF244321}">
                <p14:modId xmlns:p14="http://schemas.microsoft.com/office/powerpoint/2010/main" val="1674244855"/>
              </p:ext>
            </p:extLst>
          </p:nvPr>
        </p:nvGraphicFramePr>
        <p:xfrm>
          <a:off x="2444904" y="1690690"/>
          <a:ext cx="7302191" cy="37869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619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8D51-F3DF-4AF5-8884-D7B56FD3E67E}"/>
              </a:ext>
            </a:extLst>
          </p:cNvPr>
          <p:cNvSpPr>
            <a:spLocks noGrp="1"/>
          </p:cNvSpPr>
          <p:nvPr>
            <p:ph type="title"/>
          </p:nvPr>
        </p:nvSpPr>
        <p:spPr>
          <a:xfrm>
            <a:off x="838200" y="365127"/>
            <a:ext cx="10515600" cy="1325563"/>
          </a:xfrm>
        </p:spPr>
        <p:txBody>
          <a:bodyPr anchor="ctr">
            <a:normAutofit/>
          </a:bodyPr>
          <a:lstStyle/>
          <a:p>
            <a:r>
              <a:rPr lang="en-AU" dirty="0"/>
              <a:t>10. SMSF Auditors: Aug 21 to Aug 22 trend</a:t>
            </a:r>
          </a:p>
        </p:txBody>
      </p:sp>
      <p:sp>
        <p:nvSpPr>
          <p:cNvPr id="5" name="Footer Placeholder 4">
            <a:extLst>
              <a:ext uri="{FF2B5EF4-FFF2-40B4-BE49-F238E27FC236}">
                <a16:creationId xmlns:a16="http://schemas.microsoft.com/office/drawing/2014/main" id="{C573B291-7D72-434D-924B-21193A6F42EC}"/>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18B93A8D-5DE5-4817-B028-61601F72C1E9}"/>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23</a:t>
            </a:fld>
            <a:endParaRPr lang="en-AU"/>
          </a:p>
        </p:txBody>
      </p:sp>
      <p:graphicFrame>
        <p:nvGraphicFramePr>
          <p:cNvPr id="8" name="Chart 7">
            <a:extLst>
              <a:ext uri="{FF2B5EF4-FFF2-40B4-BE49-F238E27FC236}">
                <a16:creationId xmlns:a16="http://schemas.microsoft.com/office/drawing/2014/main" id="{00000000-0008-0000-0A00-000005000000}"/>
              </a:ext>
            </a:extLst>
          </p:cNvPr>
          <p:cNvGraphicFramePr/>
          <p:nvPr>
            <p:extLst>
              <p:ext uri="{D42A27DB-BD31-4B8C-83A1-F6EECF244321}">
                <p14:modId xmlns:p14="http://schemas.microsoft.com/office/powerpoint/2010/main" val="2062407996"/>
              </p:ext>
            </p:extLst>
          </p:nvPr>
        </p:nvGraphicFramePr>
        <p:xfrm>
          <a:off x="2292360" y="1933392"/>
          <a:ext cx="7607279" cy="3397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657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AA03-891B-4F7C-98CD-4B15E2808BB5}"/>
              </a:ext>
            </a:extLst>
          </p:cNvPr>
          <p:cNvSpPr>
            <a:spLocks noGrp="1"/>
          </p:cNvSpPr>
          <p:nvPr>
            <p:ph type="title"/>
          </p:nvPr>
        </p:nvSpPr>
        <p:spPr>
          <a:xfrm>
            <a:off x="795810" y="365127"/>
            <a:ext cx="10515600" cy="1325563"/>
          </a:xfrm>
        </p:spPr>
        <p:txBody>
          <a:bodyPr/>
          <a:lstStyle/>
          <a:p>
            <a:r>
              <a:rPr lang="en-AU" dirty="0">
                <a:latin typeface="Century Gothic" panose="020B0502020202020204" pitchFamily="34" charset="0"/>
              </a:rPr>
              <a:t>11. Service Charter Performance: AFSL and ACL</a:t>
            </a:r>
            <a:endParaRPr lang="en-AU" dirty="0"/>
          </a:p>
        </p:txBody>
      </p:sp>
      <p:sp>
        <p:nvSpPr>
          <p:cNvPr id="5" name="Footer Placeholder 4">
            <a:extLst>
              <a:ext uri="{FF2B5EF4-FFF2-40B4-BE49-F238E27FC236}">
                <a16:creationId xmlns:a16="http://schemas.microsoft.com/office/drawing/2014/main" id="{2617BB39-2960-4A19-BB48-824208696818}"/>
              </a:ext>
            </a:extLst>
          </p:cNvPr>
          <p:cNvSpPr>
            <a:spLocks noGrp="1"/>
          </p:cNvSpPr>
          <p:nvPr>
            <p:ph type="ftr" sz="quarter" idx="11"/>
          </p:nvPr>
        </p:nvSpPr>
        <p:spPr/>
        <p:txBody>
          <a:bodyPr/>
          <a:lstStyle/>
          <a:p>
            <a:r>
              <a:rPr lang="en-AU"/>
              <a:t>Licensing Liaison Meeting</a:t>
            </a:r>
            <a:endParaRPr lang="en-AU" dirty="0"/>
          </a:p>
        </p:txBody>
      </p:sp>
      <p:sp>
        <p:nvSpPr>
          <p:cNvPr id="6" name="Slide Number Placeholder 5">
            <a:extLst>
              <a:ext uri="{FF2B5EF4-FFF2-40B4-BE49-F238E27FC236}">
                <a16:creationId xmlns:a16="http://schemas.microsoft.com/office/drawing/2014/main" id="{6945EEFE-D955-4B8B-8CF9-9A26EC00D4C8}"/>
              </a:ext>
            </a:extLst>
          </p:cNvPr>
          <p:cNvSpPr>
            <a:spLocks noGrp="1"/>
          </p:cNvSpPr>
          <p:nvPr>
            <p:ph type="sldNum" sz="quarter" idx="12"/>
          </p:nvPr>
        </p:nvSpPr>
        <p:spPr/>
        <p:txBody>
          <a:bodyPr/>
          <a:lstStyle/>
          <a:p>
            <a:fld id="{C805FE72-5468-D048-AD70-2AB6DF21250F}" type="slidenum">
              <a:rPr lang="en-AU" smtClean="0"/>
              <a:t>24</a:t>
            </a:fld>
            <a:endParaRPr lang="en-AU"/>
          </a:p>
        </p:txBody>
      </p:sp>
      <p:graphicFrame>
        <p:nvGraphicFramePr>
          <p:cNvPr id="7" name="Table 7">
            <a:extLst>
              <a:ext uri="{FF2B5EF4-FFF2-40B4-BE49-F238E27FC236}">
                <a16:creationId xmlns:a16="http://schemas.microsoft.com/office/drawing/2014/main" id="{C4CBA6F0-DC3C-4E19-BB05-0BBE41DB1C8B}"/>
              </a:ext>
            </a:extLst>
          </p:cNvPr>
          <p:cNvGraphicFramePr>
            <a:graphicFrameLocks noGrp="1"/>
          </p:cNvGraphicFramePr>
          <p:nvPr>
            <p:extLst>
              <p:ext uri="{D42A27DB-BD31-4B8C-83A1-F6EECF244321}">
                <p14:modId xmlns:p14="http://schemas.microsoft.com/office/powerpoint/2010/main" val="37565016"/>
              </p:ext>
            </p:extLst>
          </p:nvPr>
        </p:nvGraphicFramePr>
        <p:xfrm>
          <a:off x="838200" y="1814762"/>
          <a:ext cx="8993821" cy="4181987"/>
        </p:xfrm>
        <a:graphic>
          <a:graphicData uri="http://schemas.openxmlformats.org/drawingml/2006/table">
            <a:tbl>
              <a:tblPr firstRow="1" bandRow="1">
                <a:tableStyleId>{5C22544A-7EE6-4342-B048-85BDC9FD1C3A}</a:tableStyleId>
              </a:tblPr>
              <a:tblGrid>
                <a:gridCol w="2094186">
                  <a:extLst>
                    <a:ext uri="{9D8B030D-6E8A-4147-A177-3AD203B41FA5}">
                      <a16:colId xmlns:a16="http://schemas.microsoft.com/office/drawing/2014/main" val="4172752806"/>
                    </a:ext>
                  </a:extLst>
                </a:gridCol>
                <a:gridCol w="1379927">
                  <a:extLst>
                    <a:ext uri="{9D8B030D-6E8A-4147-A177-3AD203B41FA5}">
                      <a16:colId xmlns:a16="http://schemas.microsoft.com/office/drawing/2014/main" val="195813042"/>
                    </a:ext>
                  </a:extLst>
                </a:gridCol>
                <a:gridCol w="1379927">
                  <a:extLst>
                    <a:ext uri="{9D8B030D-6E8A-4147-A177-3AD203B41FA5}">
                      <a16:colId xmlns:a16="http://schemas.microsoft.com/office/drawing/2014/main" val="1907963470"/>
                    </a:ext>
                  </a:extLst>
                </a:gridCol>
                <a:gridCol w="1379927">
                  <a:extLst>
                    <a:ext uri="{9D8B030D-6E8A-4147-A177-3AD203B41FA5}">
                      <a16:colId xmlns:a16="http://schemas.microsoft.com/office/drawing/2014/main" val="1340608878"/>
                    </a:ext>
                  </a:extLst>
                </a:gridCol>
                <a:gridCol w="1379927">
                  <a:extLst>
                    <a:ext uri="{9D8B030D-6E8A-4147-A177-3AD203B41FA5}">
                      <a16:colId xmlns:a16="http://schemas.microsoft.com/office/drawing/2014/main" val="425995821"/>
                    </a:ext>
                  </a:extLst>
                </a:gridCol>
                <a:gridCol w="1379927">
                  <a:extLst>
                    <a:ext uri="{9D8B030D-6E8A-4147-A177-3AD203B41FA5}">
                      <a16:colId xmlns:a16="http://schemas.microsoft.com/office/drawing/2014/main" val="1870033593"/>
                    </a:ext>
                  </a:extLst>
                </a:gridCol>
              </a:tblGrid>
              <a:tr h="462743">
                <a:tc>
                  <a:txBody>
                    <a:bodyPr/>
                    <a:lstStyle/>
                    <a:p>
                      <a:r>
                        <a:rPr lang="en-AU" dirty="0"/>
                        <a:t>Key indicator</a:t>
                      </a:r>
                    </a:p>
                  </a:txBody>
                  <a:tcPr/>
                </a:tc>
                <a:tc>
                  <a:txBody>
                    <a:bodyPr/>
                    <a:lstStyle/>
                    <a:p>
                      <a:pPr algn="r"/>
                      <a:r>
                        <a:rPr lang="en-AU" dirty="0"/>
                        <a:t>2019-20 150 days</a:t>
                      </a:r>
                    </a:p>
                  </a:txBody>
                  <a:tcPr/>
                </a:tc>
                <a:tc>
                  <a:txBody>
                    <a:bodyPr/>
                    <a:lstStyle/>
                    <a:p>
                      <a:pPr algn="r"/>
                      <a:r>
                        <a:rPr lang="en-AU" dirty="0"/>
                        <a:t>2020-21 150 days</a:t>
                      </a:r>
                    </a:p>
                  </a:txBody>
                  <a:tcPr/>
                </a:tc>
                <a:tc>
                  <a:txBody>
                    <a:bodyPr/>
                    <a:lstStyle/>
                    <a:p>
                      <a:pPr algn="r"/>
                      <a:r>
                        <a:rPr lang="en-AU" dirty="0"/>
                        <a:t>2021-22 150 days</a:t>
                      </a:r>
                    </a:p>
                  </a:txBody>
                  <a:tcPr/>
                </a:tc>
                <a:tc>
                  <a:txBody>
                    <a:bodyPr/>
                    <a:lstStyle/>
                    <a:p>
                      <a:pPr algn="r"/>
                      <a:r>
                        <a:rPr lang="en-AU" dirty="0">
                          <a:solidFill>
                            <a:srgbClr val="FFC000"/>
                          </a:solidFill>
                        </a:rPr>
                        <a:t>2019-20 240 days</a:t>
                      </a:r>
                    </a:p>
                  </a:txBody>
                  <a:tcPr/>
                </a:tc>
                <a:tc>
                  <a:txBody>
                    <a:bodyPr/>
                    <a:lstStyle/>
                    <a:p>
                      <a:pPr algn="r"/>
                      <a:r>
                        <a:rPr lang="en-AU" dirty="0">
                          <a:solidFill>
                            <a:srgbClr val="FFC000"/>
                          </a:solidFill>
                        </a:rPr>
                        <a:t>2020-21 240 days</a:t>
                      </a:r>
                    </a:p>
                  </a:txBody>
                  <a:tcPr/>
                </a:tc>
                <a:extLst>
                  <a:ext uri="{0D108BD9-81ED-4DB2-BD59-A6C34878D82A}">
                    <a16:rowId xmlns:a16="http://schemas.microsoft.com/office/drawing/2014/main" val="2421344193"/>
                  </a:ext>
                </a:extLst>
              </a:tr>
              <a:tr h="798707">
                <a:tc>
                  <a:txBody>
                    <a:bodyPr/>
                    <a:lstStyle/>
                    <a:p>
                      <a:r>
                        <a:rPr lang="en-AU" dirty="0"/>
                        <a:t>Applying for a new AFS licence</a:t>
                      </a:r>
                    </a:p>
                  </a:txBody>
                  <a:tcPr/>
                </a:tc>
                <a:tc>
                  <a:txBody>
                    <a:bodyPr/>
                    <a:lstStyle/>
                    <a:p>
                      <a:pPr algn="r"/>
                      <a:r>
                        <a:rPr lang="en-AU" dirty="0"/>
                        <a:t>76%</a:t>
                      </a:r>
                    </a:p>
                  </a:txBody>
                  <a:tcPr/>
                </a:tc>
                <a:tc>
                  <a:txBody>
                    <a:bodyPr/>
                    <a:lstStyle/>
                    <a:p>
                      <a:pPr algn="r"/>
                      <a:r>
                        <a:rPr lang="en-AU" dirty="0"/>
                        <a:t>74%</a:t>
                      </a:r>
                    </a:p>
                  </a:txBody>
                  <a:tcPr/>
                </a:tc>
                <a:tc>
                  <a:txBody>
                    <a:bodyPr/>
                    <a:lstStyle/>
                    <a:p>
                      <a:pPr algn="r"/>
                      <a:r>
                        <a:rPr lang="en-AU" dirty="0"/>
                        <a:t>73%</a:t>
                      </a:r>
                    </a:p>
                  </a:txBody>
                  <a:tcPr/>
                </a:tc>
                <a:tc>
                  <a:txBody>
                    <a:bodyPr/>
                    <a:lstStyle/>
                    <a:p>
                      <a:pPr algn="r"/>
                      <a:r>
                        <a:rPr lang="en-AU" dirty="0"/>
                        <a:t>89%</a:t>
                      </a:r>
                    </a:p>
                  </a:txBody>
                  <a:tcPr/>
                </a:tc>
                <a:tc>
                  <a:txBody>
                    <a:bodyPr/>
                    <a:lstStyle/>
                    <a:p>
                      <a:pPr algn="r"/>
                      <a:r>
                        <a:rPr lang="en-AU" dirty="0"/>
                        <a:t>91%</a:t>
                      </a:r>
                    </a:p>
                  </a:txBody>
                  <a:tcPr/>
                </a:tc>
                <a:extLst>
                  <a:ext uri="{0D108BD9-81ED-4DB2-BD59-A6C34878D82A}">
                    <a16:rowId xmlns:a16="http://schemas.microsoft.com/office/drawing/2014/main" val="2800553494"/>
                  </a:ext>
                </a:extLst>
              </a:tr>
              <a:tr h="798707">
                <a:tc>
                  <a:txBody>
                    <a:bodyPr/>
                    <a:lstStyle/>
                    <a:p>
                      <a:r>
                        <a:rPr lang="en-AU" dirty="0"/>
                        <a:t>Applying for a varied AFS licence</a:t>
                      </a:r>
                    </a:p>
                  </a:txBody>
                  <a:tcPr/>
                </a:tc>
                <a:tc>
                  <a:txBody>
                    <a:bodyPr/>
                    <a:lstStyle/>
                    <a:p>
                      <a:pPr algn="r"/>
                      <a:r>
                        <a:rPr lang="en-AU" dirty="0"/>
                        <a:t>76%</a:t>
                      </a:r>
                    </a:p>
                  </a:txBody>
                  <a:tcPr/>
                </a:tc>
                <a:tc>
                  <a:txBody>
                    <a:bodyPr/>
                    <a:lstStyle/>
                    <a:p>
                      <a:pPr algn="r"/>
                      <a:r>
                        <a:rPr lang="en-AU" dirty="0"/>
                        <a:t>75%</a:t>
                      </a:r>
                    </a:p>
                  </a:txBody>
                  <a:tcPr/>
                </a:tc>
                <a:tc>
                  <a:txBody>
                    <a:bodyPr/>
                    <a:lstStyle/>
                    <a:p>
                      <a:pPr algn="r"/>
                      <a:r>
                        <a:rPr lang="en-AU" dirty="0">
                          <a:solidFill>
                            <a:srgbClr val="FF0000"/>
                          </a:solidFill>
                        </a:rPr>
                        <a:t>67%</a:t>
                      </a:r>
                    </a:p>
                  </a:txBody>
                  <a:tcPr/>
                </a:tc>
                <a:tc>
                  <a:txBody>
                    <a:bodyPr/>
                    <a:lstStyle/>
                    <a:p>
                      <a:pPr algn="r"/>
                      <a:r>
                        <a:rPr lang="en-AU" dirty="0"/>
                        <a:t>88%</a:t>
                      </a:r>
                    </a:p>
                  </a:txBody>
                  <a:tcPr/>
                </a:tc>
                <a:tc>
                  <a:txBody>
                    <a:bodyPr/>
                    <a:lstStyle/>
                    <a:p>
                      <a:pPr algn="r"/>
                      <a:r>
                        <a:rPr lang="en-AU" dirty="0"/>
                        <a:t>88%</a:t>
                      </a:r>
                    </a:p>
                  </a:txBody>
                  <a:tcPr/>
                </a:tc>
                <a:extLst>
                  <a:ext uri="{0D108BD9-81ED-4DB2-BD59-A6C34878D82A}">
                    <a16:rowId xmlns:a16="http://schemas.microsoft.com/office/drawing/2014/main" val="2759459931"/>
                  </a:ext>
                </a:extLst>
              </a:tr>
              <a:tr h="798707">
                <a:tc>
                  <a:txBody>
                    <a:bodyPr/>
                    <a:lstStyle/>
                    <a:p>
                      <a:r>
                        <a:rPr lang="en-AU" dirty="0"/>
                        <a:t>Applying for a new credit licence</a:t>
                      </a:r>
                    </a:p>
                  </a:txBody>
                  <a:tcPr/>
                </a:tc>
                <a:tc>
                  <a:txBody>
                    <a:bodyPr/>
                    <a:lstStyle/>
                    <a:p>
                      <a:pPr algn="r"/>
                      <a:r>
                        <a:rPr lang="en-AU" dirty="0"/>
                        <a:t>96%</a:t>
                      </a:r>
                    </a:p>
                  </a:txBody>
                  <a:tcPr/>
                </a:tc>
                <a:tc>
                  <a:txBody>
                    <a:bodyPr/>
                    <a:lstStyle/>
                    <a:p>
                      <a:pPr algn="r"/>
                      <a:r>
                        <a:rPr lang="en-AU" dirty="0"/>
                        <a:t>95%</a:t>
                      </a:r>
                    </a:p>
                  </a:txBody>
                  <a:tcPr/>
                </a:tc>
                <a:tc>
                  <a:txBody>
                    <a:bodyPr/>
                    <a:lstStyle/>
                    <a:p>
                      <a:pPr algn="r"/>
                      <a:r>
                        <a:rPr lang="en-AU" dirty="0"/>
                        <a:t>75%</a:t>
                      </a:r>
                    </a:p>
                  </a:txBody>
                  <a:tcPr/>
                </a:tc>
                <a:tc>
                  <a:txBody>
                    <a:bodyPr/>
                    <a:lstStyle/>
                    <a:p>
                      <a:pPr algn="r"/>
                      <a:r>
                        <a:rPr lang="en-AU" dirty="0"/>
                        <a:t>94%</a:t>
                      </a:r>
                    </a:p>
                  </a:txBody>
                  <a:tcPr/>
                </a:tc>
                <a:tc>
                  <a:txBody>
                    <a:bodyPr/>
                    <a:lstStyle/>
                    <a:p>
                      <a:pPr algn="r"/>
                      <a:r>
                        <a:rPr lang="en-AU" dirty="0"/>
                        <a:t>98%</a:t>
                      </a:r>
                    </a:p>
                  </a:txBody>
                  <a:tcPr/>
                </a:tc>
                <a:extLst>
                  <a:ext uri="{0D108BD9-81ED-4DB2-BD59-A6C34878D82A}">
                    <a16:rowId xmlns:a16="http://schemas.microsoft.com/office/drawing/2014/main" val="1352616908"/>
                  </a:ext>
                </a:extLst>
              </a:tr>
              <a:tr h="798707">
                <a:tc>
                  <a:txBody>
                    <a:bodyPr/>
                    <a:lstStyle/>
                    <a:p>
                      <a:r>
                        <a:rPr lang="en-AU" dirty="0"/>
                        <a:t>Applying for a varied credit licence</a:t>
                      </a:r>
                    </a:p>
                  </a:txBody>
                  <a:tcPr/>
                </a:tc>
                <a:tc>
                  <a:txBody>
                    <a:bodyPr/>
                    <a:lstStyle/>
                    <a:p>
                      <a:pPr algn="r"/>
                      <a:r>
                        <a:rPr lang="en-AU" dirty="0"/>
                        <a:t>96%</a:t>
                      </a:r>
                    </a:p>
                  </a:txBody>
                  <a:tcPr/>
                </a:tc>
                <a:tc>
                  <a:txBody>
                    <a:bodyPr/>
                    <a:lstStyle/>
                    <a:p>
                      <a:pPr algn="r"/>
                      <a:r>
                        <a:rPr lang="en-AU" dirty="0"/>
                        <a:t>95%</a:t>
                      </a:r>
                    </a:p>
                  </a:txBody>
                  <a:tcPr/>
                </a:tc>
                <a:tc>
                  <a:txBody>
                    <a:bodyPr/>
                    <a:lstStyle/>
                    <a:p>
                      <a:pPr algn="r"/>
                      <a:r>
                        <a:rPr lang="en-AU"/>
                        <a:t>87%</a:t>
                      </a:r>
                      <a:endParaRPr lang="en-AU" dirty="0"/>
                    </a:p>
                  </a:txBody>
                  <a:tcPr/>
                </a:tc>
                <a:tc>
                  <a:txBody>
                    <a:bodyPr/>
                    <a:lstStyle/>
                    <a:p>
                      <a:pPr algn="r"/>
                      <a:r>
                        <a:rPr lang="en-AU" dirty="0"/>
                        <a:t>97%</a:t>
                      </a:r>
                    </a:p>
                  </a:txBody>
                  <a:tcPr/>
                </a:tc>
                <a:tc>
                  <a:txBody>
                    <a:bodyPr/>
                    <a:lstStyle/>
                    <a:p>
                      <a:pPr algn="r"/>
                      <a:r>
                        <a:rPr lang="en-AU" dirty="0"/>
                        <a:t>97%</a:t>
                      </a:r>
                    </a:p>
                  </a:txBody>
                  <a:tcPr/>
                </a:tc>
                <a:extLst>
                  <a:ext uri="{0D108BD9-81ED-4DB2-BD59-A6C34878D82A}">
                    <a16:rowId xmlns:a16="http://schemas.microsoft.com/office/drawing/2014/main" val="261114495"/>
                  </a:ext>
                </a:extLst>
              </a:tr>
            </a:tbl>
          </a:graphicData>
        </a:graphic>
      </p:graphicFrame>
      <p:graphicFrame>
        <p:nvGraphicFramePr>
          <p:cNvPr id="3" name="Table 2">
            <a:extLst>
              <a:ext uri="{FF2B5EF4-FFF2-40B4-BE49-F238E27FC236}">
                <a16:creationId xmlns:a16="http://schemas.microsoft.com/office/drawing/2014/main" id="{47524D41-1D42-4A9D-BD8C-042731BC74CA}"/>
              </a:ext>
            </a:extLst>
          </p:cNvPr>
          <p:cNvGraphicFramePr>
            <a:graphicFrameLocks noGrp="1"/>
          </p:cNvGraphicFramePr>
          <p:nvPr>
            <p:extLst>
              <p:ext uri="{D42A27DB-BD31-4B8C-83A1-F6EECF244321}">
                <p14:modId xmlns:p14="http://schemas.microsoft.com/office/powerpoint/2010/main" val="941813654"/>
              </p:ext>
            </p:extLst>
          </p:nvPr>
        </p:nvGraphicFramePr>
        <p:xfrm>
          <a:off x="9822434" y="1825625"/>
          <a:ext cx="1361381" cy="4169448"/>
        </p:xfrm>
        <a:graphic>
          <a:graphicData uri="http://schemas.openxmlformats.org/drawingml/2006/table">
            <a:tbl>
              <a:tblPr firstRow="1" bandRow="1">
                <a:tableStyleId>{5C22544A-7EE6-4342-B048-85BDC9FD1C3A}</a:tableStyleId>
              </a:tblPr>
              <a:tblGrid>
                <a:gridCol w="1361381">
                  <a:extLst>
                    <a:ext uri="{9D8B030D-6E8A-4147-A177-3AD203B41FA5}">
                      <a16:colId xmlns:a16="http://schemas.microsoft.com/office/drawing/2014/main" val="3655529019"/>
                    </a:ext>
                  </a:extLst>
                </a:gridCol>
              </a:tblGrid>
              <a:tr h="631896">
                <a:tc>
                  <a:txBody>
                    <a:bodyPr/>
                    <a:lstStyle/>
                    <a:p>
                      <a:pPr algn="r"/>
                      <a:r>
                        <a:rPr lang="en-AU" dirty="0">
                          <a:solidFill>
                            <a:srgbClr val="FFC000"/>
                          </a:solidFill>
                        </a:rPr>
                        <a:t>2021-22 240 days</a:t>
                      </a:r>
                    </a:p>
                  </a:txBody>
                  <a:tcPr/>
                </a:tc>
                <a:extLst>
                  <a:ext uri="{0D108BD9-81ED-4DB2-BD59-A6C34878D82A}">
                    <a16:rowId xmlns:a16="http://schemas.microsoft.com/office/drawing/2014/main" val="2003875646"/>
                  </a:ext>
                </a:extLst>
              </a:tr>
              <a:tr h="780112">
                <a:tc>
                  <a:txBody>
                    <a:bodyPr/>
                    <a:lstStyle/>
                    <a:p>
                      <a:pPr algn="r"/>
                      <a:r>
                        <a:rPr lang="en-AU" dirty="0"/>
                        <a:t>91%</a:t>
                      </a:r>
                    </a:p>
                  </a:txBody>
                  <a:tcPr/>
                </a:tc>
                <a:extLst>
                  <a:ext uri="{0D108BD9-81ED-4DB2-BD59-A6C34878D82A}">
                    <a16:rowId xmlns:a16="http://schemas.microsoft.com/office/drawing/2014/main" val="2310045898"/>
                  </a:ext>
                </a:extLst>
              </a:tr>
              <a:tr h="914400">
                <a:tc>
                  <a:txBody>
                    <a:bodyPr/>
                    <a:lstStyle/>
                    <a:p>
                      <a:pPr algn="r"/>
                      <a:r>
                        <a:rPr lang="en-AU" dirty="0">
                          <a:solidFill>
                            <a:srgbClr val="FF0000"/>
                          </a:solidFill>
                        </a:rPr>
                        <a:t>89%</a:t>
                      </a:r>
                    </a:p>
                  </a:txBody>
                  <a:tcPr/>
                </a:tc>
                <a:extLst>
                  <a:ext uri="{0D108BD9-81ED-4DB2-BD59-A6C34878D82A}">
                    <a16:rowId xmlns:a16="http://schemas.microsoft.com/office/drawing/2014/main" val="1194390031"/>
                  </a:ext>
                </a:extLst>
              </a:tr>
              <a:tr h="920456">
                <a:tc>
                  <a:txBody>
                    <a:bodyPr/>
                    <a:lstStyle/>
                    <a:p>
                      <a:pPr algn="r"/>
                      <a:r>
                        <a:rPr lang="en-AU" dirty="0">
                          <a:solidFill>
                            <a:srgbClr val="FF0000"/>
                          </a:solidFill>
                        </a:rPr>
                        <a:t>87%</a:t>
                      </a:r>
                    </a:p>
                  </a:txBody>
                  <a:tcPr/>
                </a:tc>
                <a:extLst>
                  <a:ext uri="{0D108BD9-81ED-4DB2-BD59-A6C34878D82A}">
                    <a16:rowId xmlns:a16="http://schemas.microsoft.com/office/drawing/2014/main" val="1193692646"/>
                  </a:ext>
                </a:extLst>
              </a:tr>
              <a:tr h="914400">
                <a:tc>
                  <a:txBody>
                    <a:bodyPr/>
                    <a:lstStyle/>
                    <a:p>
                      <a:pPr algn="r"/>
                      <a:r>
                        <a:rPr lang="en-AU" dirty="0"/>
                        <a:t>90%</a:t>
                      </a:r>
                    </a:p>
                  </a:txBody>
                  <a:tcPr/>
                </a:tc>
                <a:extLst>
                  <a:ext uri="{0D108BD9-81ED-4DB2-BD59-A6C34878D82A}">
                    <a16:rowId xmlns:a16="http://schemas.microsoft.com/office/drawing/2014/main" val="3197878832"/>
                  </a:ext>
                </a:extLst>
              </a:tr>
            </a:tbl>
          </a:graphicData>
        </a:graphic>
      </p:graphicFrame>
    </p:spTree>
    <p:extLst>
      <p:ext uri="{BB962C8B-B14F-4D97-AF65-F5344CB8AC3E}">
        <p14:creationId xmlns:p14="http://schemas.microsoft.com/office/powerpoint/2010/main" val="40381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12C6-C899-40C7-A796-F8A7EFD13B93}"/>
              </a:ext>
            </a:extLst>
          </p:cNvPr>
          <p:cNvSpPr>
            <a:spLocks noGrp="1"/>
          </p:cNvSpPr>
          <p:nvPr>
            <p:ph type="title"/>
          </p:nvPr>
        </p:nvSpPr>
        <p:spPr>
          <a:xfrm>
            <a:off x="838200" y="365127"/>
            <a:ext cx="10515600" cy="1325563"/>
          </a:xfrm>
        </p:spPr>
        <p:txBody>
          <a:bodyPr anchor="ctr">
            <a:normAutofit/>
          </a:bodyPr>
          <a:lstStyle/>
          <a:p>
            <a:r>
              <a:rPr lang="en-AU" dirty="0"/>
              <a:t>12. AFSL performance: days to reach % decisions</a:t>
            </a:r>
          </a:p>
        </p:txBody>
      </p:sp>
      <p:sp>
        <p:nvSpPr>
          <p:cNvPr id="5" name="Footer Placeholder 4">
            <a:extLst>
              <a:ext uri="{FF2B5EF4-FFF2-40B4-BE49-F238E27FC236}">
                <a16:creationId xmlns:a16="http://schemas.microsoft.com/office/drawing/2014/main" id="{3FF0EB4C-1BA3-4945-8A84-BA61FAA2F4D3}"/>
              </a:ext>
            </a:extLst>
          </p:cNvPr>
          <p:cNvSpPr>
            <a:spLocks noGrp="1"/>
          </p:cNvSpPr>
          <p:nvPr>
            <p:ph type="ftr" sz="quarter" idx="11"/>
          </p:nvPr>
        </p:nvSpPr>
        <p:spPr>
          <a:xfrm>
            <a:off x="838201" y="6356352"/>
            <a:ext cx="7302191" cy="365125"/>
          </a:xfrm>
        </p:spPr>
        <p:txBody>
          <a:bodyPr anchor="ctr">
            <a:normAutofit/>
          </a:bodyPr>
          <a:lstStyle/>
          <a:p>
            <a:pPr>
              <a:spcAft>
                <a:spcPts val="600"/>
              </a:spcAft>
            </a:pPr>
            <a:r>
              <a:rPr lang="en-AU"/>
              <a:t>Licensing Liaison Meeting</a:t>
            </a:r>
          </a:p>
        </p:txBody>
      </p:sp>
      <p:sp>
        <p:nvSpPr>
          <p:cNvPr id="6" name="Slide Number Placeholder 5">
            <a:extLst>
              <a:ext uri="{FF2B5EF4-FFF2-40B4-BE49-F238E27FC236}">
                <a16:creationId xmlns:a16="http://schemas.microsoft.com/office/drawing/2014/main" id="{2721459B-8D29-4A65-99FA-9D6382DE4B99}"/>
              </a:ext>
            </a:extLst>
          </p:cNvPr>
          <p:cNvSpPr>
            <a:spLocks noGrp="1"/>
          </p:cNvSpPr>
          <p:nvPr>
            <p:ph type="sldNum" sz="quarter" idx="12"/>
          </p:nvPr>
        </p:nvSpPr>
        <p:spPr>
          <a:xfrm>
            <a:off x="10987669" y="6356352"/>
            <a:ext cx="366132" cy="365125"/>
          </a:xfrm>
        </p:spPr>
        <p:txBody>
          <a:bodyPr anchor="ctr">
            <a:normAutofit/>
          </a:bodyPr>
          <a:lstStyle/>
          <a:p>
            <a:pPr>
              <a:spcAft>
                <a:spcPts val="600"/>
              </a:spcAft>
            </a:pPr>
            <a:fld id="{C805FE72-5468-D048-AD70-2AB6DF21250F}" type="slidenum">
              <a:rPr lang="en-AU" smtClean="0"/>
              <a:pPr>
                <a:spcAft>
                  <a:spcPts val="600"/>
                </a:spcAft>
              </a:pPr>
              <a:t>25</a:t>
            </a:fld>
            <a:endParaRPr lang="en-AU"/>
          </a:p>
        </p:txBody>
      </p:sp>
      <p:graphicFrame>
        <p:nvGraphicFramePr>
          <p:cNvPr id="10" name="Chart 9">
            <a:extLst>
              <a:ext uri="{FF2B5EF4-FFF2-40B4-BE49-F238E27FC236}">
                <a16:creationId xmlns:a16="http://schemas.microsoft.com/office/drawing/2014/main" id="{A4F80A99-82E8-40D1-962D-975A97050ACD}"/>
              </a:ext>
            </a:extLst>
          </p:cNvPr>
          <p:cNvGraphicFramePr>
            <a:graphicFrameLocks/>
          </p:cNvGraphicFramePr>
          <p:nvPr>
            <p:extLst>
              <p:ext uri="{D42A27DB-BD31-4B8C-83A1-F6EECF244321}">
                <p14:modId xmlns:p14="http://schemas.microsoft.com/office/powerpoint/2010/main" val="878832065"/>
              </p:ext>
            </p:extLst>
          </p:nvPr>
        </p:nvGraphicFramePr>
        <p:xfrm>
          <a:off x="2280000" y="1467094"/>
          <a:ext cx="7945377" cy="4440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736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8BCB-4166-41A7-8AE7-12A2D43877A8}"/>
              </a:ext>
            </a:extLst>
          </p:cNvPr>
          <p:cNvSpPr>
            <a:spLocks noGrp="1"/>
          </p:cNvSpPr>
          <p:nvPr>
            <p:ph type="title"/>
          </p:nvPr>
        </p:nvSpPr>
        <p:spPr/>
        <p:txBody>
          <a:bodyPr/>
          <a:lstStyle/>
          <a:p>
            <a:r>
              <a:rPr lang="en-AU" dirty="0"/>
              <a:t>13. AFSL performance: days to reach % decisions</a:t>
            </a:r>
          </a:p>
        </p:txBody>
      </p:sp>
      <p:sp>
        <p:nvSpPr>
          <p:cNvPr id="3" name="Content Placeholder 2">
            <a:extLst>
              <a:ext uri="{FF2B5EF4-FFF2-40B4-BE49-F238E27FC236}">
                <a16:creationId xmlns:a16="http://schemas.microsoft.com/office/drawing/2014/main" id="{E45E6117-1699-4201-ADF3-105F948F881F}"/>
              </a:ext>
            </a:extLst>
          </p:cNvPr>
          <p:cNvSpPr>
            <a:spLocks noGrp="1"/>
          </p:cNvSpPr>
          <p:nvPr>
            <p:ph idx="1"/>
          </p:nvPr>
        </p:nvSpPr>
        <p:spPr/>
        <p:txBody>
          <a:bodyPr>
            <a:normAutofit/>
          </a:bodyPr>
          <a:lstStyle/>
          <a:p>
            <a:endParaRPr lang="en-AU" dirty="0"/>
          </a:p>
          <a:p>
            <a:endParaRPr lang="en-AU" dirty="0"/>
          </a:p>
          <a:p>
            <a:endParaRPr lang="en-AU" dirty="0"/>
          </a:p>
          <a:p>
            <a:endParaRPr lang="en-AU" dirty="0"/>
          </a:p>
          <a:p>
            <a:endParaRPr lang="en-AU" dirty="0"/>
          </a:p>
          <a:p>
            <a:endParaRPr lang="en-AU" dirty="0"/>
          </a:p>
          <a:p>
            <a:endParaRPr lang="en-AU" dirty="0"/>
          </a:p>
        </p:txBody>
      </p:sp>
      <p:sp>
        <p:nvSpPr>
          <p:cNvPr id="5" name="Footer Placeholder 4">
            <a:extLst>
              <a:ext uri="{FF2B5EF4-FFF2-40B4-BE49-F238E27FC236}">
                <a16:creationId xmlns:a16="http://schemas.microsoft.com/office/drawing/2014/main" id="{A308BD73-079C-4086-B68F-E2BA0019B7C4}"/>
              </a:ext>
            </a:extLst>
          </p:cNvPr>
          <p:cNvSpPr>
            <a:spLocks noGrp="1"/>
          </p:cNvSpPr>
          <p:nvPr>
            <p:ph type="ftr" sz="quarter" idx="11"/>
          </p:nvPr>
        </p:nvSpPr>
        <p:spPr/>
        <p:txBody>
          <a:bodyPr/>
          <a:lstStyle/>
          <a:p>
            <a:r>
              <a:rPr lang="en-AU"/>
              <a:t>ASIC Regulatory Portal</a:t>
            </a:r>
          </a:p>
        </p:txBody>
      </p:sp>
      <p:sp>
        <p:nvSpPr>
          <p:cNvPr id="6" name="Slide Number Placeholder 5">
            <a:extLst>
              <a:ext uri="{FF2B5EF4-FFF2-40B4-BE49-F238E27FC236}">
                <a16:creationId xmlns:a16="http://schemas.microsoft.com/office/drawing/2014/main" id="{CC117321-04F9-41A2-8BE9-EEB1BACE6211}"/>
              </a:ext>
            </a:extLst>
          </p:cNvPr>
          <p:cNvSpPr>
            <a:spLocks noGrp="1"/>
          </p:cNvSpPr>
          <p:nvPr>
            <p:ph type="sldNum" sz="quarter" idx="12"/>
          </p:nvPr>
        </p:nvSpPr>
        <p:spPr/>
        <p:txBody>
          <a:bodyPr/>
          <a:lstStyle/>
          <a:p>
            <a:fld id="{C805FE72-5468-D048-AD70-2AB6DF21250F}" type="slidenum">
              <a:rPr lang="en-AU" smtClean="0"/>
              <a:t>26</a:t>
            </a:fld>
            <a:endParaRPr lang="en-AU"/>
          </a:p>
        </p:txBody>
      </p:sp>
      <p:graphicFrame>
        <p:nvGraphicFramePr>
          <p:cNvPr id="9" name="Table 9">
            <a:extLst>
              <a:ext uri="{FF2B5EF4-FFF2-40B4-BE49-F238E27FC236}">
                <a16:creationId xmlns:a16="http://schemas.microsoft.com/office/drawing/2014/main" id="{01162C47-98DA-4526-B4EE-63F82D93F992}"/>
              </a:ext>
            </a:extLst>
          </p:cNvPr>
          <p:cNvGraphicFramePr>
            <a:graphicFrameLocks noGrp="1"/>
          </p:cNvGraphicFramePr>
          <p:nvPr>
            <p:extLst>
              <p:ext uri="{D42A27DB-BD31-4B8C-83A1-F6EECF244321}">
                <p14:modId xmlns:p14="http://schemas.microsoft.com/office/powerpoint/2010/main" val="1206399087"/>
              </p:ext>
            </p:extLst>
          </p:nvPr>
        </p:nvGraphicFramePr>
        <p:xfrm>
          <a:off x="1138865" y="2494851"/>
          <a:ext cx="8128000" cy="152952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52332759"/>
                    </a:ext>
                  </a:extLst>
                </a:gridCol>
                <a:gridCol w="2032000">
                  <a:extLst>
                    <a:ext uri="{9D8B030D-6E8A-4147-A177-3AD203B41FA5}">
                      <a16:colId xmlns:a16="http://schemas.microsoft.com/office/drawing/2014/main" val="2901549704"/>
                    </a:ext>
                  </a:extLst>
                </a:gridCol>
                <a:gridCol w="2032000">
                  <a:extLst>
                    <a:ext uri="{9D8B030D-6E8A-4147-A177-3AD203B41FA5}">
                      <a16:colId xmlns:a16="http://schemas.microsoft.com/office/drawing/2014/main" val="2802978356"/>
                    </a:ext>
                  </a:extLst>
                </a:gridCol>
                <a:gridCol w="2032000">
                  <a:extLst>
                    <a:ext uri="{9D8B030D-6E8A-4147-A177-3AD203B41FA5}">
                      <a16:colId xmlns:a16="http://schemas.microsoft.com/office/drawing/2014/main" val="1725376344"/>
                    </a:ext>
                  </a:extLst>
                </a:gridCol>
              </a:tblGrid>
              <a:tr h="370840">
                <a:tc>
                  <a:txBody>
                    <a:bodyPr/>
                    <a:lstStyle/>
                    <a:p>
                      <a:endParaRPr lang="en-AU" dirty="0"/>
                    </a:p>
                  </a:txBody>
                  <a:tcPr/>
                </a:tc>
                <a:tc>
                  <a:txBody>
                    <a:bodyPr/>
                    <a:lstStyle/>
                    <a:p>
                      <a:r>
                        <a:rPr lang="en-AU" dirty="0"/>
                        <a:t>25%</a:t>
                      </a:r>
                    </a:p>
                  </a:txBody>
                  <a:tcPr/>
                </a:tc>
                <a:tc>
                  <a:txBody>
                    <a:bodyPr/>
                    <a:lstStyle/>
                    <a:p>
                      <a:r>
                        <a:rPr lang="en-AU" dirty="0"/>
                        <a:t>50%</a:t>
                      </a:r>
                    </a:p>
                  </a:txBody>
                  <a:tcPr/>
                </a:tc>
                <a:tc>
                  <a:txBody>
                    <a:bodyPr/>
                    <a:lstStyle/>
                    <a:p>
                      <a:r>
                        <a:rPr lang="en-AU" dirty="0"/>
                        <a:t>70%</a:t>
                      </a:r>
                    </a:p>
                  </a:txBody>
                  <a:tcPr/>
                </a:tc>
                <a:extLst>
                  <a:ext uri="{0D108BD9-81ED-4DB2-BD59-A6C34878D82A}">
                    <a16:rowId xmlns:a16="http://schemas.microsoft.com/office/drawing/2014/main" val="3407241511"/>
                  </a:ext>
                </a:extLst>
              </a:tr>
              <a:tr h="417006">
                <a:tc>
                  <a:txBody>
                    <a:bodyPr/>
                    <a:lstStyle/>
                    <a:p>
                      <a:r>
                        <a:rPr lang="en-AU" dirty="0"/>
                        <a:t>2019-20</a:t>
                      </a:r>
                    </a:p>
                  </a:txBody>
                  <a:tcPr/>
                </a:tc>
                <a:tc>
                  <a:txBody>
                    <a:bodyPr/>
                    <a:lstStyle/>
                    <a:p>
                      <a:r>
                        <a:rPr lang="en-AU"/>
                        <a:t>41</a:t>
                      </a:r>
                      <a:endParaRPr lang="en-AU" dirty="0"/>
                    </a:p>
                  </a:txBody>
                  <a:tcPr/>
                </a:tc>
                <a:tc>
                  <a:txBody>
                    <a:bodyPr/>
                    <a:lstStyle/>
                    <a:p>
                      <a:r>
                        <a:rPr lang="en-AU"/>
                        <a:t>96</a:t>
                      </a:r>
                      <a:endParaRPr lang="en-AU" dirty="0"/>
                    </a:p>
                  </a:txBody>
                  <a:tcPr/>
                </a:tc>
                <a:tc>
                  <a:txBody>
                    <a:bodyPr/>
                    <a:lstStyle/>
                    <a:p>
                      <a:r>
                        <a:rPr lang="en-AU"/>
                        <a:t>146</a:t>
                      </a:r>
                      <a:endParaRPr lang="en-AU" dirty="0"/>
                    </a:p>
                  </a:txBody>
                  <a:tcPr/>
                </a:tc>
                <a:extLst>
                  <a:ext uri="{0D108BD9-81ED-4DB2-BD59-A6C34878D82A}">
                    <a16:rowId xmlns:a16="http://schemas.microsoft.com/office/drawing/2014/main" val="662815517"/>
                  </a:ext>
                </a:extLst>
              </a:tr>
              <a:tr h="370840">
                <a:tc>
                  <a:txBody>
                    <a:bodyPr/>
                    <a:lstStyle/>
                    <a:p>
                      <a:r>
                        <a:rPr lang="en-AU" dirty="0"/>
                        <a:t>2020-21</a:t>
                      </a:r>
                    </a:p>
                  </a:txBody>
                  <a:tcPr/>
                </a:tc>
                <a:tc>
                  <a:txBody>
                    <a:bodyPr/>
                    <a:lstStyle/>
                    <a:p>
                      <a:r>
                        <a:rPr lang="en-AU"/>
                        <a:t>40</a:t>
                      </a:r>
                      <a:endParaRPr lang="en-AU" dirty="0"/>
                    </a:p>
                  </a:txBody>
                  <a:tcPr/>
                </a:tc>
                <a:tc>
                  <a:txBody>
                    <a:bodyPr/>
                    <a:lstStyle/>
                    <a:p>
                      <a:r>
                        <a:rPr lang="en-AU"/>
                        <a:t>93</a:t>
                      </a:r>
                      <a:endParaRPr lang="en-AU" dirty="0"/>
                    </a:p>
                  </a:txBody>
                  <a:tcPr/>
                </a:tc>
                <a:tc>
                  <a:txBody>
                    <a:bodyPr/>
                    <a:lstStyle/>
                    <a:p>
                      <a:r>
                        <a:rPr lang="en-AU"/>
                        <a:t>145</a:t>
                      </a:r>
                      <a:endParaRPr lang="en-AU" dirty="0"/>
                    </a:p>
                  </a:txBody>
                  <a:tcPr/>
                </a:tc>
                <a:extLst>
                  <a:ext uri="{0D108BD9-81ED-4DB2-BD59-A6C34878D82A}">
                    <a16:rowId xmlns:a16="http://schemas.microsoft.com/office/drawing/2014/main" val="3979862059"/>
                  </a:ext>
                </a:extLst>
              </a:tr>
              <a:tr h="370840">
                <a:tc>
                  <a:txBody>
                    <a:bodyPr/>
                    <a:lstStyle/>
                    <a:p>
                      <a:r>
                        <a:rPr lang="en-AU" dirty="0"/>
                        <a:t>2021-22</a:t>
                      </a:r>
                    </a:p>
                  </a:txBody>
                  <a:tcPr/>
                </a:tc>
                <a:tc>
                  <a:txBody>
                    <a:bodyPr/>
                    <a:lstStyle/>
                    <a:p>
                      <a:r>
                        <a:rPr lang="en-AU"/>
                        <a:t>42</a:t>
                      </a:r>
                      <a:endParaRPr lang="en-AU" dirty="0"/>
                    </a:p>
                  </a:txBody>
                  <a:tcPr/>
                </a:tc>
                <a:tc>
                  <a:txBody>
                    <a:bodyPr/>
                    <a:lstStyle/>
                    <a:p>
                      <a:r>
                        <a:rPr lang="en-AU"/>
                        <a:t>113</a:t>
                      </a:r>
                      <a:endParaRPr lang="en-AU" dirty="0"/>
                    </a:p>
                  </a:txBody>
                  <a:tcPr/>
                </a:tc>
                <a:tc>
                  <a:txBody>
                    <a:bodyPr/>
                    <a:lstStyle/>
                    <a:p>
                      <a:r>
                        <a:rPr lang="en-AU"/>
                        <a:t>153</a:t>
                      </a:r>
                      <a:endParaRPr lang="en-AU" dirty="0"/>
                    </a:p>
                  </a:txBody>
                  <a:tcPr/>
                </a:tc>
                <a:extLst>
                  <a:ext uri="{0D108BD9-81ED-4DB2-BD59-A6C34878D82A}">
                    <a16:rowId xmlns:a16="http://schemas.microsoft.com/office/drawing/2014/main" val="2436257802"/>
                  </a:ext>
                </a:extLst>
              </a:tr>
            </a:tbl>
          </a:graphicData>
        </a:graphic>
      </p:graphicFrame>
      <p:graphicFrame>
        <p:nvGraphicFramePr>
          <p:cNvPr id="10" name="Table 10">
            <a:extLst>
              <a:ext uri="{FF2B5EF4-FFF2-40B4-BE49-F238E27FC236}">
                <a16:creationId xmlns:a16="http://schemas.microsoft.com/office/drawing/2014/main" id="{446C940A-A267-4023-AF65-1ACECC1BFA91}"/>
              </a:ext>
            </a:extLst>
          </p:cNvPr>
          <p:cNvGraphicFramePr>
            <a:graphicFrameLocks noGrp="1"/>
          </p:cNvGraphicFramePr>
          <p:nvPr>
            <p:extLst>
              <p:ext uri="{D42A27DB-BD31-4B8C-83A1-F6EECF244321}">
                <p14:modId xmlns:p14="http://schemas.microsoft.com/office/powerpoint/2010/main" val="1592965819"/>
              </p:ext>
            </p:extLst>
          </p:nvPr>
        </p:nvGraphicFramePr>
        <p:xfrm>
          <a:off x="9266865" y="2494851"/>
          <a:ext cx="1972930" cy="1549384"/>
        </p:xfrm>
        <a:graphic>
          <a:graphicData uri="http://schemas.openxmlformats.org/drawingml/2006/table">
            <a:tbl>
              <a:tblPr firstRow="1" bandRow="1">
                <a:tableStyleId>{5C22544A-7EE6-4342-B048-85BDC9FD1C3A}</a:tableStyleId>
              </a:tblPr>
              <a:tblGrid>
                <a:gridCol w="1972930">
                  <a:extLst>
                    <a:ext uri="{9D8B030D-6E8A-4147-A177-3AD203B41FA5}">
                      <a16:colId xmlns:a16="http://schemas.microsoft.com/office/drawing/2014/main" val="3156385402"/>
                    </a:ext>
                  </a:extLst>
                </a:gridCol>
              </a:tblGrid>
              <a:tr h="361763">
                <a:tc>
                  <a:txBody>
                    <a:bodyPr/>
                    <a:lstStyle/>
                    <a:p>
                      <a:r>
                        <a:rPr lang="en-AU" dirty="0"/>
                        <a:t>90%</a:t>
                      </a:r>
                    </a:p>
                  </a:txBody>
                  <a:tcPr/>
                </a:tc>
                <a:extLst>
                  <a:ext uri="{0D108BD9-81ED-4DB2-BD59-A6C34878D82A}">
                    <a16:rowId xmlns:a16="http://schemas.microsoft.com/office/drawing/2014/main" val="873755384"/>
                  </a:ext>
                </a:extLst>
              </a:tr>
              <a:tr h="435482">
                <a:tc>
                  <a:txBody>
                    <a:bodyPr/>
                    <a:lstStyle/>
                    <a:p>
                      <a:r>
                        <a:rPr lang="en-AU"/>
                        <a:t>286</a:t>
                      </a:r>
                      <a:endParaRPr lang="en-AU" dirty="0"/>
                    </a:p>
                  </a:txBody>
                  <a:tcPr/>
                </a:tc>
                <a:extLst>
                  <a:ext uri="{0D108BD9-81ED-4DB2-BD59-A6C34878D82A}">
                    <a16:rowId xmlns:a16="http://schemas.microsoft.com/office/drawing/2014/main" val="1939474758"/>
                  </a:ext>
                </a:extLst>
              </a:tr>
              <a:tr h="361507">
                <a:tc>
                  <a:txBody>
                    <a:bodyPr/>
                    <a:lstStyle/>
                    <a:p>
                      <a:r>
                        <a:rPr lang="en-AU"/>
                        <a:t>251</a:t>
                      </a:r>
                      <a:endParaRPr lang="en-AU" dirty="0"/>
                    </a:p>
                  </a:txBody>
                  <a:tcPr/>
                </a:tc>
                <a:extLst>
                  <a:ext uri="{0D108BD9-81ED-4DB2-BD59-A6C34878D82A}">
                    <a16:rowId xmlns:a16="http://schemas.microsoft.com/office/drawing/2014/main" val="272046557"/>
                  </a:ext>
                </a:extLst>
              </a:tr>
              <a:tr h="382382">
                <a:tc>
                  <a:txBody>
                    <a:bodyPr/>
                    <a:lstStyle/>
                    <a:p>
                      <a:r>
                        <a:rPr lang="en-AU"/>
                        <a:t>245</a:t>
                      </a:r>
                      <a:endParaRPr lang="en-AU" dirty="0"/>
                    </a:p>
                  </a:txBody>
                  <a:tcPr/>
                </a:tc>
                <a:extLst>
                  <a:ext uri="{0D108BD9-81ED-4DB2-BD59-A6C34878D82A}">
                    <a16:rowId xmlns:a16="http://schemas.microsoft.com/office/drawing/2014/main" val="2442107028"/>
                  </a:ext>
                </a:extLst>
              </a:tr>
            </a:tbl>
          </a:graphicData>
        </a:graphic>
      </p:graphicFrame>
    </p:spTree>
    <p:extLst>
      <p:ext uri="{BB962C8B-B14F-4D97-AF65-F5344CB8AC3E}">
        <p14:creationId xmlns:p14="http://schemas.microsoft.com/office/powerpoint/2010/main" val="2048754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07ED-8735-4096-9428-D124BFB34B5D}"/>
              </a:ext>
            </a:extLst>
          </p:cNvPr>
          <p:cNvSpPr>
            <a:spLocks noGrp="1"/>
          </p:cNvSpPr>
          <p:nvPr>
            <p:ph type="title"/>
          </p:nvPr>
        </p:nvSpPr>
        <p:spPr>
          <a:xfrm>
            <a:off x="838200" y="365127"/>
            <a:ext cx="10622280" cy="1325563"/>
          </a:xfrm>
        </p:spPr>
        <p:txBody>
          <a:bodyPr/>
          <a:lstStyle/>
          <a:p>
            <a:r>
              <a:rPr lang="en-AU" dirty="0">
                <a:latin typeface="Century Gothic" panose="020B0502020202020204" pitchFamily="34" charset="0"/>
              </a:rPr>
              <a:t>14. Outcomes of finalised applications 21-22</a:t>
            </a:r>
            <a:endParaRPr lang="en-AU" dirty="0"/>
          </a:p>
        </p:txBody>
      </p:sp>
      <p:sp>
        <p:nvSpPr>
          <p:cNvPr id="5" name="Footer Placeholder 4">
            <a:extLst>
              <a:ext uri="{FF2B5EF4-FFF2-40B4-BE49-F238E27FC236}">
                <a16:creationId xmlns:a16="http://schemas.microsoft.com/office/drawing/2014/main" id="{C8337F79-C834-4F20-97D5-D6161A989B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Licensing Liaison Meeting</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08138E43-7CB6-4250-A52C-49307FE621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aphicFrame>
        <p:nvGraphicFramePr>
          <p:cNvPr id="7" name="Table 7">
            <a:extLst>
              <a:ext uri="{FF2B5EF4-FFF2-40B4-BE49-F238E27FC236}">
                <a16:creationId xmlns:a16="http://schemas.microsoft.com/office/drawing/2014/main" id="{F98FCD16-3131-4012-A49F-33394FE4D2FD}"/>
              </a:ext>
            </a:extLst>
          </p:cNvPr>
          <p:cNvGraphicFramePr>
            <a:graphicFrameLocks noGrp="1"/>
          </p:cNvGraphicFramePr>
          <p:nvPr>
            <p:extLst>
              <p:ext uri="{D42A27DB-BD31-4B8C-83A1-F6EECF244321}">
                <p14:modId xmlns:p14="http://schemas.microsoft.com/office/powerpoint/2010/main" val="1475123542"/>
              </p:ext>
            </p:extLst>
          </p:nvPr>
        </p:nvGraphicFramePr>
        <p:xfrm>
          <a:off x="904648" y="1531162"/>
          <a:ext cx="10449151" cy="3657571"/>
        </p:xfrm>
        <a:graphic>
          <a:graphicData uri="http://schemas.openxmlformats.org/drawingml/2006/table">
            <a:tbl>
              <a:tblPr firstRow="1" bandRow="1">
                <a:tableStyleId>{5C22544A-7EE6-4342-B048-85BDC9FD1C3A}</a:tableStyleId>
              </a:tblPr>
              <a:tblGrid>
                <a:gridCol w="2279149">
                  <a:extLst>
                    <a:ext uri="{9D8B030D-6E8A-4147-A177-3AD203B41FA5}">
                      <a16:colId xmlns:a16="http://schemas.microsoft.com/office/drawing/2014/main" val="4172752806"/>
                    </a:ext>
                  </a:extLst>
                </a:gridCol>
                <a:gridCol w="4085001">
                  <a:extLst>
                    <a:ext uri="{9D8B030D-6E8A-4147-A177-3AD203B41FA5}">
                      <a16:colId xmlns:a16="http://schemas.microsoft.com/office/drawing/2014/main" val="195813042"/>
                    </a:ext>
                  </a:extLst>
                </a:gridCol>
                <a:gridCol w="4085001">
                  <a:extLst>
                    <a:ext uri="{9D8B030D-6E8A-4147-A177-3AD203B41FA5}">
                      <a16:colId xmlns:a16="http://schemas.microsoft.com/office/drawing/2014/main" val="1305683614"/>
                    </a:ext>
                  </a:extLst>
                </a:gridCol>
              </a:tblGrid>
              <a:tr h="462743">
                <a:tc>
                  <a:txBody>
                    <a:bodyPr/>
                    <a:lstStyle/>
                    <a:p>
                      <a:r>
                        <a:rPr lang="en-AU" dirty="0"/>
                        <a:t>Outcome</a:t>
                      </a:r>
                    </a:p>
                  </a:txBody>
                  <a:tcPr/>
                </a:tc>
                <a:tc>
                  <a:txBody>
                    <a:bodyPr/>
                    <a:lstStyle/>
                    <a:p>
                      <a:pPr algn="ctr"/>
                      <a:r>
                        <a:rPr lang="en-AU" dirty="0"/>
                        <a:t>AFS new and variation</a:t>
                      </a:r>
                    </a:p>
                  </a:txBody>
                  <a:tcPr/>
                </a:tc>
                <a:tc>
                  <a:txBody>
                    <a:bodyPr/>
                    <a:lstStyle/>
                    <a:p>
                      <a:pPr algn="ctr"/>
                      <a:r>
                        <a:rPr lang="en-AU" dirty="0"/>
                        <a:t>Credit new and variation</a:t>
                      </a:r>
                    </a:p>
                  </a:txBody>
                  <a:tcPr/>
                </a:tc>
                <a:extLst>
                  <a:ext uri="{0D108BD9-81ED-4DB2-BD59-A6C34878D82A}">
                    <a16:rowId xmlns:a16="http://schemas.microsoft.com/office/drawing/2014/main" val="2421344193"/>
                  </a:ext>
                </a:extLst>
              </a:tr>
              <a:tr h="798707">
                <a:tc>
                  <a:txBody>
                    <a:bodyPr/>
                    <a:lstStyle/>
                    <a:p>
                      <a:r>
                        <a:rPr lang="en-AU" dirty="0"/>
                        <a:t>Approved</a:t>
                      </a:r>
                    </a:p>
                  </a:txBody>
                  <a:tcPr/>
                </a:tc>
                <a:tc>
                  <a:txBody>
                    <a:bodyPr/>
                    <a:lstStyle/>
                    <a:p>
                      <a:pPr algn="ctr"/>
                      <a:r>
                        <a:rPr lang="en-AU" dirty="0"/>
                        <a:t>1,178 (81%)</a:t>
                      </a:r>
                    </a:p>
                  </a:txBody>
                  <a:tcPr/>
                </a:tc>
                <a:tc>
                  <a:txBody>
                    <a:bodyPr/>
                    <a:lstStyle/>
                    <a:p>
                      <a:pPr algn="ctr"/>
                      <a:r>
                        <a:rPr lang="en-AU" dirty="0"/>
                        <a:t>267 (66%)</a:t>
                      </a:r>
                    </a:p>
                  </a:txBody>
                  <a:tcPr/>
                </a:tc>
                <a:extLst>
                  <a:ext uri="{0D108BD9-81ED-4DB2-BD59-A6C34878D82A}">
                    <a16:rowId xmlns:a16="http://schemas.microsoft.com/office/drawing/2014/main" val="2759459931"/>
                  </a:ext>
                </a:extLst>
              </a:tr>
              <a:tr h="798707">
                <a:tc>
                  <a:txBody>
                    <a:bodyPr/>
                    <a:lstStyle/>
                    <a:p>
                      <a:r>
                        <a:rPr lang="en-AU" dirty="0"/>
                        <a:t>Rejected for lodgement</a:t>
                      </a:r>
                    </a:p>
                  </a:txBody>
                  <a:tcPr/>
                </a:tc>
                <a:tc>
                  <a:txBody>
                    <a:bodyPr/>
                    <a:lstStyle/>
                    <a:p>
                      <a:pPr algn="ctr"/>
                      <a:r>
                        <a:rPr lang="en-AU" dirty="0"/>
                        <a:t>119 (8%)</a:t>
                      </a:r>
                    </a:p>
                  </a:txBody>
                  <a:tcPr/>
                </a:tc>
                <a:tc>
                  <a:txBody>
                    <a:bodyPr/>
                    <a:lstStyle/>
                    <a:p>
                      <a:pPr algn="ctr"/>
                      <a:r>
                        <a:rPr lang="en-AU" dirty="0"/>
                        <a:t>45 (11%)</a:t>
                      </a:r>
                    </a:p>
                  </a:txBody>
                  <a:tcPr/>
                </a:tc>
                <a:extLst>
                  <a:ext uri="{0D108BD9-81ED-4DB2-BD59-A6C34878D82A}">
                    <a16:rowId xmlns:a16="http://schemas.microsoft.com/office/drawing/2014/main" val="1352616908"/>
                  </a:ext>
                </a:extLst>
              </a:tr>
              <a:tr h="798707">
                <a:tc>
                  <a:txBody>
                    <a:bodyPr/>
                    <a:lstStyle/>
                    <a:p>
                      <a:r>
                        <a:rPr lang="en-AU" dirty="0"/>
                        <a:t>Withdrawn</a:t>
                      </a:r>
                    </a:p>
                  </a:txBody>
                  <a:tcPr/>
                </a:tc>
                <a:tc>
                  <a:txBody>
                    <a:bodyPr/>
                    <a:lstStyle/>
                    <a:p>
                      <a:pPr algn="ctr"/>
                      <a:r>
                        <a:rPr lang="en-AU" dirty="0"/>
                        <a:t>158 (11%)</a:t>
                      </a:r>
                    </a:p>
                  </a:txBody>
                  <a:tcPr/>
                </a:tc>
                <a:tc>
                  <a:txBody>
                    <a:bodyPr/>
                    <a:lstStyle/>
                    <a:p>
                      <a:pPr algn="ctr"/>
                      <a:r>
                        <a:rPr lang="en-AU" dirty="0"/>
                        <a:t>93 (23%)</a:t>
                      </a:r>
                    </a:p>
                  </a:txBody>
                  <a:tcPr/>
                </a:tc>
                <a:extLst>
                  <a:ext uri="{0D108BD9-81ED-4DB2-BD59-A6C34878D82A}">
                    <a16:rowId xmlns:a16="http://schemas.microsoft.com/office/drawing/2014/main" val="261114495"/>
                  </a:ext>
                </a:extLst>
              </a:tr>
              <a:tr h="798707">
                <a:tc>
                  <a:txBody>
                    <a:bodyPr/>
                    <a:lstStyle/>
                    <a:p>
                      <a:r>
                        <a:rPr lang="en-AU" dirty="0"/>
                        <a:t>Refused</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828214354"/>
                  </a:ext>
                </a:extLst>
              </a:tr>
            </a:tbl>
          </a:graphicData>
        </a:graphic>
      </p:graphicFrame>
    </p:spTree>
    <p:extLst>
      <p:ext uri="{BB962C8B-B14F-4D97-AF65-F5344CB8AC3E}">
        <p14:creationId xmlns:p14="http://schemas.microsoft.com/office/powerpoint/2010/main" val="4097107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07ED-8735-4096-9428-D124BFB34B5D}"/>
              </a:ext>
            </a:extLst>
          </p:cNvPr>
          <p:cNvSpPr>
            <a:spLocks noGrp="1"/>
          </p:cNvSpPr>
          <p:nvPr>
            <p:ph type="title"/>
          </p:nvPr>
        </p:nvSpPr>
        <p:spPr>
          <a:xfrm>
            <a:off x="838200" y="365127"/>
            <a:ext cx="10622280" cy="1325563"/>
          </a:xfrm>
        </p:spPr>
        <p:txBody>
          <a:bodyPr>
            <a:normAutofit/>
          </a:bodyPr>
          <a:lstStyle/>
          <a:p>
            <a:r>
              <a:rPr lang="en-AU" sz="2800" dirty="0">
                <a:latin typeface="Century Gothic" panose="020B0502020202020204" pitchFamily="34" charset="0"/>
              </a:rPr>
              <a:t>15. Additional regulatory outcomes: 21-22</a:t>
            </a:r>
            <a:endParaRPr lang="en-AU" sz="2800" dirty="0"/>
          </a:p>
        </p:txBody>
      </p:sp>
      <p:sp>
        <p:nvSpPr>
          <p:cNvPr id="5" name="Footer Placeholder 4">
            <a:extLst>
              <a:ext uri="{FF2B5EF4-FFF2-40B4-BE49-F238E27FC236}">
                <a16:creationId xmlns:a16="http://schemas.microsoft.com/office/drawing/2014/main" id="{C8337F79-C834-4F20-97D5-D6161A989B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Licensing Liaison Meeting</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08138E43-7CB6-4250-A52C-49307FE621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aphicFrame>
        <p:nvGraphicFramePr>
          <p:cNvPr id="7" name="Table 7">
            <a:extLst>
              <a:ext uri="{FF2B5EF4-FFF2-40B4-BE49-F238E27FC236}">
                <a16:creationId xmlns:a16="http://schemas.microsoft.com/office/drawing/2014/main" id="{F98FCD16-3131-4012-A49F-33394FE4D2FD}"/>
              </a:ext>
            </a:extLst>
          </p:cNvPr>
          <p:cNvGraphicFramePr>
            <a:graphicFrameLocks noGrp="1"/>
          </p:cNvGraphicFramePr>
          <p:nvPr>
            <p:extLst>
              <p:ext uri="{D42A27DB-BD31-4B8C-83A1-F6EECF244321}">
                <p14:modId xmlns:p14="http://schemas.microsoft.com/office/powerpoint/2010/main" val="1412621016"/>
              </p:ext>
            </p:extLst>
          </p:nvPr>
        </p:nvGraphicFramePr>
        <p:xfrm>
          <a:off x="769761" y="1362161"/>
          <a:ext cx="10652478" cy="4100137"/>
        </p:xfrm>
        <a:graphic>
          <a:graphicData uri="http://schemas.openxmlformats.org/drawingml/2006/table">
            <a:tbl>
              <a:tblPr firstRow="1" bandRow="1">
                <a:tableStyleId>{5C22544A-7EE6-4342-B048-85BDC9FD1C3A}</a:tableStyleId>
              </a:tblPr>
              <a:tblGrid>
                <a:gridCol w="5750309">
                  <a:extLst>
                    <a:ext uri="{9D8B030D-6E8A-4147-A177-3AD203B41FA5}">
                      <a16:colId xmlns:a16="http://schemas.microsoft.com/office/drawing/2014/main" val="4172752806"/>
                    </a:ext>
                  </a:extLst>
                </a:gridCol>
                <a:gridCol w="2949933">
                  <a:extLst>
                    <a:ext uri="{9D8B030D-6E8A-4147-A177-3AD203B41FA5}">
                      <a16:colId xmlns:a16="http://schemas.microsoft.com/office/drawing/2014/main" val="195813042"/>
                    </a:ext>
                  </a:extLst>
                </a:gridCol>
                <a:gridCol w="1952236">
                  <a:extLst>
                    <a:ext uri="{9D8B030D-6E8A-4147-A177-3AD203B41FA5}">
                      <a16:colId xmlns:a16="http://schemas.microsoft.com/office/drawing/2014/main" val="1305683614"/>
                    </a:ext>
                  </a:extLst>
                </a:gridCol>
              </a:tblGrid>
              <a:tr h="605150">
                <a:tc>
                  <a:txBody>
                    <a:bodyPr/>
                    <a:lstStyle/>
                    <a:p>
                      <a:r>
                        <a:rPr lang="en-AU" dirty="0"/>
                        <a:t>Type of additional regulatory outcome</a:t>
                      </a:r>
                    </a:p>
                  </a:txBody>
                  <a:tcPr/>
                </a:tc>
                <a:tc>
                  <a:txBody>
                    <a:bodyPr/>
                    <a:lstStyle/>
                    <a:p>
                      <a:pPr algn="ctr"/>
                      <a:r>
                        <a:rPr lang="en-AU" dirty="0"/>
                        <a:t>AFS licence </a:t>
                      </a:r>
                    </a:p>
                    <a:p>
                      <a:pPr algn="ctr"/>
                      <a:r>
                        <a:rPr lang="en-AU" dirty="0"/>
                        <a:t>(1,178)</a:t>
                      </a:r>
                    </a:p>
                  </a:txBody>
                  <a:tcPr/>
                </a:tc>
                <a:tc>
                  <a:txBody>
                    <a:bodyPr/>
                    <a:lstStyle/>
                    <a:p>
                      <a:pPr algn="ctr"/>
                      <a:r>
                        <a:rPr lang="en-AU" dirty="0"/>
                        <a:t>Credit licence (267)</a:t>
                      </a:r>
                    </a:p>
                  </a:txBody>
                  <a:tcPr/>
                </a:tc>
                <a:extLst>
                  <a:ext uri="{0D108BD9-81ED-4DB2-BD59-A6C34878D82A}">
                    <a16:rowId xmlns:a16="http://schemas.microsoft.com/office/drawing/2014/main" val="2421344193"/>
                  </a:ext>
                </a:extLst>
              </a:tr>
              <a:tr h="345800">
                <a:tc>
                  <a:txBody>
                    <a:bodyPr/>
                    <a:lstStyle/>
                    <a:p>
                      <a:r>
                        <a:rPr lang="en-AU" dirty="0"/>
                        <a:t>Key person condition imposed</a:t>
                      </a:r>
                    </a:p>
                  </a:txBody>
                  <a:tcPr/>
                </a:tc>
                <a:tc>
                  <a:txBody>
                    <a:bodyPr/>
                    <a:lstStyle/>
                    <a:p>
                      <a:pPr algn="ctr"/>
                      <a:r>
                        <a:rPr lang="en-AU" dirty="0"/>
                        <a:t>334 (23%)</a:t>
                      </a:r>
                    </a:p>
                  </a:txBody>
                  <a:tcPr/>
                </a:tc>
                <a:tc>
                  <a:txBody>
                    <a:bodyPr/>
                    <a:lstStyle/>
                    <a:p>
                      <a:pPr algn="ctr"/>
                      <a:r>
                        <a:rPr lang="en-AU" dirty="0"/>
                        <a:t>154 (38%)</a:t>
                      </a:r>
                    </a:p>
                  </a:txBody>
                  <a:tcPr/>
                </a:tc>
                <a:extLst>
                  <a:ext uri="{0D108BD9-81ED-4DB2-BD59-A6C34878D82A}">
                    <a16:rowId xmlns:a16="http://schemas.microsoft.com/office/drawing/2014/main" val="2759459931"/>
                  </a:ext>
                </a:extLst>
              </a:tr>
              <a:tr h="930791">
                <a:tc>
                  <a:txBody>
                    <a:bodyPr/>
                    <a:lstStyle/>
                    <a:p>
                      <a:r>
                        <a:rPr lang="en-AU" dirty="0"/>
                        <a:t>Authorisations changed – authorisations granted that were different from those sought by applicant, or authorisations refused</a:t>
                      </a:r>
                    </a:p>
                  </a:txBody>
                  <a:tcPr/>
                </a:tc>
                <a:tc>
                  <a:txBody>
                    <a:bodyPr/>
                    <a:lstStyle/>
                    <a:p>
                      <a:pPr algn="ctr"/>
                      <a:r>
                        <a:rPr lang="en-AU" dirty="0"/>
                        <a:t>126 (9%)</a:t>
                      </a:r>
                    </a:p>
                  </a:txBody>
                  <a:tcPr/>
                </a:tc>
                <a:tc>
                  <a:txBody>
                    <a:bodyPr/>
                    <a:lstStyle/>
                    <a:p>
                      <a:pPr algn="ctr"/>
                      <a:r>
                        <a:rPr lang="en-AU" dirty="0"/>
                        <a:t>14 (3%)</a:t>
                      </a:r>
                    </a:p>
                  </a:txBody>
                  <a:tcPr/>
                </a:tc>
                <a:extLst>
                  <a:ext uri="{0D108BD9-81ED-4DB2-BD59-A6C34878D82A}">
                    <a16:rowId xmlns:a16="http://schemas.microsoft.com/office/drawing/2014/main" val="1352616908"/>
                  </a:ext>
                </a:extLst>
              </a:tr>
              <a:tr h="930791">
                <a:tc>
                  <a:txBody>
                    <a:bodyPr/>
                    <a:lstStyle/>
                    <a:p>
                      <a:r>
                        <a:rPr lang="en-AU"/>
                        <a:t>Authorisations changed – authorisations granted that were specific to that applicant (tailored authorisations)</a:t>
                      </a:r>
                      <a:endParaRPr lang="en-AU" dirty="0">
                        <a:highlight>
                          <a:srgbClr val="FFFF00"/>
                        </a:highlight>
                      </a:endParaRPr>
                    </a:p>
                  </a:txBody>
                  <a:tcPr/>
                </a:tc>
                <a:tc>
                  <a:txBody>
                    <a:bodyPr/>
                    <a:lstStyle/>
                    <a:p>
                      <a:pPr algn="ctr"/>
                      <a:r>
                        <a:rPr lang="en-AU" dirty="0"/>
                        <a:t>109 (7%)</a:t>
                      </a:r>
                    </a:p>
                  </a:txBody>
                  <a:tcPr/>
                </a:tc>
                <a:tc>
                  <a:txBody>
                    <a:bodyPr/>
                    <a:lstStyle/>
                    <a:p>
                      <a:pPr algn="ctr"/>
                      <a:r>
                        <a:rPr lang="en-AU" dirty="0"/>
                        <a:t>1</a:t>
                      </a:r>
                    </a:p>
                  </a:txBody>
                  <a:tcPr/>
                </a:tc>
                <a:extLst>
                  <a:ext uri="{0D108BD9-81ED-4DB2-BD59-A6C34878D82A}">
                    <a16:rowId xmlns:a16="http://schemas.microsoft.com/office/drawing/2014/main" val="261114495"/>
                  </a:ext>
                </a:extLst>
              </a:tr>
              <a:tr h="501195">
                <a:tc>
                  <a:txBody>
                    <a:bodyPr/>
                    <a:lstStyle/>
                    <a:p>
                      <a:r>
                        <a:rPr lang="en-AU" dirty="0"/>
                        <a:t>Additional responsible manager appointed</a:t>
                      </a:r>
                    </a:p>
                  </a:txBody>
                  <a:tcPr/>
                </a:tc>
                <a:tc>
                  <a:txBody>
                    <a:bodyPr/>
                    <a:lstStyle/>
                    <a:p>
                      <a:pPr algn="ctr"/>
                      <a:r>
                        <a:rPr lang="en-AU" dirty="0"/>
                        <a:t>31 (2%)</a:t>
                      </a:r>
                    </a:p>
                  </a:txBody>
                  <a:tcPr/>
                </a:tc>
                <a:tc>
                  <a:txBody>
                    <a:bodyPr/>
                    <a:lstStyle/>
                    <a:p>
                      <a:pPr algn="ctr"/>
                      <a:r>
                        <a:rPr lang="en-AU" dirty="0"/>
                        <a:t>5 (1%)</a:t>
                      </a:r>
                    </a:p>
                  </a:txBody>
                  <a:tcPr/>
                </a:tc>
                <a:extLst>
                  <a:ext uri="{0D108BD9-81ED-4DB2-BD59-A6C34878D82A}">
                    <a16:rowId xmlns:a16="http://schemas.microsoft.com/office/drawing/2014/main" val="1828214354"/>
                  </a:ext>
                </a:extLst>
              </a:tr>
              <a:tr h="345800">
                <a:tc>
                  <a:txBody>
                    <a:bodyPr/>
                    <a:lstStyle/>
                    <a:p>
                      <a:r>
                        <a:rPr lang="en-AU" dirty="0"/>
                        <a:t>Additional conditions imposed</a:t>
                      </a:r>
                    </a:p>
                  </a:txBody>
                  <a:tcPr/>
                </a:tc>
                <a:tc>
                  <a:txBody>
                    <a:bodyPr/>
                    <a:lstStyle/>
                    <a:p>
                      <a:pPr algn="ctr"/>
                      <a:r>
                        <a:rPr lang="en-AU" dirty="0"/>
                        <a:t>18 (1%)</a:t>
                      </a:r>
                    </a:p>
                  </a:txBody>
                  <a:tcPr/>
                </a:tc>
                <a:tc>
                  <a:txBody>
                    <a:bodyPr/>
                    <a:lstStyle/>
                    <a:p>
                      <a:pPr algn="ctr"/>
                      <a:r>
                        <a:rPr lang="en-AU" dirty="0"/>
                        <a:t>0</a:t>
                      </a:r>
                    </a:p>
                  </a:txBody>
                  <a:tcPr/>
                </a:tc>
                <a:extLst>
                  <a:ext uri="{0D108BD9-81ED-4DB2-BD59-A6C34878D82A}">
                    <a16:rowId xmlns:a16="http://schemas.microsoft.com/office/drawing/2014/main" val="2941891430"/>
                  </a:ext>
                </a:extLst>
              </a:tr>
              <a:tr h="345800">
                <a:tc>
                  <a:txBody>
                    <a:bodyPr/>
                    <a:lstStyle/>
                    <a:p>
                      <a:r>
                        <a:rPr lang="en-AU" dirty="0"/>
                        <a:t>Authorisations refused</a:t>
                      </a:r>
                    </a:p>
                  </a:txBody>
                  <a:tcPr/>
                </a:tc>
                <a:tc>
                  <a:txBody>
                    <a:bodyPr/>
                    <a:lstStyle/>
                    <a:p>
                      <a:pPr algn="ctr"/>
                      <a:r>
                        <a:rPr lang="en-AU" dirty="0"/>
                        <a:t>2</a:t>
                      </a:r>
                    </a:p>
                  </a:txBody>
                  <a:tcPr/>
                </a:tc>
                <a:tc>
                  <a:txBody>
                    <a:bodyPr/>
                    <a:lstStyle/>
                    <a:p>
                      <a:pPr algn="ctr"/>
                      <a:r>
                        <a:rPr lang="en-AU" dirty="0"/>
                        <a:t>0</a:t>
                      </a:r>
                    </a:p>
                  </a:txBody>
                  <a:tcPr/>
                </a:tc>
                <a:extLst>
                  <a:ext uri="{0D108BD9-81ED-4DB2-BD59-A6C34878D82A}">
                    <a16:rowId xmlns:a16="http://schemas.microsoft.com/office/drawing/2014/main" val="67384343"/>
                  </a:ext>
                </a:extLst>
              </a:tr>
            </a:tbl>
          </a:graphicData>
        </a:graphic>
      </p:graphicFrame>
    </p:spTree>
    <p:extLst>
      <p:ext uri="{BB962C8B-B14F-4D97-AF65-F5344CB8AC3E}">
        <p14:creationId xmlns:p14="http://schemas.microsoft.com/office/powerpoint/2010/main" val="2074789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D350-A738-422F-824D-1FC54A1B4BFC}"/>
              </a:ext>
            </a:extLst>
          </p:cNvPr>
          <p:cNvSpPr>
            <a:spLocks noGrp="1"/>
          </p:cNvSpPr>
          <p:nvPr>
            <p:ph type="ctrTitle"/>
          </p:nvPr>
        </p:nvSpPr>
        <p:spPr/>
        <p:txBody>
          <a:bodyPr>
            <a:normAutofit fontScale="90000"/>
          </a:bodyPr>
          <a:lstStyle/>
          <a:p>
            <a:br>
              <a:rPr lang="en-AU" sz="4000" dirty="0"/>
            </a:br>
            <a:br>
              <a:rPr lang="en-AU" sz="4000" dirty="0"/>
            </a:br>
            <a:r>
              <a:rPr lang="en-AU" sz="4000" dirty="0"/>
              <a:t>New licensing portal – survey and roundtable feedback</a:t>
            </a:r>
            <a:br>
              <a:rPr lang="en-AU" dirty="0"/>
            </a:br>
            <a:endParaRPr lang="en-AU" dirty="0"/>
          </a:p>
        </p:txBody>
      </p:sp>
      <p:sp>
        <p:nvSpPr>
          <p:cNvPr id="3" name="Subtitle 2">
            <a:extLst>
              <a:ext uri="{FF2B5EF4-FFF2-40B4-BE49-F238E27FC236}">
                <a16:creationId xmlns:a16="http://schemas.microsoft.com/office/drawing/2014/main" id="{E398A64E-D1D6-4469-95D7-7358BBFF875D}"/>
              </a:ext>
            </a:extLst>
          </p:cNvPr>
          <p:cNvSpPr>
            <a:spLocks noGrp="1"/>
          </p:cNvSpPr>
          <p:nvPr>
            <p:ph type="subTitle" idx="1"/>
          </p:nvPr>
        </p:nvSpPr>
        <p:spPr>
          <a:xfrm>
            <a:off x="1406179" y="3971925"/>
            <a:ext cx="3865069" cy="1769202"/>
          </a:xfrm>
        </p:spPr>
        <p:txBody>
          <a:bodyPr>
            <a:normAutofit lnSpcReduction="10000"/>
          </a:bodyPr>
          <a:lstStyle/>
          <a:p>
            <a:pPr>
              <a:lnSpc>
                <a:spcPct val="100000"/>
              </a:lnSpc>
              <a:spcBef>
                <a:spcPts val="0"/>
              </a:spcBef>
              <a:spcAft>
                <a:spcPts val="0"/>
              </a:spcAft>
            </a:pPr>
            <a:r>
              <a:rPr lang="en-AU" sz="2000" dirty="0"/>
              <a:t>Peng Lee,</a:t>
            </a:r>
          </a:p>
          <a:p>
            <a:pPr>
              <a:lnSpc>
                <a:spcPct val="100000"/>
              </a:lnSpc>
              <a:spcBef>
                <a:spcPts val="0"/>
              </a:spcBef>
              <a:spcAft>
                <a:spcPts val="0"/>
              </a:spcAft>
            </a:pPr>
            <a:r>
              <a:rPr lang="en-AU" sz="2000" dirty="0"/>
              <a:t>Senior Executive Leader, Licensing</a:t>
            </a:r>
          </a:p>
          <a:p>
            <a:pPr>
              <a:lnSpc>
                <a:spcPct val="100000"/>
              </a:lnSpc>
              <a:spcBef>
                <a:spcPts val="0"/>
              </a:spcBef>
              <a:spcAft>
                <a:spcPts val="0"/>
              </a:spcAft>
            </a:pPr>
            <a:endParaRPr lang="en-AU" sz="2000" dirty="0"/>
          </a:p>
          <a:p>
            <a:pPr>
              <a:lnSpc>
                <a:spcPct val="100000"/>
              </a:lnSpc>
              <a:spcBef>
                <a:spcPts val="0"/>
              </a:spcBef>
              <a:spcAft>
                <a:spcPts val="0"/>
              </a:spcAft>
            </a:pPr>
            <a:r>
              <a:rPr lang="en-AU" sz="2000" dirty="0"/>
              <a:t>Nicholas Vonarx</a:t>
            </a:r>
          </a:p>
          <a:p>
            <a:pPr>
              <a:lnSpc>
                <a:spcPct val="100000"/>
              </a:lnSpc>
              <a:spcBef>
                <a:spcPts val="0"/>
              </a:spcBef>
              <a:spcAft>
                <a:spcPts val="0"/>
              </a:spcAft>
            </a:pPr>
            <a:r>
              <a:rPr lang="en-AU" sz="2000" dirty="0"/>
              <a:t>Senior Manager, Licensing</a:t>
            </a:r>
          </a:p>
          <a:p>
            <a:endParaRPr lang="en-AU" dirty="0"/>
          </a:p>
          <a:p>
            <a:endParaRPr lang="en-AU" dirty="0"/>
          </a:p>
        </p:txBody>
      </p:sp>
    </p:spTree>
    <p:extLst>
      <p:ext uri="{BB962C8B-B14F-4D97-AF65-F5344CB8AC3E}">
        <p14:creationId xmlns:p14="http://schemas.microsoft.com/office/powerpoint/2010/main" val="312244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8D8F-CC83-4910-A3E3-883B7D929951}"/>
              </a:ext>
            </a:extLst>
          </p:cNvPr>
          <p:cNvSpPr>
            <a:spLocks noGrp="1"/>
          </p:cNvSpPr>
          <p:nvPr>
            <p:ph type="title"/>
          </p:nvPr>
        </p:nvSpPr>
        <p:spPr/>
        <p:txBody>
          <a:bodyPr/>
          <a:lstStyle/>
          <a:p>
            <a:r>
              <a:rPr lang="en-AU" dirty="0"/>
              <a:t>Agenda</a:t>
            </a:r>
          </a:p>
        </p:txBody>
      </p:sp>
      <p:sp>
        <p:nvSpPr>
          <p:cNvPr id="3" name="Content Placeholder 2">
            <a:extLst>
              <a:ext uri="{FF2B5EF4-FFF2-40B4-BE49-F238E27FC236}">
                <a16:creationId xmlns:a16="http://schemas.microsoft.com/office/drawing/2014/main" id="{45847B64-48C3-4809-BC75-103290A3FA6B}"/>
              </a:ext>
            </a:extLst>
          </p:cNvPr>
          <p:cNvSpPr>
            <a:spLocks noGrp="1"/>
          </p:cNvSpPr>
          <p:nvPr>
            <p:ph sz="half" idx="1"/>
          </p:nvPr>
        </p:nvSpPr>
        <p:spPr>
          <a:xfrm>
            <a:off x="838200" y="1398494"/>
            <a:ext cx="10515600" cy="4778469"/>
          </a:xfrm>
        </p:spPr>
        <p:txBody>
          <a:bodyPr>
            <a:normAutofit fontScale="77500" lnSpcReduction="20000"/>
          </a:bodyPr>
          <a:lstStyle/>
          <a:p>
            <a:r>
              <a:rPr lang="en-AU" sz="2400" dirty="0"/>
              <a:t>Acknowledgement of Country</a:t>
            </a:r>
          </a:p>
          <a:p>
            <a:r>
              <a:rPr lang="en-AU" sz="2400" dirty="0"/>
              <a:t>Questions: Raise hand (including virtually) or email ASICLicensingLiasion@asic.gov.au.</a:t>
            </a:r>
          </a:p>
          <a:p>
            <a:r>
              <a:rPr lang="en-AU" sz="2400" dirty="0"/>
              <a:t>Note: Session is being recorded </a:t>
            </a:r>
          </a:p>
          <a:p>
            <a:r>
              <a:rPr lang="en-AU" sz="2400" dirty="0"/>
              <a:t>Introduction </a:t>
            </a:r>
          </a:p>
          <a:p>
            <a:pPr lvl="1"/>
            <a:r>
              <a:rPr lang="en-AU" sz="2400" dirty="0"/>
              <a:t>Licensing team joining ASIC’s Financial Services &amp; Wealth Group</a:t>
            </a:r>
          </a:p>
          <a:p>
            <a:pPr lvl="1"/>
            <a:r>
              <a:rPr lang="en-AU" sz="2400" dirty="0"/>
              <a:t>ASIC’s Big 8 Areas Of Focus</a:t>
            </a:r>
          </a:p>
          <a:p>
            <a:pPr lvl="1"/>
            <a:r>
              <a:rPr lang="en-AU" sz="2400" dirty="0"/>
              <a:t>Financial Regulator Assessment Authority</a:t>
            </a:r>
          </a:p>
          <a:p>
            <a:r>
              <a:rPr lang="en-AU" sz="2400" dirty="0"/>
              <a:t>Guest Speakers – Joanna Harper, Cassandra Switaj</a:t>
            </a:r>
          </a:p>
          <a:p>
            <a:r>
              <a:rPr lang="en-AU" sz="2400" dirty="0"/>
              <a:t>Licensing Team – Peng Lee, Nicholas Vonarx, Gerard Mithen</a:t>
            </a:r>
          </a:p>
          <a:p>
            <a:r>
              <a:rPr lang="en-AU" sz="2400" dirty="0"/>
              <a:t>Open Forum</a:t>
            </a:r>
          </a:p>
          <a:p>
            <a:pPr marL="0" indent="0">
              <a:buNone/>
            </a:pPr>
            <a:endParaRPr lang="en-AU" sz="2400" dirty="0"/>
          </a:p>
          <a:p>
            <a:pPr marL="971550" lvl="1" indent="-514350">
              <a:buFont typeface="+mj-lt"/>
              <a:buAutoNum type="alphaLcParenR"/>
            </a:pPr>
            <a:endParaRPr lang="en-AU" dirty="0"/>
          </a:p>
          <a:p>
            <a:endParaRPr lang="en-AU" dirty="0"/>
          </a:p>
        </p:txBody>
      </p:sp>
      <p:sp>
        <p:nvSpPr>
          <p:cNvPr id="6" name="Footer Placeholder 5">
            <a:extLst>
              <a:ext uri="{FF2B5EF4-FFF2-40B4-BE49-F238E27FC236}">
                <a16:creationId xmlns:a16="http://schemas.microsoft.com/office/drawing/2014/main" id="{CE4FEEA2-FB4A-4BC7-8F77-8D0D6789CFB2}"/>
              </a:ext>
            </a:extLst>
          </p:cNvPr>
          <p:cNvSpPr>
            <a:spLocks noGrp="1"/>
          </p:cNvSpPr>
          <p:nvPr>
            <p:ph type="ftr" sz="quarter" idx="11"/>
          </p:nvPr>
        </p:nvSpPr>
        <p:spPr/>
        <p:txBody>
          <a:bodyPr/>
          <a:lstStyle/>
          <a:p>
            <a:r>
              <a:rPr lang="en-AU" dirty="0"/>
              <a:t>Licensing Liaison Meeting</a:t>
            </a:r>
          </a:p>
        </p:txBody>
      </p:sp>
      <p:sp>
        <p:nvSpPr>
          <p:cNvPr id="7" name="Slide Number Placeholder 6">
            <a:extLst>
              <a:ext uri="{FF2B5EF4-FFF2-40B4-BE49-F238E27FC236}">
                <a16:creationId xmlns:a16="http://schemas.microsoft.com/office/drawing/2014/main" id="{438CC032-6D33-4A6F-B76C-60CE2D958623}"/>
              </a:ext>
            </a:extLst>
          </p:cNvPr>
          <p:cNvSpPr>
            <a:spLocks noGrp="1"/>
          </p:cNvSpPr>
          <p:nvPr>
            <p:ph type="sldNum" sz="quarter" idx="12"/>
          </p:nvPr>
        </p:nvSpPr>
        <p:spPr/>
        <p:txBody>
          <a:bodyPr/>
          <a:lstStyle/>
          <a:p>
            <a:fld id="{C805FE72-5468-D048-AD70-2AB6DF21250F}" type="slidenum">
              <a:rPr lang="en-AU" smtClean="0"/>
              <a:t>3</a:t>
            </a:fld>
            <a:endParaRPr lang="en-AU"/>
          </a:p>
        </p:txBody>
      </p:sp>
    </p:spTree>
    <p:extLst>
      <p:ext uri="{BB962C8B-B14F-4D97-AF65-F5344CB8AC3E}">
        <p14:creationId xmlns:p14="http://schemas.microsoft.com/office/powerpoint/2010/main" val="263060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B1EE-A6DF-4146-9366-8E701A47028B}"/>
              </a:ext>
            </a:extLst>
          </p:cNvPr>
          <p:cNvSpPr>
            <a:spLocks noGrp="1"/>
          </p:cNvSpPr>
          <p:nvPr>
            <p:ph type="title"/>
          </p:nvPr>
        </p:nvSpPr>
        <p:spPr/>
        <p:txBody>
          <a:bodyPr/>
          <a:lstStyle/>
          <a:p>
            <a:r>
              <a:rPr lang="en-AU" dirty="0"/>
              <a:t>New Licensing portal </a:t>
            </a:r>
          </a:p>
        </p:txBody>
      </p:sp>
      <p:sp>
        <p:nvSpPr>
          <p:cNvPr id="3" name="Content Placeholder 2">
            <a:extLst>
              <a:ext uri="{FF2B5EF4-FFF2-40B4-BE49-F238E27FC236}">
                <a16:creationId xmlns:a16="http://schemas.microsoft.com/office/drawing/2014/main" id="{7C29C9CF-A16A-4536-9D06-4B59EAA11E47}"/>
              </a:ext>
            </a:extLst>
          </p:cNvPr>
          <p:cNvSpPr>
            <a:spLocks noGrp="1"/>
          </p:cNvSpPr>
          <p:nvPr>
            <p:ph idx="1"/>
          </p:nvPr>
        </p:nvSpPr>
        <p:spPr>
          <a:xfrm>
            <a:off x="838200" y="1563232"/>
            <a:ext cx="10515600" cy="4351338"/>
          </a:xfrm>
        </p:spPr>
        <p:txBody>
          <a:bodyPr>
            <a:normAutofit/>
          </a:bodyPr>
          <a:lstStyle/>
          <a:p>
            <a:pPr marL="285750" indent="-285750">
              <a:buFont typeface="Arial" panose="020B0604020202020204" pitchFamily="34" charset="0"/>
              <a:buChar char="•"/>
            </a:pPr>
            <a:r>
              <a:rPr lang="en-AU" sz="2400" b="0" dirty="0">
                <a:solidFill>
                  <a:schemeClr val="tx1"/>
                </a:solidFill>
                <a:effectLst/>
              </a:rPr>
              <a:t>Commenced developing a new licensing portal;</a:t>
            </a:r>
          </a:p>
          <a:p>
            <a:pPr marL="285750" indent="-285750">
              <a:buFont typeface="Arial" panose="020B0604020202020204" pitchFamily="34" charset="0"/>
              <a:buChar char="•"/>
            </a:pPr>
            <a:r>
              <a:rPr lang="en-AU" sz="2400" b="0" dirty="0">
                <a:solidFill>
                  <a:schemeClr val="tx1"/>
                </a:solidFill>
              </a:rPr>
              <a:t>AFSL first – until end 2023, then credit, auditors and liquidators;</a:t>
            </a:r>
          </a:p>
          <a:p>
            <a:pPr marL="285750" indent="-285750">
              <a:buFont typeface="Arial" panose="020B0604020202020204" pitchFamily="34" charset="0"/>
              <a:buChar char="•"/>
            </a:pPr>
            <a:r>
              <a:rPr lang="en-AU" sz="2400" b="0" dirty="0">
                <a:solidFill>
                  <a:schemeClr val="tx1"/>
                </a:solidFill>
                <a:effectLst/>
              </a:rPr>
              <a:t>Th</a:t>
            </a:r>
            <a:r>
              <a:rPr lang="en-AU" sz="2400" b="0" dirty="0">
                <a:solidFill>
                  <a:schemeClr val="tx1"/>
                </a:solidFill>
              </a:rPr>
              <a:t>ree parts:</a:t>
            </a:r>
          </a:p>
          <a:p>
            <a:pPr marL="516150" lvl="1" indent="-285750"/>
            <a:r>
              <a:rPr lang="en-AU" sz="2400" dirty="0"/>
              <a:t>A new front-end licensing portal with a redesigned application forms and related guidance;</a:t>
            </a:r>
          </a:p>
          <a:p>
            <a:pPr marL="516150" lvl="1" indent="-285750"/>
            <a:r>
              <a:rPr lang="en-AU" sz="2400" b="0" dirty="0">
                <a:solidFill>
                  <a:schemeClr val="tx1"/>
                </a:solidFill>
                <a:effectLst/>
              </a:rPr>
              <a:t>A new internal workflow;</a:t>
            </a:r>
          </a:p>
          <a:p>
            <a:pPr marL="516150" lvl="1" indent="-285750"/>
            <a:r>
              <a:rPr lang="en-AU" sz="2400" b="0" dirty="0">
                <a:solidFill>
                  <a:schemeClr val="tx1"/>
                </a:solidFill>
                <a:effectLst/>
              </a:rPr>
              <a:t>Better use of technology to facilitate data analytics and reporting.</a:t>
            </a:r>
          </a:p>
        </p:txBody>
      </p:sp>
      <p:sp>
        <p:nvSpPr>
          <p:cNvPr id="5" name="Footer Placeholder 4">
            <a:extLst>
              <a:ext uri="{FF2B5EF4-FFF2-40B4-BE49-F238E27FC236}">
                <a16:creationId xmlns:a16="http://schemas.microsoft.com/office/drawing/2014/main" id="{F09B3864-3C1F-408C-B165-89AC8C8AAA7D}"/>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BCBC24CD-06F0-463B-9AB7-5EA2717954EA}"/>
              </a:ext>
            </a:extLst>
          </p:cNvPr>
          <p:cNvSpPr>
            <a:spLocks noGrp="1"/>
          </p:cNvSpPr>
          <p:nvPr>
            <p:ph type="sldNum" sz="quarter" idx="12"/>
          </p:nvPr>
        </p:nvSpPr>
        <p:spPr/>
        <p:txBody>
          <a:bodyPr/>
          <a:lstStyle/>
          <a:p>
            <a:fld id="{C805FE72-5468-D048-AD70-2AB6DF21250F}" type="slidenum">
              <a:rPr lang="en-AU" smtClean="0"/>
              <a:t>30</a:t>
            </a:fld>
            <a:endParaRPr lang="en-AU" dirty="0"/>
          </a:p>
        </p:txBody>
      </p:sp>
    </p:spTree>
    <p:extLst>
      <p:ext uri="{BB962C8B-B14F-4D97-AF65-F5344CB8AC3E}">
        <p14:creationId xmlns:p14="http://schemas.microsoft.com/office/powerpoint/2010/main" val="222048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B1EE-A6DF-4146-9366-8E701A47028B}"/>
              </a:ext>
            </a:extLst>
          </p:cNvPr>
          <p:cNvSpPr>
            <a:spLocks noGrp="1"/>
          </p:cNvSpPr>
          <p:nvPr>
            <p:ph type="title"/>
          </p:nvPr>
        </p:nvSpPr>
        <p:spPr/>
        <p:txBody>
          <a:bodyPr/>
          <a:lstStyle/>
          <a:p>
            <a:r>
              <a:rPr lang="en-AU" dirty="0"/>
              <a:t>Stakeholder engagement</a:t>
            </a:r>
          </a:p>
        </p:txBody>
      </p:sp>
      <p:sp>
        <p:nvSpPr>
          <p:cNvPr id="3" name="Content Placeholder 2">
            <a:extLst>
              <a:ext uri="{FF2B5EF4-FFF2-40B4-BE49-F238E27FC236}">
                <a16:creationId xmlns:a16="http://schemas.microsoft.com/office/drawing/2014/main" id="{7C29C9CF-A16A-4536-9D06-4B59EAA11E47}"/>
              </a:ext>
            </a:extLst>
          </p:cNvPr>
          <p:cNvSpPr>
            <a:spLocks noGrp="1"/>
          </p:cNvSpPr>
          <p:nvPr>
            <p:ph idx="1"/>
          </p:nvPr>
        </p:nvSpPr>
        <p:spPr>
          <a:xfrm>
            <a:off x="838200" y="1595038"/>
            <a:ext cx="10515600" cy="4351338"/>
          </a:xfrm>
        </p:spPr>
        <p:txBody>
          <a:bodyPr>
            <a:normAutofit/>
          </a:bodyPr>
          <a:lstStyle/>
          <a:p>
            <a:pPr marL="285750" indent="-285750">
              <a:buFont typeface="Arial" panose="020B0604020202020204" pitchFamily="34" charset="0"/>
              <a:buChar char="•"/>
            </a:pPr>
            <a:r>
              <a:rPr lang="en-AU" sz="2800" b="0" dirty="0">
                <a:solidFill>
                  <a:schemeClr val="tx1"/>
                </a:solidFill>
              </a:rPr>
              <a:t>Roundtables discussions;</a:t>
            </a:r>
          </a:p>
          <a:p>
            <a:pPr marL="285750" indent="-285750">
              <a:buFont typeface="Arial" panose="020B0604020202020204" pitchFamily="34" charset="0"/>
              <a:buChar char="•"/>
            </a:pPr>
            <a:r>
              <a:rPr lang="en-AU" sz="2800" b="0" dirty="0">
                <a:solidFill>
                  <a:schemeClr val="tx1"/>
                </a:solidFill>
              </a:rPr>
              <a:t>Surveys- from Licensing and REU;</a:t>
            </a:r>
          </a:p>
          <a:p>
            <a:pPr marL="285750" indent="-285750">
              <a:buFont typeface="Arial" panose="020B0604020202020204" pitchFamily="34" charset="0"/>
              <a:buChar char="•"/>
            </a:pPr>
            <a:r>
              <a:rPr lang="en-AU" sz="2800" b="0" dirty="0">
                <a:solidFill>
                  <a:schemeClr val="tx1"/>
                </a:solidFill>
              </a:rPr>
              <a:t>U</a:t>
            </a:r>
            <a:r>
              <a:rPr lang="en-AU" sz="2800" b="0" dirty="0">
                <a:solidFill>
                  <a:schemeClr val="tx1"/>
                </a:solidFill>
                <a:effectLst/>
              </a:rPr>
              <a:t>ser experience testing;</a:t>
            </a:r>
            <a:endParaRPr lang="en-AU" sz="2800" b="0" dirty="0">
              <a:solidFill>
                <a:schemeClr val="tx1"/>
              </a:solidFill>
            </a:endParaRPr>
          </a:p>
          <a:p>
            <a:pPr marL="285750" indent="-285750">
              <a:buFont typeface="Arial" panose="020B0604020202020204" pitchFamily="34" charset="0"/>
              <a:buChar char="•"/>
            </a:pPr>
            <a:r>
              <a:rPr lang="en-AU" sz="2800" b="0" dirty="0">
                <a:solidFill>
                  <a:schemeClr val="tx1"/>
                </a:solidFill>
              </a:rPr>
              <a:t>Specific engagement points and a clearer pathway for resolving concerns.</a:t>
            </a:r>
          </a:p>
          <a:p>
            <a:endParaRPr lang="en-AU" sz="2400" b="0" dirty="0">
              <a:solidFill>
                <a:schemeClr val="tx1"/>
              </a:solidFill>
              <a:effectLst/>
            </a:endParaRPr>
          </a:p>
          <a:p>
            <a:pPr marL="285750" indent="-285750">
              <a:buFont typeface="Arial" panose="020B0604020202020204" pitchFamily="34" charset="0"/>
              <a:buChar char="•"/>
            </a:pPr>
            <a:endParaRPr lang="en-AU" sz="1800" b="0" dirty="0">
              <a:solidFill>
                <a:schemeClr val="tx1"/>
              </a:solidFill>
              <a:effectLst/>
            </a:endParaRPr>
          </a:p>
        </p:txBody>
      </p:sp>
      <p:sp>
        <p:nvSpPr>
          <p:cNvPr id="5" name="Footer Placeholder 4">
            <a:extLst>
              <a:ext uri="{FF2B5EF4-FFF2-40B4-BE49-F238E27FC236}">
                <a16:creationId xmlns:a16="http://schemas.microsoft.com/office/drawing/2014/main" id="{F09B3864-3C1F-408C-B165-89AC8C8AAA7D}"/>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BCBC24CD-06F0-463B-9AB7-5EA2717954EA}"/>
              </a:ext>
            </a:extLst>
          </p:cNvPr>
          <p:cNvSpPr>
            <a:spLocks noGrp="1"/>
          </p:cNvSpPr>
          <p:nvPr>
            <p:ph type="sldNum" sz="quarter" idx="12"/>
          </p:nvPr>
        </p:nvSpPr>
        <p:spPr/>
        <p:txBody>
          <a:bodyPr/>
          <a:lstStyle/>
          <a:p>
            <a:fld id="{C805FE72-5468-D048-AD70-2AB6DF21250F}" type="slidenum">
              <a:rPr lang="en-AU" smtClean="0"/>
              <a:t>31</a:t>
            </a:fld>
            <a:endParaRPr lang="en-AU" dirty="0"/>
          </a:p>
        </p:txBody>
      </p:sp>
    </p:spTree>
    <p:extLst>
      <p:ext uri="{BB962C8B-B14F-4D97-AF65-F5344CB8AC3E}">
        <p14:creationId xmlns:p14="http://schemas.microsoft.com/office/powerpoint/2010/main" val="1885713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2BF9-4BFB-4537-89D5-1F617BFCCD09}"/>
              </a:ext>
            </a:extLst>
          </p:cNvPr>
          <p:cNvSpPr>
            <a:spLocks noGrp="1"/>
          </p:cNvSpPr>
          <p:nvPr>
            <p:ph type="title"/>
          </p:nvPr>
        </p:nvSpPr>
        <p:spPr/>
        <p:txBody>
          <a:bodyPr/>
          <a:lstStyle/>
          <a:p>
            <a:r>
              <a:rPr lang="en-AU" dirty="0"/>
              <a:t>Survey feedback</a:t>
            </a:r>
          </a:p>
        </p:txBody>
      </p:sp>
      <p:sp>
        <p:nvSpPr>
          <p:cNvPr id="3" name="Content Placeholder 2">
            <a:extLst>
              <a:ext uri="{FF2B5EF4-FFF2-40B4-BE49-F238E27FC236}">
                <a16:creationId xmlns:a16="http://schemas.microsoft.com/office/drawing/2014/main" id="{512A59EE-C869-4FB9-B26A-0E61E605DF5E}"/>
              </a:ext>
            </a:extLst>
          </p:cNvPr>
          <p:cNvSpPr>
            <a:spLocks noGrp="1"/>
          </p:cNvSpPr>
          <p:nvPr>
            <p:ph idx="1"/>
          </p:nvPr>
        </p:nvSpPr>
        <p:spPr>
          <a:xfrm>
            <a:off x="838200" y="1334891"/>
            <a:ext cx="10515600" cy="4844235"/>
          </a:xfrm>
        </p:spPr>
        <p:txBody>
          <a:bodyPr>
            <a:normAutofit fontScale="55000" lnSpcReduction="20000"/>
          </a:bodyPr>
          <a:lstStyle/>
          <a:p>
            <a:r>
              <a:rPr lang="en-AU" sz="3300" dirty="0"/>
              <a:t>Dealings with ASIC:</a:t>
            </a:r>
          </a:p>
          <a:p>
            <a:pPr marL="457200" lvl="1" indent="0">
              <a:buNone/>
            </a:pPr>
            <a:r>
              <a:rPr lang="en-AU" sz="3300" dirty="0"/>
              <a:t>•	58% positive	•	9% neutral	•	33% negative</a:t>
            </a:r>
          </a:p>
          <a:p>
            <a:r>
              <a:rPr lang="en-AU" sz="3300" dirty="0"/>
              <a:t>88% thought 90 days was reasonable </a:t>
            </a:r>
          </a:p>
          <a:p>
            <a:r>
              <a:rPr lang="en-AU" sz="3300" dirty="0"/>
              <a:t>FS01/FS03 questions: 46% consider some questions were unnecessary</a:t>
            </a:r>
          </a:p>
          <a:p>
            <a:r>
              <a:rPr lang="en-AU" sz="3300" dirty="0"/>
              <a:t>ASIC Regulatory Guides: 54% stated that Licensing’s specific guidance (RG 1, 2, 3, 150, 126, 166 and INFO 240) was helpful</a:t>
            </a:r>
            <a:endParaRPr lang="en-AU" sz="3300" dirty="0">
              <a:highlight>
                <a:srgbClr val="FFFF00"/>
              </a:highlight>
            </a:endParaRPr>
          </a:p>
          <a:p>
            <a:r>
              <a:rPr lang="en-AU" sz="3300" dirty="0"/>
              <a:t>Requisitions: 79% agree due consideration was given to responses received</a:t>
            </a:r>
          </a:p>
          <a:p>
            <a:r>
              <a:rPr lang="en-AU" sz="3300" dirty="0"/>
              <a:t>ASIC provided a clear explanation when we didn’t agree with a response to requisition: 50% </a:t>
            </a:r>
          </a:p>
          <a:p>
            <a:r>
              <a:rPr lang="en-AU" sz="3300" dirty="0"/>
              <a:t>Escalations: </a:t>
            </a:r>
          </a:p>
          <a:p>
            <a:pPr marL="457200" lvl="1" indent="0">
              <a:buNone/>
            </a:pPr>
            <a:r>
              <a:rPr lang="en-AU" sz="3300" dirty="0"/>
              <a:t>•	58% not aware how to escalate an issue </a:t>
            </a:r>
          </a:p>
          <a:p>
            <a:pPr marL="457200" lvl="1" indent="0">
              <a:buNone/>
            </a:pPr>
            <a:r>
              <a:rPr lang="en-AU" sz="3300" dirty="0"/>
              <a:t>•	33% agree given fair consideration when escalated </a:t>
            </a:r>
          </a:p>
          <a:p>
            <a:endParaRPr lang="en-AU" dirty="0"/>
          </a:p>
        </p:txBody>
      </p:sp>
      <p:sp>
        <p:nvSpPr>
          <p:cNvPr id="6" name="Slide Number Placeholder 5">
            <a:extLst>
              <a:ext uri="{FF2B5EF4-FFF2-40B4-BE49-F238E27FC236}">
                <a16:creationId xmlns:a16="http://schemas.microsoft.com/office/drawing/2014/main" id="{48257478-9006-4504-A335-7B5811D60208}"/>
              </a:ext>
            </a:extLst>
          </p:cNvPr>
          <p:cNvSpPr>
            <a:spLocks noGrp="1"/>
          </p:cNvSpPr>
          <p:nvPr>
            <p:ph type="sldNum" sz="quarter" idx="12"/>
          </p:nvPr>
        </p:nvSpPr>
        <p:spPr/>
        <p:txBody>
          <a:bodyPr/>
          <a:lstStyle/>
          <a:p>
            <a:fld id="{C805FE72-5468-D048-AD70-2AB6DF21250F}" type="slidenum">
              <a:rPr lang="en-AU" smtClean="0"/>
              <a:t>32</a:t>
            </a:fld>
            <a:endParaRPr lang="en-AU"/>
          </a:p>
        </p:txBody>
      </p:sp>
      <p:sp>
        <p:nvSpPr>
          <p:cNvPr id="7" name="Footer Placeholder 4">
            <a:extLst>
              <a:ext uri="{FF2B5EF4-FFF2-40B4-BE49-F238E27FC236}">
                <a16:creationId xmlns:a16="http://schemas.microsoft.com/office/drawing/2014/main" id="{F38AC43F-3555-447F-B5B1-D6D7669E73B9}"/>
              </a:ext>
            </a:extLst>
          </p:cNvPr>
          <p:cNvSpPr>
            <a:spLocks noGrp="1"/>
          </p:cNvSpPr>
          <p:nvPr>
            <p:ph type="ftr" sz="quarter" idx="11"/>
          </p:nvPr>
        </p:nvSpPr>
        <p:spPr>
          <a:xfrm>
            <a:off x="838201" y="6356352"/>
            <a:ext cx="7302191" cy="365125"/>
          </a:xfrm>
        </p:spPr>
        <p:txBody>
          <a:bodyPr/>
          <a:lstStyle/>
          <a:p>
            <a:r>
              <a:rPr lang="en-AU" dirty="0"/>
              <a:t>Licensing Liaison Meeting</a:t>
            </a:r>
          </a:p>
        </p:txBody>
      </p:sp>
    </p:spTree>
    <p:extLst>
      <p:ext uri="{BB962C8B-B14F-4D97-AF65-F5344CB8AC3E}">
        <p14:creationId xmlns:p14="http://schemas.microsoft.com/office/powerpoint/2010/main" val="364874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27CE-C879-4F58-912E-C350F693477B}"/>
              </a:ext>
            </a:extLst>
          </p:cNvPr>
          <p:cNvSpPr>
            <a:spLocks noGrp="1"/>
          </p:cNvSpPr>
          <p:nvPr>
            <p:ph type="title"/>
          </p:nvPr>
        </p:nvSpPr>
        <p:spPr>
          <a:xfrm>
            <a:off x="838200" y="365128"/>
            <a:ext cx="10515600" cy="1131164"/>
          </a:xfrm>
        </p:spPr>
        <p:txBody>
          <a:bodyPr>
            <a:normAutofit/>
          </a:bodyPr>
          <a:lstStyle/>
          <a:p>
            <a:r>
              <a:rPr lang="en-AU" dirty="0"/>
              <a:t>Licensing Portal Roundtables</a:t>
            </a:r>
            <a:br>
              <a:rPr lang="en-AU" dirty="0"/>
            </a:br>
            <a:endParaRPr lang="en-AU" dirty="0"/>
          </a:p>
        </p:txBody>
      </p:sp>
      <p:sp>
        <p:nvSpPr>
          <p:cNvPr id="3" name="Content Placeholder 2">
            <a:extLst>
              <a:ext uri="{FF2B5EF4-FFF2-40B4-BE49-F238E27FC236}">
                <a16:creationId xmlns:a16="http://schemas.microsoft.com/office/drawing/2014/main" id="{F66BCDFA-6B53-4B42-BC87-6CBE35035D11}"/>
              </a:ext>
            </a:extLst>
          </p:cNvPr>
          <p:cNvSpPr>
            <a:spLocks noGrp="1"/>
          </p:cNvSpPr>
          <p:nvPr>
            <p:ph idx="1"/>
          </p:nvPr>
        </p:nvSpPr>
        <p:spPr>
          <a:xfrm>
            <a:off x="838201" y="1071816"/>
            <a:ext cx="10515600" cy="5305955"/>
          </a:xfrm>
        </p:spPr>
        <p:txBody>
          <a:bodyPr>
            <a:noAutofit/>
          </a:bodyPr>
          <a:lstStyle/>
          <a:p>
            <a:pPr>
              <a:lnSpc>
                <a:spcPct val="150000"/>
              </a:lnSpc>
              <a:spcBef>
                <a:spcPts val="0"/>
              </a:spcBef>
              <a:spcAft>
                <a:spcPts val="0"/>
              </a:spcAft>
            </a:pPr>
            <a:r>
              <a:rPr lang="en-AU" dirty="0"/>
              <a:t>Licensing held six roundtable sessions in Brisbane, Sydney and Melbourne (14-20 Sep 2022).</a:t>
            </a:r>
          </a:p>
          <a:p>
            <a:pPr>
              <a:lnSpc>
                <a:spcPct val="150000"/>
              </a:lnSpc>
              <a:spcBef>
                <a:spcPts val="0"/>
              </a:spcBef>
              <a:spcAft>
                <a:spcPts val="0"/>
              </a:spcAft>
            </a:pPr>
            <a:r>
              <a:rPr lang="en-AU" dirty="0"/>
              <a:t>Feedback was extremely helpful covering:</a:t>
            </a:r>
          </a:p>
          <a:p>
            <a:pPr lvl="1">
              <a:lnSpc>
                <a:spcPct val="150000"/>
              </a:lnSpc>
              <a:spcBef>
                <a:spcPts val="0"/>
              </a:spcBef>
              <a:spcAft>
                <a:spcPts val="0"/>
              </a:spcAft>
            </a:pPr>
            <a:r>
              <a:rPr lang="en-AU" dirty="0"/>
              <a:t>	Suggested changes to ASIC’s licensing RGs and INFO sheets</a:t>
            </a:r>
          </a:p>
          <a:p>
            <a:pPr lvl="1">
              <a:lnSpc>
                <a:spcPct val="150000"/>
              </a:lnSpc>
              <a:spcBef>
                <a:spcPts val="0"/>
              </a:spcBef>
              <a:spcAft>
                <a:spcPts val="0"/>
              </a:spcAft>
            </a:pPr>
            <a:r>
              <a:rPr lang="en-AU" dirty="0"/>
              <a:t>	Substantive issues relating to consistency of assessments, our approach to 		organisational competence/responsible managers, fit and proper person 		checks and a ‘one-size-fits-all’ approach to applications;</a:t>
            </a:r>
          </a:p>
          <a:p>
            <a:pPr lvl="1">
              <a:lnSpc>
                <a:spcPct val="150000"/>
              </a:lnSpc>
              <a:spcBef>
                <a:spcPts val="0"/>
              </a:spcBef>
              <a:spcAft>
                <a:spcPts val="0"/>
              </a:spcAft>
            </a:pPr>
            <a:r>
              <a:rPr lang="en-AU" dirty="0"/>
              <a:t>	Process issues relating to timeliness, concerns about engagement by ASIC, 	transparency of the process and issues with the application form;</a:t>
            </a:r>
          </a:p>
          <a:p>
            <a:pPr lvl="1">
              <a:lnSpc>
                <a:spcPct val="150000"/>
              </a:lnSpc>
              <a:spcBef>
                <a:spcPts val="0"/>
              </a:spcBef>
              <a:spcAft>
                <a:spcPts val="0"/>
              </a:spcAft>
            </a:pPr>
            <a:r>
              <a:rPr lang="en-AU" dirty="0"/>
              <a:t>	Technology issues relating to our licensing portal, application form and 		provision of proof documents.</a:t>
            </a:r>
          </a:p>
        </p:txBody>
      </p:sp>
      <p:sp>
        <p:nvSpPr>
          <p:cNvPr id="5" name="Footer Placeholder 4">
            <a:extLst>
              <a:ext uri="{FF2B5EF4-FFF2-40B4-BE49-F238E27FC236}">
                <a16:creationId xmlns:a16="http://schemas.microsoft.com/office/drawing/2014/main" id="{72253B47-E455-4801-AF2E-0C4E4C8BF318}"/>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EC0C0FBB-3C4E-46D2-ADF1-1F80D66E4937}"/>
              </a:ext>
            </a:extLst>
          </p:cNvPr>
          <p:cNvSpPr>
            <a:spLocks noGrp="1"/>
          </p:cNvSpPr>
          <p:nvPr>
            <p:ph type="sldNum" sz="quarter" idx="12"/>
          </p:nvPr>
        </p:nvSpPr>
        <p:spPr/>
        <p:txBody>
          <a:bodyPr/>
          <a:lstStyle/>
          <a:p>
            <a:fld id="{C805FE72-5468-D048-AD70-2AB6DF21250F}" type="slidenum">
              <a:rPr lang="en-AU" smtClean="0"/>
              <a:t>33</a:t>
            </a:fld>
            <a:endParaRPr lang="en-AU"/>
          </a:p>
        </p:txBody>
      </p:sp>
    </p:spTree>
    <p:extLst>
      <p:ext uri="{BB962C8B-B14F-4D97-AF65-F5344CB8AC3E}">
        <p14:creationId xmlns:p14="http://schemas.microsoft.com/office/powerpoint/2010/main" val="4178128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D350-A738-422F-824D-1FC54A1B4BFC}"/>
              </a:ext>
            </a:extLst>
          </p:cNvPr>
          <p:cNvSpPr>
            <a:spLocks noGrp="1"/>
          </p:cNvSpPr>
          <p:nvPr>
            <p:ph type="ctrTitle"/>
          </p:nvPr>
        </p:nvSpPr>
        <p:spPr/>
        <p:txBody>
          <a:bodyPr>
            <a:normAutofit fontScale="90000"/>
          </a:bodyPr>
          <a:lstStyle/>
          <a:p>
            <a:br>
              <a:rPr lang="en-AU" sz="4000" dirty="0"/>
            </a:br>
            <a:br>
              <a:rPr lang="en-AU" sz="4000" dirty="0"/>
            </a:br>
            <a:r>
              <a:rPr lang="en-AU" sz="4000" dirty="0"/>
              <a:t>Recent licensing reforms and other licensing related work</a:t>
            </a:r>
            <a:br>
              <a:rPr lang="en-AU" dirty="0"/>
            </a:br>
            <a:endParaRPr lang="en-AU" dirty="0"/>
          </a:p>
        </p:txBody>
      </p:sp>
      <p:sp>
        <p:nvSpPr>
          <p:cNvPr id="3" name="Subtitle 2">
            <a:extLst>
              <a:ext uri="{FF2B5EF4-FFF2-40B4-BE49-F238E27FC236}">
                <a16:creationId xmlns:a16="http://schemas.microsoft.com/office/drawing/2014/main" id="{E398A64E-D1D6-4469-95D7-7358BBFF875D}"/>
              </a:ext>
            </a:extLst>
          </p:cNvPr>
          <p:cNvSpPr>
            <a:spLocks noGrp="1"/>
          </p:cNvSpPr>
          <p:nvPr>
            <p:ph type="subTitle" idx="1"/>
          </p:nvPr>
        </p:nvSpPr>
        <p:spPr>
          <a:xfrm>
            <a:off x="1406179" y="3971925"/>
            <a:ext cx="3865069" cy="1769202"/>
          </a:xfrm>
        </p:spPr>
        <p:txBody>
          <a:bodyPr/>
          <a:lstStyle/>
          <a:p>
            <a:pPr>
              <a:lnSpc>
                <a:spcPct val="100000"/>
              </a:lnSpc>
              <a:spcBef>
                <a:spcPts val="0"/>
              </a:spcBef>
              <a:spcAft>
                <a:spcPts val="0"/>
              </a:spcAft>
            </a:pPr>
            <a:r>
              <a:rPr lang="en-AU" sz="2000" dirty="0"/>
              <a:t>Nicholas Vonarx</a:t>
            </a:r>
          </a:p>
          <a:p>
            <a:pPr>
              <a:lnSpc>
                <a:spcPct val="100000"/>
              </a:lnSpc>
              <a:spcBef>
                <a:spcPts val="0"/>
              </a:spcBef>
              <a:spcAft>
                <a:spcPts val="0"/>
              </a:spcAft>
            </a:pPr>
            <a:r>
              <a:rPr lang="en-AU" sz="2000" dirty="0"/>
              <a:t>Senior Manager, Licensing</a:t>
            </a:r>
          </a:p>
          <a:p>
            <a:pPr>
              <a:lnSpc>
                <a:spcPct val="100000"/>
              </a:lnSpc>
              <a:spcBef>
                <a:spcPts val="0"/>
              </a:spcBef>
              <a:spcAft>
                <a:spcPts val="0"/>
              </a:spcAft>
            </a:pPr>
            <a:endParaRPr lang="en-AU" sz="2000" dirty="0"/>
          </a:p>
          <a:p>
            <a:pPr>
              <a:lnSpc>
                <a:spcPct val="100000"/>
              </a:lnSpc>
              <a:spcBef>
                <a:spcPts val="0"/>
              </a:spcBef>
              <a:spcAft>
                <a:spcPts val="0"/>
              </a:spcAft>
            </a:pPr>
            <a:r>
              <a:rPr lang="en-AU" sz="2000" dirty="0"/>
              <a:t>Gerard Mithen</a:t>
            </a:r>
          </a:p>
          <a:p>
            <a:pPr>
              <a:lnSpc>
                <a:spcPct val="100000"/>
              </a:lnSpc>
              <a:spcBef>
                <a:spcPts val="0"/>
              </a:spcBef>
              <a:spcAft>
                <a:spcPts val="0"/>
              </a:spcAft>
            </a:pPr>
            <a:r>
              <a:rPr lang="en-AU" sz="2000" dirty="0"/>
              <a:t>Senior Manager, Licensing</a:t>
            </a:r>
          </a:p>
          <a:p>
            <a:pPr>
              <a:lnSpc>
                <a:spcPct val="100000"/>
              </a:lnSpc>
              <a:spcBef>
                <a:spcPts val="0"/>
              </a:spcBef>
              <a:spcAft>
                <a:spcPts val="0"/>
              </a:spcAft>
            </a:pPr>
            <a:endParaRPr lang="en-AU" sz="2000" dirty="0"/>
          </a:p>
          <a:p>
            <a:endParaRPr lang="en-AU" dirty="0"/>
          </a:p>
          <a:p>
            <a:endParaRPr lang="en-AU" dirty="0"/>
          </a:p>
        </p:txBody>
      </p:sp>
    </p:spTree>
    <p:extLst>
      <p:ext uri="{BB962C8B-B14F-4D97-AF65-F5344CB8AC3E}">
        <p14:creationId xmlns:p14="http://schemas.microsoft.com/office/powerpoint/2010/main" val="1051475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B1EE-A6DF-4146-9366-8E701A47028B}"/>
              </a:ext>
            </a:extLst>
          </p:cNvPr>
          <p:cNvSpPr>
            <a:spLocks noGrp="1"/>
          </p:cNvSpPr>
          <p:nvPr>
            <p:ph type="title"/>
          </p:nvPr>
        </p:nvSpPr>
        <p:spPr>
          <a:xfrm>
            <a:off x="807300" y="133385"/>
            <a:ext cx="10515600" cy="1325563"/>
          </a:xfrm>
        </p:spPr>
        <p:txBody>
          <a:bodyPr/>
          <a:lstStyle/>
          <a:p>
            <a:r>
              <a:rPr lang="en-AU" dirty="0"/>
              <a:t>Licensing reforms in 2021-22</a:t>
            </a:r>
          </a:p>
        </p:txBody>
      </p:sp>
      <p:sp>
        <p:nvSpPr>
          <p:cNvPr id="3" name="Content Placeholder 2">
            <a:extLst>
              <a:ext uri="{FF2B5EF4-FFF2-40B4-BE49-F238E27FC236}">
                <a16:creationId xmlns:a16="http://schemas.microsoft.com/office/drawing/2014/main" id="{7C29C9CF-A16A-4536-9D06-4B59EAA11E47}"/>
              </a:ext>
            </a:extLst>
          </p:cNvPr>
          <p:cNvSpPr>
            <a:spLocks noGrp="1"/>
          </p:cNvSpPr>
          <p:nvPr>
            <p:ph idx="1"/>
          </p:nvPr>
        </p:nvSpPr>
        <p:spPr>
          <a:xfrm>
            <a:off x="807300" y="961941"/>
            <a:ext cx="10515600" cy="4351338"/>
          </a:xfrm>
        </p:spPr>
        <p:txBody>
          <a:bodyPr/>
          <a:lstStyle/>
          <a:p>
            <a:pPr marL="285750" indent="-285750" fontAlgn="base">
              <a:buFont typeface="Arial" panose="020B0604020202020204" pitchFamily="34" charset="0"/>
              <a:buChar char="•"/>
            </a:pPr>
            <a:endParaRPr lang="en-AU" sz="1800" b="0" dirty="0">
              <a:solidFill>
                <a:schemeClr val="tx1"/>
              </a:solidFill>
              <a:effectLst/>
              <a:latin typeface="Calibri" panose="020F0502020204030204" pitchFamily="34" charset="0"/>
              <a:ea typeface="Calibri" panose="020F0502020204030204" pitchFamily="34" charset="0"/>
            </a:endParaRPr>
          </a:p>
          <a:p>
            <a:endParaRPr lang="en-AU" sz="1800" b="0" dirty="0">
              <a:solidFill>
                <a:schemeClr val="tx1"/>
              </a:solidFill>
              <a:cs typeface="Calibri" panose="020F0502020204030204" pitchFamily="34" charset="0"/>
            </a:endParaRPr>
          </a:p>
        </p:txBody>
      </p:sp>
      <p:sp>
        <p:nvSpPr>
          <p:cNvPr id="5" name="Footer Placeholder 4">
            <a:extLst>
              <a:ext uri="{FF2B5EF4-FFF2-40B4-BE49-F238E27FC236}">
                <a16:creationId xmlns:a16="http://schemas.microsoft.com/office/drawing/2014/main" id="{F09B3864-3C1F-408C-B165-89AC8C8AAA7D}"/>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BCBC24CD-06F0-463B-9AB7-5EA2717954EA}"/>
              </a:ext>
            </a:extLst>
          </p:cNvPr>
          <p:cNvSpPr>
            <a:spLocks noGrp="1"/>
          </p:cNvSpPr>
          <p:nvPr>
            <p:ph type="sldNum" sz="quarter" idx="12"/>
          </p:nvPr>
        </p:nvSpPr>
        <p:spPr/>
        <p:txBody>
          <a:bodyPr/>
          <a:lstStyle/>
          <a:p>
            <a:fld id="{C805FE72-5468-D048-AD70-2AB6DF21250F}" type="slidenum">
              <a:rPr lang="en-AU" smtClean="0"/>
              <a:t>35</a:t>
            </a:fld>
            <a:endParaRPr lang="en-AU" dirty="0"/>
          </a:p>
        </p:txBody>
      </p:sp>
      <p:graphicFrame>
        <p:nvGraphicFramePr>
          <p:cNvPr id="7" name="Table 7">
            <a:extLst>
              <a:ext uri="{FF2B5EF4-FFF2-40B4-BE49-F238E27FC236}">
                <a16:creationId xmlns:a16="http://schemas.microsoft.com/office/drawing/2014/main" id="{CA329188-64EE-4198-8E1D-A9F742E42112}"/>
              </a:ext>
            </a:extLst>
          </p:cNvPr>
          <p:cNvGraphicFramePr>
            <a:graphicFrameLocks noGrp="1"/>
          </p:cNvGraphicFramePr>
          <p:nvPr>
            <p:extLst>
              <p:ext uri="{D42A27DB-BD31-4B8C-83A1-F6EECF244321}">
                <p14:modId xmlns:p14="http://schemas.microsoft.com/office/powerpoint/2010/main" val="1591973069"/>
              </p:ext>
            </p:extLst>
          </p:nvPr>
        </p:nvGraphicFramePr>
        <p:xfrm>
          <a:off x="916159" y="1067063"/>
          <a:ext cx="10359682" cy="5212080"/>
        </p:xfrm>
        <a:graphic>
          <a:graphicData uri="http://schemas.openxmlformats.org/drawingml/2006/table">
            <a:tbl>
              <a:tblPr firstRow="1" bandRow="1">
                <a:tableStyleId>{5C22544A-7EE6-4342-B048-85BDC9FD1C3A}</a:tableStyleId>
              </a:tblPr>
              <a:tblGrid>
                <a:gridCol w="1986642">
                  <a:extLst>
                    <a:ext uri="{9D8B030D-6E8A-4147-A177-3AD203B41FA5}">
                      <a16:colId xmlns:a16="http://schemas.microsoft.com/office/drawing/2014/main" val="2543579968"/>
                    </a:ext>
                  </a:extLst>
                </a:gridCol>
                <a:gridCol w="8373040">
                  <a:extLst>
                    <a:ext uri="{9D8B030D-6E8A-4147-A177-3AD203B41FA5}">
                      <a16:colId xmlns:a16="http://schemas.microsoft.com/office/drawing/2014/main" val="3103871864"/>
                    </a:ext>
                  </a:extLst>
                </a:gridCol>
              </a:tblGrid>
              <a:tr h="363296">
                <a:tc>
                  <a:txBody>
                    <a:bodyPr/>
                    <a:lstStyle/>
                    <a:p>
                      <a:r>
                        <a:rPr lang="en-AU" dirty="0"/>
                        <a:t>Topic</a:t>
                      </a:r>
                    </a:p>
                  </a:txBody>
                  <a:tcPr/>
                </a:tc>
                <a:tc>
                  <a:txBody>
                    <a:bodyPr/>
                    <a:lstStyle/>
                    <a:p>
                      <a:r>
                        <a:rPr lang="en-AU" dirty="0"/>
                        <a:t>Highlights</a:t>
                      </a:r>
                    </a:p>
                  </a:txBody>
                  <a:tcPr/>
                </a:tc>
                <a:extLst>
                  <a:ext uri="{0D108BD9-81ED-4DB2-BD59-A6C34878D82A}">
                    <a16:rowId xmlns:a16="http://schemas.microsoft.com/office/drawing/2014/main" val="4070293894"/>
                  </a:ext>
                </a:extLst>
              </a:tr>
              <a:tr h="2815542">
                <a:tc>
                  <a:txBody>
                    <a:bodyPr/>
                    <a:lstStyle/>
                    <a:p>
                      <a:r>
                        <a:rPr lang="en-AU" dirty="0"/>
                        <a:t>Foreign financial services providers</a:t>
                      </a:r>
                    </a:p>
                  </a:txBody>
                  <a:tcPr/>
                </a:tc>
                <a:tc>
                  <a:txBody>
                    <a:bodyPr/>
                    <a:lstStyle/>
                    <a:p>
                      <a:r>
                        <a:rPr lang="en-AU" dirty="0"/>
                        <a:t>There are 20 foreign AFSL that were either granted before the Government’s review or that advised they wish to proceed notwithstanding the Government’s review, and were granted AFS licences.</a:t>
                      </a:r>
                    </a:p>
                    <a:p>
                      <a:endParaRPr lang="en-AU" dirty="0"/>
                    </a:p>
                    <a:p>
                      <a:r>
                        <a:rPr lang="en-AU" dirty="0"/>
                        <a:t>14 applications from FFSPs paused assessment at applicant’s request pending further consultation.</a:t>
                      </a:r>
                    </a:p>
                    <a:p>
                      <a:endParaRPr lang="en-AU" dirty="0"/>
                    </a:p>
                    <a:p>
                      <a:r>
                        <a:rPr lang="en-AU" dirty="0"/>
                        <a:t>Extension of transitional relief from the requirement to hold an AFSL provided to 31 March 2024.</a:t>
                      </a:r>
                    </a:p>
                  </a:txBody>
                  <a:tcPr/>
                </a:tc>
                <a:extLst>
                  <a:ext uri="{0D108BD9-81ED-4DB2-BD59-A6C34878D82A}">
                    <a16:rowId xmlns:a16="http://schemas.microsoft.com/office/drawing/2014/main" val="1109182466"/>
                  </a:ext>
                </a:extLst>
              </a:tr>
              <a:tr h="1998127">
                <a:tc>
                  <a:txBody>
                    <a:bodyPr/>
                    <a:lstStyle/>
                    <a:p>
                      <a:r>
                        <a:rPr lang="en-AU" dirty="0"/>
                        <a:t>Insurance claims handling</a:t>
                      </a:r>
                    </a:p>
                  </a:txBody>
                  <a:tcPr/>
                </a:tc>
                <a:tc>
                  <a:txBody>
                    <a:bodyPr/>
                    <a:lstStyle/>
                    <a:p>
                      <a:r>
                        <a:rPr lang="en-AU" dirty="0"/>
                        <a:t>A total of 301 applications received by 30 June 2021 (65 new licence applications, 236 variations). Due to transitional arrangements, ASIC required these to be assessed by 1 January 2022.</a:t>
                      </a:r>
                    </a:p>
                    <a:p>
                      <a:endParaRPr lang="en-AU" dirty="0"/>
                    </a:p>
                    <a:p>
                      <a:r>
                        <a:rPr lang="en-AU" dirty="0"/>
                        <a:t>All 100% of applications were assessed and finalised within the six-month transition period (but required re-prioritisation of other licensing activities and some slippage in service charter timeframes).</a:t>
                      </a:r>
                    </a:p>
                  </a:txBody>
                  <a:tcPr/>
                </a:tc>
                <a:extLst>
                  <a:ext uri="{0D108BD9-81ED-4DB2-BD59-A6C34878D82A}">
                    <a16:rowId xmlns:a16="http://schemas.microsoft.com/office/drawing/2014/main" val="2967291442"/>
                  </a:ext>
                </a:extLst>
              </a:tr>
            </a:tbl>
          </a:graphicData>
        </a:graphic>
      </p:graphicFrame>
    </p:spTree>
    <p:extLst>
      <p:ext uri="{BB962C8B-B14F-4D97-AF65-F5344CB8AC3E}">
        <p14:creationId xmlns:p14="http://schemas.microsoft.com/office/powerpoint/2010/main" val="3708824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B1EE-A6DF-4146-9366-8E701A47028B}"/>
              </a:ext>
            </a:extLst>
          </p:cNvPr>
          <p:cNvSpPr>
            <a:spLocks noGrp="1"/>
          </p:cNvSpPr>
          <p:nvPr>
            <p:ph type="title"/>
          </p:nvPr>
        </p:nvSpPr>
        <p:spPr>
          <a:xfrm>
            <a:off x="838200" y="365128"/>
            <a:ext cx="10515600" cy="910912"/>
          </a:xfrm>
        </p:spPr>
        <p:txBody>
          <a:bodyPr/>
          <a:lstStyle/>
          <a:p>
            <a:r>
              <a:rPr lang="en-AU" dirty="0"/>
              <a:t>Licensing reforms in 2021-22 (</a:t>
            </a:r>
            <a:r>
              <a:rPr lang="en-AU" dirty="0" err="1"/>
              <a:t>cont</a:t>
            </a:r>
            <a:r>
              <a:rPr lang="en-AU" dirty="0"/>
              <a:t>’)</a:t>
            </a:r>
          </a:p>
        </p:txBody>
      </p:sp>
      <p:sp>
        <p:nvSpPr>
          <p:cNvPr id="3" name="Content Placeholder 2">
            <a:extLst>
              <a:ext uri="{FF2B5EF4-FFF2-40B4-BE49-F238E27FC236}">
                <a16:creationId xmlns:a16="http://schemas.microsoft.com/office/drawing/2014/main" id="{7C29C9CF-A16A-4536-9D06-4B59EAA11E47}"/>
              </a:ext>
            </a:extLst>
          </p:cNvPr>
          <p:cNvSpPr>
            <a:spLocks noGrp="1"/>
          </p:cNvSpPr>
          <p:nvPr>
            <p:ph idx="1"/>
          </p:nvPr>
        </p:nvSpPr>
        <p:spPr>
          <a:xfrm>
            <a:off x="760242" y="1087078"/>
            <a:ext cx="10515600" cy="4351338"/>
          </a:xfrm>
        </p:spPr>
        <p:txBody>
          <a:bodyPr/>
          <a:lstStyle/>
          <a:p>
            <a:pPr marL="285750" indent="-285750" fontAlgn="base">
              <a:buFont typeface="Arial" panose="020B0604020202020204" pitchFamily="34" charset="0"/>
              <a:buChar char="•"/>
            </a:pPr>
            <a:endParaRPr lang="en-AU" sz="1800" b="0" dirty="0">
              <a:solidFill>
                <a:schemeClr val="tx1"/>
              </a:solidFill>
              <a:effectLst/>
              <a:latin typeface="Calibri" panose="020F0502020204030204" pitchFamily="34" charset="0"/>
              <a:ea typeface="Calibri" panose="020F0502020204030204" pitchFamily="34" charset="0"/>
            </a:endParaRPr>
          </a:p>
          <a:p>
            <a:endParaRPr lang="en-AU" sz="1800" b="0" dirty="0">
              <a:solidFill>
                <a:schemeClr val="tx1"/>
              </a:solidFill>
              <a:cs typeface="Calibri" panose="020F0502020204030204" pitchFamily="34" charset="0"/>
            </a:endParaRPr>
          </a:p>
        </p:txBody>
      </p:sp>
      <p:sp>
        <p:nvSpPr>
          <p:cNvPr id="5" name="Footer Placeholder 4">
            <a:extLst>
              <a:ext uri="{FF2B5EF4-FFF2-40B4-BE49-F238E27FC236}">
                <a16:creationId xmlns:a16="http://schemas.microsoft.com/office/drawing/2014/main" id="{F09B3864-3C1F-408C-B165-89AC8C8AAA7D}"/>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BCBC24CD-06F0-463B-9AB7-5EA2717954EA}"/>
              </a:ext>
            </a:extLst>
          </p:cNvPr>
          <p:cNvSpPr>
            <a:spLocks noGrp="1"/>
          </p:cNvSpPr>
          <p:nvPr>
            <p:ph type="sldNum" sz="quarter" idx="12"/>
          </p:nvPr>
        </p:nvSpPr>
        <p:spPr/>
        <p:txBody>
          <a:bodyPr/>
          <a:lstStyle/>
          <a:p>
            <a:fld id="{C805FE72-5468-D048-AD70-2AB6DF21250F}" type="slidenum">
              <a:rPr lang="en-AU" smtClean="0"/>
              <a:t>36</a:t>
            </a:fld>
            <a:endParaRPr lang="en-AU" dirty="0"/>
          </a:p>
        </p:txBody>
      </p:sp>
      <p:graphicFrame>
        <p:nvGraphicFramePr>
          <p:cNvPr id="7" name="Table 7">
            <a:extLst>
              <a:ext uri="{FF2B5EF4-FFF2-40B4-BE49-F238E27FC236}">
                <a16:creationId xmlns:a16="http://schemas.microsoft.com/office/drawing/2014/main" id="{CA329188-64EE-4198-8E1D-A9F742E42112}"/>
              </a:ext>
            </a:extLst>
          </p:cNvPr>
          <p:cNvGraphicFramePr>
            <a:graphicFrameLocks noGrp="1"/>
          </p:cNvGraphicFramePr>
          <p:nvPr>
            <p:extLst>
              <p:ext uri="{D42A27DB-BD31-4B8C-83A1-F6EECF244321}">
                <p14:modId xmlns:p14="http://schemas.microsoft.com/office/powerpoint/2010/main" val="604581830"/>
              </p:ext>
            </p:extLst>
          </p:nvPr>
        </p:nvGraphicFramePr>
        <p:xfrm>
          <a:off x="838201" y="1087078"/>
          <a:ext cx="10897924" cy="5020352"/>
        </p:xfrm>
        <a:graphic>
          <a:graphicData uri="http://schemas.openxmlformats.org/drawingml/2006/table">
            <a:tbl>
              <a:tblPr firstRow="1" bandRow="1">
                <a:tableStyleId>{5C22544A-7EE6-4342-B048-85BDC9FD1C3A}</a:tableStyleId>
              </a:tblPr>
              <a:tblGrid>
                <a:gridCol w="1845050">
                  <a:extLst>
                    <a:ext uri="{9D8B030D-6E8A-4147-A177-3AD203B41FA5}">
                      <a16:colId xmlns:a16="http://schemas.microsoft.com/office/drawing/2014/main" val="2543579968"/>
                    </a:ext>
                  </a:extLst>
                </a:gridCol>
                <a:gridCol w="9052874">
                  <a:extLst>
                    <a:ext uri="{9D8B030D-6E8A-4147-A177-3AD203B41FA5}">
                      <a16:colId xmlns:a16="http://schemas.microsoft.com/office/drawing/2014/main" val="3103871864"/>
                    </a:ext>
                  </a:extLst>
                </a:gridCol>
              </a:tblGrid>
              <a:tr h="335879">
                <a:tc>
                  <a:txBody>
                    <a:bodyPr/>
                    <a:lstStyle/>
                    <a:p>
                      <a:r>
                        <a:rPr lang="en-AU" sz="1700" dirty="0"/>
                        <a:t>Topic</a:t>
                      </a:r>
                    </a:p>
                  </a:txBody>
                  <a:tcPr/>
                </a:tc>
                <a:tc>
                  <a:txBody>
                    <a:bodyPr/>
                    <a:lstStyle/>
                    <a:p>
                      <a:r>
                        <a:rPr lang="en-AU" sz="1700" dirty="0"/>
                        <a:t>Highlights</a:t>
                      </a:r>
                    </a:p>
                  </a:txBody>
                  <a:tcPr/>
                </a:tc>
                <a:extLst>
                  <a:ext uri="{0D108BD9-81ED-4DB2-BD59-A6C34878D82A}">
                    <a16:rowId xmlns:a16="http://schemas.microsoft.com/office/drawing/2014/main" val="4070293894"/>
                  </a:ext>
                </a:extLst>
              </a:tr>
              <a:tr h="2505752">
                <a:tc>
                  <a:txBody>
                    <a:bodyPr/>
                    <a:lstStyle/>
                    <a:p>
                      <a:r>
                        <a:rPr lang="en-AU" sz="1700" dirty="0"/>
                        <a:t>Debt management firms</a:t>
                      </a:r>
                    </a:p>
                  </a:txBody>
                  <a:tcPr/>
                </a:tc>
                <a:tc>
                  <a:txBody>
                    <a:bodyPr/>
                    <a:lstStyle/>
                    <a:p>
                      <a:r>
                        <a:rPr lang="en-AU" sz="1700" dirty="0"/>
                        <a:t>A total of 107 applications received, the majority of which (84) were operating under transitional arrangements.</a:t>
                      </a:r>
                    </a:p>
                    <a:p>
                      <a:endParaRPr lang="en-AU" sz="1700" dirty="0"/>
                    </a:p>
                    <a:p>
                      <a:r>
                        <a:rPr lang="en-AU" sz="1700" dirty="0"/>
                        <a:t>65 have been granted a licence.</a:t>
                      </a:r>
                    </a:p>
                    <a:p>
                      <a:endParaRPr lang="en-AU" sz="1700" dirty="0"/>
                    </a:p>
                    <a:p>
                      <a:r>
                        <a:rPr lang="en-AU" sz="1700" dirty="0"/>
                        <a:t>Almost three times as many debt management firm applications were withdrawn (15%) than the historical average across all credit applications (6%) lodged from 2018–19 to 2020–21.</a:t>
                      </a:r>
                    </a:p>
                  </a:txBody>
                  <a:tcPr/>
                </a:tc>
                <a:extLst>
                  <a:ext uri="{0D108BD9-81ED-4DB2-BD59-A6C34878D82A}">
                    <a16:rowId xmlns:a16="http://schemas.microsoft.com/office/drawing/2014/main" val="3451729472"/>
                  </a:ext>
                </a:extLst>
              </a:tr>
              <a:tr h="2073686">
                <a:tc>
                  <a:txBody>
                    <a:bodyPr/>
                    <a:lstStyle/>
                    <a:p>
                      <a:r>
                        <a:rPr lang="en-AU" sz="1700" dirty="0"/>
                        <a:t>Corporate Collective Investment Vehicles</a:t>
                      </a:r>
                    </a:p>
                  </a:txBody>
                  <a:tcPr/>
                </a:tc>
                <a:tc>
                  <a:txBody>
                    <a:bodyPr/>
                    <a:lstStyle/>
                    <a:p>
                      <a:r>
                        <a:rPr lang="en-AU" sz="1700" dirty="0"/>
                        <a:t>New legislative regime for CCIVs commenced on 1 July 2022.</a:t>
                      </a:r>
                    </a:p>
                    <a:p>
                      <a:endParaRPr lang="en-AU" sz="1700" dirty="0"/>
                    </a:p>
                    <a:p>
                      <a:r>
                        <a:rPr lang="en-AU" sz="1700" dirty="0"/>
                        <a:t>We have licensed three CCIV corporate directors (one retail and wholesale and two wholesale only). We are prioritising these applications.</a:t>
                      </a:r>
                    </a:p>
                    <a:p>
                      <a:endParaRPr lang="en-AU" sz="1700" dirty="0"/>
                    </a:p>
                    <a:p>
                      <a:r>
                        <a:rPr lang="en-AU" sz="1700" dirty="0"/>
                        <a:t>We also offered 172 existing licensees with advice and intermediary dealing authorisations in managed investment schemes an ASIC-initiated variation to enable them to provide the same services for CCIVs. 105 had their licence varied.</a:t>
                      </a:r>
                    </a:p>
                  </a:txBody>
                  <a:tcPr/>
                </a:tc>
                <a:extLst>
                  <a:ext uri="{0D108BD9-81ED-4DB2-BD59-A6C34878D82A}">
                    <a16:rowId xmlns:a16="http://schemas.microsoft.com/office/drawing/2014/main" val="2826588457"/>
                  </a:ext>
                </a:extLst>
              </a:tr>
            </a:tbl>
          </a:graphicData>
        </a:graphic>
      </p:graphicFrame>
    </p:spTree>
    <p:extLst>
      <p:ext uri="{BB962C8B-B14F-4D97-AF65-F5344CB8AC3E}">
        <p14:creationId xmlns:p14="http://schemas.microsoft.com/office/powerpoint/2010/main" val="1706281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B1EE-A6DF-4146-9366-8E701A47028B}"/>
              </a:ext>
            </a:extLst>
          </p:cNvPr>
          <p:cNvSpPr>
            <a:spLocks noGrp="1"/>
          </p:cNvSpPr>
          <p:nvPr>
            <p:ph type="title"/>
          </p:nvPr>
        </p:nvSpPr>
        <p:spPr/>
        <p:txBody>
          <a:bodyPr/>
          <a:lstStyle/>
          <a:p>
            <a:r>
              <a:rPr lang="en-AU" dirty="0"/>
              <a:t>Enhanced Regulatory Sandbox (ERS)</a:t>
            </a:r>
          </a:p>
        </p:txBody>
      </p:sp>
      <p:sp>
        <p:nvSpPr>
          <p:cNvPr id="3" name="Content Placeholder 2">
            <a:extLst>
              <a:ext uri="{FF2B5EF4-FFF2-40B4-BE49-F238E27FC236}">
                <a16:creationId xmlns:a16="http://schemas.microsoft.com/office/drawing/2014/main" id="{7C29C9CF-A16A-4536-9D06-4B59EAA11E47}"/>
              </a:ext>
            </a:extLst>
          </p:cNvPr>
          <p:cNvSpPr>
            <a:spLocks noGrp="1"/>
          </p:cNvSpPr>
          <p:nvPr>
            <p:ph idx="1"/>
          </p:nvPr>
        </p:nvSpPr>
        <p:spPr>
          <a:xfrm>
            <a:off x="774589" y="1595037"/>
            <a:ext cx="10515600" cy="4351338"/>
          </a:xfrm>
        </p:spPr>
        <p:txBody>
          <a:bodyPr>
            <a:normAutofit fontScale="92500" lnSpcReduction="20000"/>
          </a:bodyPr>
          <a:lstStyle/>
          <a:p>
            <a:pPr marL="285750" indent="-285750">
              <a:buFont typeface="Arial" panose="020B0604020202020204" pitchFamily="34" charset="0"/>
              <a:buChar char="•"/>
            </a:pPr>
            <a:r>
              <a:rPr lang="en-AU" sz="1800" b="0" dirty="0">
                <a:solidFill>
                  <a:schemeClr val="tx1"/>
                </a:solidFill>
                <a:effectLst/>
                <a:ea typeface="Calibri" panose="020F0502020204030204" pitchFamily="34" charset="0"/>
              </a:rPr>
              <a:t>The Australian Government introduced the enhanced regulatory sandbox (ERS) on 1 September 2020. </a:t>
            </a:r>
          </a:p>
          <a:p>
            <a:pPr marL="285750" indent="-285750">
              <a:buFont typeface="Arial" panose="020B0604020202020204" pitchFamily="34" charset="0"/>
              <a:buChar char="•"/>
            </a:pPr>
            <a:r>
              <a:rPr lang="en-AU" sz="1800" b="0" dirty="0">
                <a:solidFill>
                  <a:schemeClr val="tx1"/>
                </a:solidFill>
                <a:effectLst/>
                <a:ea typeface="Calibri" panose="020F0502020204030204" pitchFamily="34" charset="0"/>
              </a:rPr>
              <a:t>The sandbox provides an environment for people to test certain innovative financial services and credit activities without the need to hold an AFS or credit licence.  </a:t>
            </a:r>
          </a:p>
          <a:p>
            <a:pPr marL="285750" indent="-285750">
              <a:buFont typeface="Arial" panose="020B0604020202020204" pitchFamily="34" charset="0"/>
              <a:buChar char="•"/>
            </a:pPr>
            <a:r>
              <a:rPr lang="en-AU" sz="1800" b="0" dirty="0">
                <a:solidFill>
                  <a:schemeClr val="tx1"/>
                </a:solidFill>
                <a:ea typeface="Calibri" panose="020F0502020204030204" pitchFamily="34" charset="0"/>
                <a:cs typeface="Calibri" panose="020F0502020204030204" pitchFamily="34" charset="0"/>
              </a:rPr>
              <a:t>In 2021-22, 11 entities lodged notifications to participate but were ineligible because ASIC formed the view that </a:t>
            </a:r>
            <a:r>
              <a:rPr lang="en-AU" sz="1800" b="0">
                <a:solidFill>
                  <a:schemeClr val="tx1"/>
                </a:solidFill>
                <a:ea typeface="Calibri" panose="020F0502020204030204" pitchFamily="34" charset="0"/>
                <a:cs typeface="Calibri" panose="020F0502020204030204" pitchFamily="34" charset="0"/>
              </a:rPr>
              <a:t>it did not </a:t>
            </a:r>
            <a:r>
              <a:rPr lang="en-AU" sz="1800" b="0" dirty="0">
                <a:solidFill>
                  <a:schemeClr val="tx1"/>
                </a:solidFill>
                <a:ea typeface="Calibri" panose="020F0502020204030204" pitchFamily="34" charset="0"/>
                <a:cs typeface="Calibri" panose="020F0502020204030204" pitchFamily="34" charset="0"/>
              </a:rPr>
              <a:t>meet either or both the innovation or net public interest test</a:t>
            </a:r>
            <a:endParaRPr lang="en-AU" sz="1800" b="0" dirty="0">
              <a:solidFill>
                <a:schemeClr val="tx1"/>
              </a:solidFill>
              <a:effectLs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sz="1800" b="0" dirty="0">
                <a:solidFill>
                  <a:schemeClr val="tx1"/>
                </a:solidFill>
                <a:effectLst/>
                <a:ea typeface="Calibri" panose="020F0502020204030204" pitchFamily="34" charset="0"/>
                <a:cs typeface="Calibri" panose="020F0502020204030204" pitchFamily="34" charset="0"/>
              </a:rPr>
              <a:t>As at 30 June 2022, eight participants are using the ERS (four entered in 2021–22). </a:t>
            </a:r>
            <a:r>
              <a:rPr lang="en-AU" sz="1800" b="0" dirty="0">
                <a:solidFill>
                  <a:schemeClr val="tx1"/>
                </a:solidFill>
                <a:ea typeface="Calibri" panose="020F0502020204030204" pitchFamily="34" charset="0"/>
              </a:rPr>
              <a:t>Details of and a brief description of the services of the current </a:t>
            </a:r>
            <a:r>
              <a:rPr lang="en-AU" sz="1800" b="0" dirty="0">
                <a:solidFill>
                  <a:schemeClr val="tx1"/>
                </a:solidFill>
                <a:ea typeface="Calibri" panose="020F0502020204030204" pitchFamily="34" charset="0"/>
                <a:hlinkClick r:id="rId3">
                  <a:extLst>
                    <a:ext uri="{A12FA001-AC4F-418D-AE19-62706E023703}">
                      <ahyp:hlinkClr xmlns:ahyp="http://schemas.microsoft.com/office/drawing/2018/hyperlinkcolor" val="tx"/>
                    </a:ext>
                  </a:extLst>
                </a:hlinkClick>
              </a:rPr>
              <a:t>ERS participants</a:t>
            </a:r>
            <a:r>
              <a:rPr lang="en-AU" sz="1800" b="0" dirty="0">
                <a:solidFill>
                  <a:schemeClr val="tx1"/>
                </a:solidFill>
                <a:ea typeface="Calibri" panose="020F0502020204030204" pitchFamily="34" charset="0"/>
              </a:rPr>
              <a:t> is available on our website.</a:t>
            </a:r>
            <a:endParaRPr lang="en-AU" sz="1800" b="0" dirty="0">
              <a:solidFill>
                <a:schemeClr val="tx1"/>
              </a:solidFill>
              <a:effectLst/>
              <a:highlight>
                <a:srgbClr val="FFFF00"/>
              </a:highligh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sz="1800" b="0" dirty="0">
                <a:solidFill>
                  <a:schemeClr val="tx1"/>
                </a:solidFill>
                <a:effectLst/>
                <a:ea typeface="Calibri" panose="020F0502020204030204" pitchFamily="34" charset="0"/>
              </a:rPr>
              <a:t>For more information on the ERS, see </a:t>
            </a:r>
            <a:r>
              <a:rPr lang="en-AU" sz="1800" b="0" u="none" strike="noStrike" dirty="0">
                <a:solidFill>
                  <a:schemeClr val="tx1"/>
                </a:solidFill>
                <a:effectLst/>
                <a:ea typeface="Calibri" panose="020F0502020204030204" pitchFamily="34" charset="0"/>
                <a:hlinkClick r:id="rId4">
                  <a:extLst>
                    <a:ext uri="{A12FA001-AC4F-418D-AE19-62706E023703}">
                      <ahyp:hlinkClr xmlns:ahyp="http://schemas.microsoft.com/office/drawing/2018/hyperlinkcolor" val="tx"/>
                    </a:ext>
                  </a:extLst>
                </a:hlinkClick>
              </a:rPr>
              <a:t>Information Sheet 248</a:t>
            </a:r>
            <a:r>
              <a:rPr lang="en-AU" sz="1800" b="0" dirty="0">
                <a:solidFill>
                  <a:schemeClr val="tx1"/>
                </a:solidFill>
                <a:effectLst/>
                <a:ea typeface="Calibri" panose="020F0502020204030204" pitchFamily="34" charset="0"/>
              </a:rPr>
              <a:t> </a:t>
            </a:r>
            <a:r>
              <a:rPr lang="en-AU" sz="1800" b="0" i="1" dirty="0">
                <a:solidFill>
                  <a:schemeClr val="tx1"/>
                </a:solidFill>
                <a:effectLst/>
                <a:ea typeface="Calibri" panose="020F0502020204030204" pitchFamily="34" charset="0"/>
              </a:rPr>
              <a:t>Enhanced regulatory sandbox </a:t>
            </a:r>
            <a:r>
              <a:rPr lang="en-AU" sz="1800" b="0" dirty="0">
                <a:solidFill>
                  <a:schemeClr val="tx1"/>
                </a:solidFill>
                <a:effectLst/>
                <a:ea typeface="Calibri" panose="020F0502020204030204" pitchFamily="34" charset="0"/>
              </a:rPr>
              <a:t>(INFO 248). </a:t>
            </a:r>
          </a:p>
          <a:p>
            <a:pPr marL="285750" indent="-285750">
              <a:buFont typeface="Arial" panose="020B0604020202020204" pitchFamily="34" charset="0"/>
              <a:buChar char="•"/>
            </a:pPr>
            <a:r>
              <a:rPr lang="en-AU" sz="1800" b="0" dirty="0">
                <a:solidFill>
                  <a:schemeClr val="tx1"/>
                </a:solidFill>
                <a:effectLst/>
                <a:ea typeface="Calibri" panose="020F0502020204030204" pitchFamily="34" charset="0"/>
              </a:rPr>
              <a:t>Potential ERS participants are encouraged to contact ASIC’s Innovation Hub at </a:t>
            </a:r>
            <a:r>
              <a:rPr lang="en-AU" sz="1800" b="0" u="sng" dirty="0">
                <a:solidFill>
                  <a:schemeClr val="tx1"/>
                </a:solidFill>
                <a:effectLst/>
                <a:ea typeface="Calibri" panose="020F0502020204030204" pitchFamily="34" charset="0"/>
                <a:hlinkClick r:id="rId5">
                  <a:extLst>
                    <a:ext uri="{A12FA001-AC4F-418D-AE19-62706E023703}">
                      <ahyp:hlinkClr xmlns:ahyp="http://schemas.microsoft.com/office/drawing/2018/hyperlinkcolor" val="tx"/>
                    </a:ext>
                  </a:extLst>
                </a:hlinkClick>
              </a:rPr>
              <a:t>innovationhub@asic.gov.au</a:t>
            </a:r>
            <a:r>
              <a:rPr lang="en-AU" sz="1800" b="0" dirty="0">
                <a:solidFill>
                  <a:schemeClr val="tx1"/>
                </a:solidFill>
                <a:effectLst/>
                <a:ea typeface="Calibri" panose="020F0502020204030204" pitchFamily="34" charset="0"/>
              </a:rPr>
              <a:t> before submitting an ERS notification to avoid disappointment with not meeting the </a:t>
            </a:r>
            <a:r>
              <a:rPr lang="en-AU" sz="1800" b="0" dirty="0">
                <a:solidFill>
                  <a:schemeClr val="tx1"/>
                </a:solidFill>
                <a:ea typeface="Calibri" panose="020F0502020204030204" pitchFamily="34" charset="0"/>
              </a:rPr>
              <a:t>innovation or public interest thresholds</a:t>
            </a:r>
            <a:r>
              <a:rPr lang="en-AU" sz="1800" b="0" dirty="0">
                <a:solidFill>
                  <a:schemeClr val="tx1"/>
                </a:solidFill>
                <a:effectLst/>
                <a:ea typeface="Calibri" panose="020F0502020204030204" pitchFamily="34" charset="0"/>
              </a:rPr>
              <a:t>. </a:t>
            </a:r>
          </a:p>
          <a:p>
            <a:endParaRPr lang="en-AU" sz="1800" b="0" dirty="0">
              <a:solidFill>
                <a:schemeClr val="tx1"/>
              </a:solidFill>
              <a:cs typeface="Calibri" panose="020F0502020204030204" pitchFamily="34" charset="0"/>
            </a:endParaRPr>
          </a:p>
        </p:txBody>
      </p:sp>
      <p:sp>
        <p:nvSpPr>
          <p:cNvPr id="5" name="Footer Placeholder 4">
            <a:extLst>
              <a:ext uri="{FF2B5EF4-FFF2-40B4-BE49-F238E27FC236}">
                <a16:creationId xmlns:a16="http://schemas.microsoft.com/office/drawing/2014/main" id="{F09B3864-3C1F-408C-B165-89AC8C8AAA7D}"/>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BCBC24CD-06F0-463B-9AB7-5EA2717954EA}"/>
              </a:ext>
            </a:extLst>
          </p:cNvPr>
          <p:cNvSpPr>
            <a:spLocks noGrp="1"/>
          </p:cNvSpPr>
          <p:nvPr>
            <p:ph type="sldNum" sz="quarter" idx="12"/>
          </p:nvPr>
        </p:nvSpPr>
        <p:spPr/>
        <p:txBody>
          <a:bodyPr/>
          <a:lstStyle/>
          <a:p>
            <a:fld id="{C805FE72-5468-D048-AD70-2AB6DF21250F}" type="slidenum">
              <a:rPr lang="en-AU" smtClean="0"/>
              <a:t>37</a:t>
            </a:fld>
            <a:endParaRPr lang="en-AU" dirty="0"/>
          </a:p>
        </p:txBody>
      </p:sp>
    </p:spTree>
    <p:extLst>
      <p:ext uri="{BB962C8B-B14F-4D97-AF65-F5344CB8AC3E}">
        <p14:creationId xmlns:p14="http://schemas.microsoft.com/office/powerpoint/2010/main" val="1986629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B1EE-A6DF-4146-9366-8E701A47028B}"/>
              </a:ext>
            </a:extLst>
          </p:cNvPr>
          <p:cNvSpPr>
            <a:spLocks noGrp="1"/>
          </p:cNvSpPr>
          <p:nvPr>
            <p:ph type="title"/>
          </p:nvPr>
        </p:nvSpPr>
        <p:spPr/>
        <p:txBody>
          <a:bodyPr/>
          <a:lstStyle/>
          <a:p>
            <a:r>
              <a:rPr lang="en-AU" dirty="0"/>
              <a:t>Financial Accountability Regime (FAR)</a:t>
            </a:r>
          </a:p>
        </p:txBody>
      </p:sp>
      <p:sp>
        <p:nvSpPr>
          <p:cNvPr id="3" name="Content Placeholder 2">
            <a:extLst>
              <a:ext uri="{FF2B5EF4-FFF2-40B4-BE49-F238E27FC236}">
                <a16:creationId xmlns:a16="http://schemas.microsoft.com/office/drawing/2014/main" id="{7C29C9CF-A16A-4536-9D06-4B59EAA11E47}"/>
              </a:ext>
            </a:extLst>
          </p:cNvPr>
          <p:cNvSpPr>
            <a:spLocks noGrp="1"/>
          </p:cNvSpPr>
          <p:nvPr>
            <p:ph idx="1"/>
          </p:nvPr>
        </p:nvSpPr>
        <p:spPr>
          <a:xfrm>
            <a:off x="782541" y="1563232"/>
            <a:ext cx="10515600" cy="4351338"/>
          </a:xfrm>
        </p:spPr>
        <p:txBody>
          <a:bodyPr>
            <a:normAutofit/>
          </a:bodyPr>
          <a:lstStyle/>
          <a:p>
            <a:pPr marL="285750" indent="-285750">
              <a:buFont typeface="Arial" panose="020B0604020202020204" pitchFamily="34" charset="0"/>
              <a:buChar char="•"/>
            </a:pPr>
            <a:r>
              <a:rPr lang="en-AU" sz="1800" b="0" dirty="0">
                <a:solidFill>
                  <a:schemeClr val="tx1"/>
                </a:solidFill>
                <a:effectLst/>
              </a:rPr>
              <a:t>On 8 September 2022, the government introduced two Bills – the </a:t>
            </a:r>
            <a:r>
              <a:rPr lang="en-AU" sz="1800" b="0" u="none" strike="noStrike" dirty="0">
                <a:solidFill>
                  <a:schemeClr val="tx1"/>
                </a:solidFill>
                <a:effectLst/>
                <a:hlinkClick r:id="rId3">
                  <a:extLst>
                    <a:ext uri="{A12FA001-AC4F-418D-AE19-62706E023703}">
                      <ahyp:hlinkClr xmlns:ahyp="http://schemas.microsoft.com/office/drawing/2018/hyperlinkcolor" val="tx"/>
                    </a:ext>
                  </a:extLst>
                </a:hlinkClick>
              </a:rPr>
              <a:t>Financial Accountability Regime Bill 2022</a:t>
            </a:r>
            <a:r>
              <a:rPr lang="en-AU" sz="1800" b="0" dirty="0">
                <a:solidFill>
                  <a:schemeClr val="tx1"/>
                </a:solidFill>
                <a:effectLst/>
              </a:rPr>
              <a:t> (FAR Bill) and the </a:t>
            </a:r>
            <a:r>
              <a:rPr lang="en-AU" sz="1800" b="0" u="none" strike="noStrike" dirty="0">
                <a:solidFill>
                  <a:schemeClr val="tx1"/>
                </a:solidFill>
                <a:effectLst/>
                <a:hlinkClick r:id="rId4">
                  <a:extLst>
                    <a:ext uri="{A12FA001-AC4F-418D-AE19-62706E023703}">
                      <ahyp:hlinkClr xmlns:ahyp="http://schemas.microsoft.com/office/drawing/2018/hyperlinkcolor" val="tx"/>
                    </a:ext>
                  </a:extLst>
                </a:hlinkClick>
              </a:rPr>
              <a:t>Financial Sector Reform Bill 2022</a:t>
            </a:r>
            <a:r>
              <a:rPr lang="en-AU" sz="1800" b="0" dirty="0">
                <a:solidFill>
                  <a:schemeClr val="tx1"/>
                </a:solidFill>
                <a:effectLst/>
              </a:rPr>
              <a:t> (FS Reform Bill) - which together will (if enacted) establish the proposed Financial Accountability Regime (FAR).</a:t>
            </a:r>
          </a:p>
          <a:p>
            <a:pPr marL="285750" indent="-285750">
              <a:buFont typeface="Arial" panose="020B0604020202020204" pitchFamily="34" charset="0"/>
              <a:buChar char="•"/>
            </a:pPr>
            <a:r>
              <a:rPr lang="en-AU" sz="1800" b="0" dirty="0">
                <a:solidFill>
                  <a:schemeClr val="tx1"/>
                </a:solidFill>
              </a:rPr>
              <a:t>The FAR is </a:t>
            </a:r>
            <a:r>
              <a:rPr lang="en-AU" sz="1800" b="0" dirty="0">
                <a:solidFill>
                  <a:schemeClr val="tx1"/>
                </a:solidFill>
                <a:effectLst/>
              </a:rPr>
              <a:t>designed to improve the operating culture of banking, insurance and superannuation entities and increase transparency and accountability across these industries.</a:t>
            </a:r>
          </a:p>
          <a:p>
            <a:pPr marL="285750" indent="-285750">
              <a:buFont typeface="Arial" panose="020B0604020202020204" pitchFamily="34" charset="0"/>
              <a:buChar char="•"/>
            </a:pPr>
            <a:r>
              <a:rPr lang="en-AU" sz="1800" b="0" dirty="0">
                <a:solidFill>
                  <a:schemeClr val="tx1"/>
                </a:solidFill>
                <a:effectLst/>
              </a:rPr>
              <a:t>The FAR will be jointly administered by APRA and ASIC ensuring it is enforced from both a prudential perspective and a conduct and consumer outcomes perspective. </a:t>
            </a:r>
          </a:p>
          <a:p>
            <a:pPr marL="285750" indent="-285750">
              <a:buFont typeface="Arial" panose="020B0604020202020204" pitchFamily="34" charset="0"/>
              <a:buChar char="•"/>
            </a:pPr>
            <a:r>
              <a:rPr lang="en-AU" sz="1800" b="0" dirty="0">
                <a:solidFill>
                  <a:schemeClr val="tx1"/>
                </a:solidFill>
                <a:effectLst/>
              </a:rPr>
              <a:t>Both regulators have been working closely to coordinate the implementation of FAR and to ensure a cohesive approach to supervision and enforcement.</a:t>
            </a:r>
            <a:endParaRPr lang="en-US" sz="1800" b="0" dirty="0">
              <a:solidFill>
                <a:schemeClr val="tx1"/>
              </a:solidFill>
            </a:endParaRPr>
          </a:p>
        </p:txBody>
      </p:sp>
      <p:sp>
        <p:nvSpPr>
          <p:cNvPr id="5" name="Footer Placeholder 4">
            <a:extLst>
              <a:ext uri="{FF2B5EF4-FFF2-40B4-BE49-F238E27FC236}">
                <a16:creationId xmlns:a16="http://schemas.microsoft.com/office/drawing/2014/main" id="{F09B3864-3C1F-408C-B165-89AC8C8AAA7D}"/>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BCBC24CD-06F0-463B-9AB7-5EA2717954EA}"/>
              </a:ext>
            </a:extLst>
          </p:cNvPr>
          <p:cNvSpPr>
            <a:spLocks noGrp="1"/>
          </p:cNvSpPr>
          <p:nvPr>
            <p:ph type="sldNum" sz="quarter" idx="12"/>
          </p:nvPr>
        </p:nvSpPr>
        <p:spPr/>
        <p:txBody>
          <a:bodyPr/>
          <a:lstStyle/>
          <a:p>
            <a:fld id="{C805FE72-5468-D048-AD70-2AB6DF21250F}" type="slidenum">
              <a:rPr lang="en-AU" smtClean="0"/>
              <a:t>38</a:t>
            </a:fld>
            <a:endParaRPr lang="en-AU" dirty="0"/>
          </a:p>
        </p:txBody>
      </p:sp>
    </p:spTree>
    <p:extLst>
      <p:ext uri="{BB962C8B-B14F-4D97-AF65-F5344CB8AC3E}">
        <p14:creationId xmlns:p14="http://schemas.microsoft.com/office/powerpoint/2010/main" val="114185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B1EE-A6DF-4146-9366-8E701A47028B}"/>
              </a:ext>
            </a:extLst>
          </p:cNvPr>
          <p:cNvSpPr>
            <a:spLocks noGrp="1"/>
          </p:cNvSpPr>
          <p:nvPr>
            <p:ph type="title"/>
          </p:nvPr>
        </p:nvSpPr>
        <p:spPr/>
        <p:txBody>
          <a:bodyPr/>
          <a:lstStyle/>
          <a:p>
            <a:r>
              <a:rPr lang="en-AU" dirty="0"/>
              <a:t>Crypto-assets</a:t>
            </a:r>
          </a:p>
        </p:txBody>
      </p:sp>
      <p:sp>
        <p:nvSpPr>
          <p:cNvPr id="3" name="Content Placeholder 2">
            <a:extLst>
              <a:ext uri="{FF2B5EF4-FFF2-40B4-BE49-F238E27FC236}">
                <a16:creationId xmlns:a16="http://schemas.microsoft.com/office/drawing/2014/main" id="{7C29C9CF-A16A-4536-9D06-4B59EAA11E47}"/>
              </a:ext>
            </a:extLst>
          </p:cNvPr>
          <p:cNvSpPr>
            <a:spLocks noGrp="1"/>
          </p:cNvSpPr>
          <p:nvPr>
            <p:ph idx="1"/>
          </p:nvPr>
        </p:nvSpPr>
        <p:spPr>
          <a:xfrm>
            <a:off x="838200" y="1555280"/>
            <a:ext cx="10515600" cy="4351338"/>
          </a:xfrm>
        </p:spPr>
        <p:txBody>
          <a:bodyPr vert="horz" lIns="91440" tIns="45720" rIns="91440" bIns="45720" rtlCol="0" anchor="t">
            <a:normAutofit/>
          </a:bodyPr>
          <a:lstStyle/>
          <a:p>
            <a:pPr marL="285750" indent="-285750">
              <a:buFont typeface="Arial"/>
              <a:buChar char="•"/>
            </a:pPr>
            <a:r>
              <a:rPr lang="en-AU" sz="1800" b="0" dirty="0">
                <a:ea typeface="+mn-lt"/>
                <a:cs typeface="+mn-lt"/>
              </a:rPr>
              <a:t>ASIC </a:t>
            </a:r>
            <a:r>
              <a:rPr lang="en-AU" sz="1800" b="0" dirty="0">
                <a:solidFill>
                  <a:schemeClr val="tx1"/>
                </a:solidFill>
                <a:ea typeface="+mn-lt"/>
                <a:cs typeface="+mn-lt"/>
                <a:hlinkClick r:id="rId3">
                  <a:extLst>
                    <a:ext uri="{A12FA001-AC4F-418D-AE19-62706E023703}">
                      <ahyp:hlinkClr xmlns:ahyp="http://schemas.microsoft.com/office/drawing/2018/hyperlinkcolor" val="tx"/>
                    </a:ext>
                  </a:extLst>
                </a:hlinkClick>
              </a:rPr>
              <a:t>Information Sheet 225</a:t>
            </a:r>
            <a:r>
              <a:rPr lang="en-AU" sz="1800" b="0" dirty="0">
                <a:solidFill>
                  <a:schemeClr val="tx1"/>
                </a:solidFill>
                <a:ea typeface="+mn-lt"/>
                <a:cs typeface="+mn-lt"/>
              </a:rPr>
              <a:t> </a:t>
            </a:r>
            <a:r>
              <a:rPr lang="en-AU" sz="1800" b="0" i="1" dirty="0">
                <a:ea typeface="+mn-lt"/>
                <a:cs typeface="+mn-lt"/>
              </a:rPr>
              <a:t>Crypto-assets </a:t>
            </a:r>
            <a:r>
              <a:rPr lang="en-AU" sz="1800" b="0" dirty="0">
                <a:ea typeface="+mn-lt"/>
                <a:cs typeface="+mn-lt"/>
              </a:rPr>
              <a:t>(INFO</a:t>
            </a:r>
            <a:r>
              <a:rPr lang="en-AU" sz="1800" b="0" dirty="0">
                <a:solidFill>
                  <a:schemeClr val="tx1"/>
                </a:solidFill>
                <a:ea typeface="+mn-lt"/>
                <a:cs typeface="+mn-lt"/>
              </a:rPr>
              <a:t> 225) is available to help persons understand their obligations under the Corporations Act and </a:t>
            </a:r>
            <a:r>
              <a:rPr lang="en-AU" sz="1800" b="0" i="1" dirty="0">
                <a:solidFill>
                  <a:schemeClr val="tx1"/>
                </a:solidFill>
                <a:ea typeface="+mn-lt"/>
                <a:cs typeface="+mn-lt"/>
              </a:rPr>
              <a:t>Australian Securities and Investments Commission Act 2001</a:t>
            </a:r>
            <a:r>
              <a:rPr lang="en-AU" sz="1800" b="0" dirty="0">
                <a:solidFill>
                  <a:schemeClr val="tx1"/>
                </a:solidFill>
                <a:ea typeface="+mn-lt"/>
                <a:cs typeface="+mn-lt"/>
              </a:rPr>
              <a:t> relating to crypto-assets businesses. </a:t>
            </a:r>
            <a:r>
              <a:rPr lang="en-US" sz="1800" b="0" dirty="0">
                <a:solidFill>
                  <a:schemeClr val="tx1"/>
                </a:solidFill>
                <a:ea typeface="+mn-lt"/>
                <a:cs typeface="+mn-lt"/>
              </a:rPr>
              <a:t> </a:t>
            </a:r>
            <a:r>
              <a:rPr lang="en-AU" sz="1800" b="0" dirty="0">
                <a:solidFill>
                  <a:schemeClr val="tx1"/>
                </a:solidFill>
                <a:ea typeface="+mn-lt"/>
                <a:cs typeface="+mn-lt"/>
              </a:rPr>
              <a:t> </a:t>
            </a:r>
            <a:endParaRPr lang="en-US" dirty="0">
              <a:solidFill>
                <a:schemeClr val="tx1"/>
              </a:solidFill>
            </a:endParaRPr>
          </a:p>
          <a:p>
            <a:pPr marL="285750" indent="-285750">
              <a:buFont typeface="Arial,Sans-Serif"/>
              <a:buChar char="•"/>
            </a:pPr>
            <a:r>
              <a:rPr lang="en-AU" sz="1800" b="0" dirty="0">
                <a:solidFill>
                  <a:schemeClr val="tx1"/>
                </a:solidFill>
                <a:ea typeface="+mn-lt"/>
                <a:cs typeface="+mn-lt"/>
              </a:rPr>
              <a:t>In March of this year, Treasury sought submissions on the nature of a regulatory framework for crypto-assets that are unlikely to be financial products. </a:t>
            </a:r>
            <a:endParaRPr lang="en-AU" dirty="0">
              <a:solidFill>
                <a:schemeClr val="tx1"/>
              </a:solidFill>
            </a:endParaRPr>
          </a:p>
          <a:p>
            <a:pPr marL="285750" indent="-285750">
              <a:buFont typeface="Arial,Sans-Serif"/>
              <a:buChar char="•"/>
            </a:pPr>
            <a:r>
              <a:rPr lang="en-AU" sz="1800" b="0" dirty="0">
                <a:solidFill>
                  <a:schemeClr val="tx1"/>
                </a:solidFill>
                <a:ea typeface="+mn-lt"/>
                <a:cs typeface="+mn-lt"/>
              </a:rPr>
              <a:t>On 22 August 2022, the new Government announced that it proposes to consult on a token mapping exercise</a:t>
            </a:r>
            <a:r>
              <a:rPr lang="en-AU" sz="1800" b="0" dirty="0">
                <a:ea typeface="+mn-lt"/>
                <a:cs typeface="+mn-lt"/>
              </a:rPr>
              <a:t> </a:t>
            </a:r>
            <a:r>
              <a:rPr lang="en-AU" sz="1800" b="0" dirty="0">
                <a:ea typeface="+mn-lt"/>
                <a:cs typeface="+mn-lt"/>
                <a:hlinkClick r:id="rId4"/>
              </a:rPr>
              <a:t>Announcement by the Treasurer, Assistant Treasurer and Assistant Minister</a:t>
            </a:r>
            <a:r>
              <a:rPr lang="en-AU" sz="1800" b="0" dirty="0">
                <a:ea typeface="+mn-lt"/>
                <a:cs typeface="+mn-lt"/>
              </a:rPr>
              <a:t>. </a:t>
            </a:r>
            <a:r>
              <a:rPr lang="en-AU" sz="1800" b="0" dirty="0">
                <a:solidFill>
                  <a:srgbClr val="0070CE"/>
                </a:solidFill>
                <a:ea typeface="+mn-lt"/>
                <a:cs typeface="+mn-lt"/>
              </a:rPr>
              <a:t> </a:t>
            </a:r>
            <a:endParaRPr lang="en-AU" dirty="0">
              <a:solidFill>
                <a:schemeClr val="tx1"/>
              </a:solidFill>
              <a:ea typeface="+mn-lt"/>
              <a:cs typeface="+mn-lt"/>
            </a:endParaRPr>
          </a:p>
          <a:p>
            <a:pPr marL="285750" indent="-285750">
              <a:buFont typeface="Arial,Sans-Serif"/>
              <a:buChar char="•"/>
            </a:pPr>
            <a:r>
              <a:rPr lang="en-AU" sz="1800" b="0" dirty="0">
                <a:solidFill>
                  <a:schemeClr val="tx1"/>
                </a:solidFill>
                <a:ea typeface="+mn-lt"/>
                <a:cs typeface="+mn-lt"/>
              </a:rPr>
              <a:t>ASIC supports greater regulatory clarity for this class of products and the development of an effective regulatory (including licensing) framework focused on consumer protection and market integrity.  </a:t>
            </a:r>
            <a:endParaRPr lang="en-AU" dirty="0">
              <a:solidFill>
                <a:schemeClr val="tx1"/>
              </a:solidFill>
            </a:endParaRPr>
          </a:p>
          <a:p>
            <a:endParaRPr lang="en-AU" sz="1800" b="0" dirty="0">
              <a:solidFill>
                <a:schemeClr val="tx1"/>
              </a:solidFill>
              <a:cs typeface="Calibri" panose="020F0502020204030204" pitchFamily="34" charset="0"/>
            </a:endParaRPr>
          </a:p>
        </p:txBody>
      </p:sp>
      <p:sp>
        <p:nvSpPr>
          <p:cNvPr id="5" name="Footer Placeholder 4">
            <a:extLst>
              <a:ext uri="{FF2B5EF4-FFF2-40B4-BE49-F238E27FC236}">
                <a16:creationId xmlns:a16="http://schemas.microsoft.com/office/drawing/2014/main" id="{F09B3864-3C1F-408C-B165-89AC8C8AAA7D}"/>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BCBC24CD-06F0-463B-9AB7-5EA2717954EA}"/>
              </a:ext>
            </a:extLst>
          </p:cNvPr>
          <p:cNvSpPr>
            <a:spLocks noGrp="1"/>
          </p:cNvSpPr>
          <p:nvPr>
            <p:ph type="sldNum" sz="quarter" idx="12"/>
          </p:nvPr>
        </p:nvSpPr>
        <p:spPr/>
        <p:txBody>
          <a:bodyPr/>
          <a:lstStyle/>
          <a:p>
            <a:fld id="{C805FE72-5468-D048-AD70-2AB6DF21250F}" type="slidenum">
              <a:rPr lang="en-AU" smtClean="0"/>
              <a:t>39</a:t>
            </a:fld>
            <a:endParaRPr lang="en-AU" dirty="0"/>
          </a:p>
        </p:txBody>
      </p:sp>
    </p:spTree>
    <p:extLst>
      <p:ext uri="{BB962C8B-B14F-4D97-AF65-F5344CB8AC3E}">
        <p14:creationId xmlns:p14="http://schemas.microsoft.com/office/powerpoint/2010/main" val="354804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2B8142-900D-4BC0-BF1B-760393AB96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6" imgW="622" imgH="623" progId="TCLayout.ActiveDocument.1">
                  <p:embed/>
                </p:oleObj>
              </mc:Choice>
              <mc:Fallback>
                <p:oleObj name="think-cell Slide" r:id="rId6" imgW="622" imgH="623" progId="TCLayout.ActiveDocument.1">
                  <p:embed/>
                  <p:pic>
                    <p:nvPicPr>
                      <p:cNvPr id="5" name="Object 4" hidden="1">
                        <a:extLst>
                          <a:ext uri="{FF2B5EF4-FFF2-40B4-BE49-F238E27FC236}">
                            <a16:creationId xmlns:a16="http://schemas.microsoft.com/office/drawing/2014/main" id="{2F2B8142-900D-4BC0-BF1B-760393AB963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9607A61-F7B6-4CA4-9876-253C463309F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700" b="0"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sym typeface="Segoe UI Light" panose="020B0502040204020203" pitchFamily="34" charset="0"/>
            </a:endParaRPr>
          </a:p>
        </p:txBody>
      </p:sp>
      <p:sp>
        <p:nvSpPr>
          <p:cNvPr id="2" name="Title 1">
            <a:extLst>
              <a:ext uri="{FF2B5EF4-FFF2-40B4-BE49-F238E27FC236}">
                <a16:creationId xmlns:a16="http://schemas.microsoft.com/office/drawing/2014/main" id="{73AE537F-C09C-4265-846C-A343B2370C4D}"/>
              </a:ext>
            </a:extLst>
          </p:cNvPr>
          <p:cNvSpPr>
            <a:spLocks noGrp="1"/>
          </p:cNvSpPr>
          <p:nvPr>
            <p:ph type="ctrTitle"/>
          </p:nvPr>
        </p:nvSpPr>
        <p:spPr>
          <a:xfrm>
            <a:off x="787399" y="2310613"/>
            <a:ext cx="6229349" cy="2070907"/>
          </a:xfrm>
        </p:spPr>
        <p:txBody>
          <a:bodyPr>
            <a:normAutofit/>
          </a:bodyPr>
          <a:lstStyle/>
          <a:p>
            <a:r>
              <a:rPr lang="en-AU" sz="3600" dirty="0"/>
              <a:t>ASIC Digital Strategy 2030</a:t>
            </a:r>
            <a:br>
              <a:rPr lang="en-AU" sz="3600" dirty="0"/>
            </a:br>
            <a:br>
              <a:rPr lang="en-AU" sz="3600" dirty="0"/>
            </a:br>
            <a:endParaRPr lang="en-AU" sz="3600" dirty="0"/>
          </a:p>
        </p:txBody>
      </p:sp>
      <p:sp>
        <p:nvSpPr>
          <p:cNvPr id="3" name="Subtitle 2">
            <a:extLst>
              <a:ext uri="{FF2B5EF4-FFF2-40B4-BE49-F238E27FC236}">
                <a16:creationId xmlns:a16="http://schemas.microsoft.com/office/drawing/2014/main" id="{1F61A889-DECB-4510-ABCD-7ACAD48D92F2}"/>
              </a:ext>
            </a:extLst>
          </p:cNvPr>
          <p:cNvSpPr>
            <a:spLocks noGrp="1"/>
          </p:cNvSpPr>
          <p:nvPr>
            <p:ph type="subTitle" idx="1"/>
          </p:nvPr>
        </p:nvSpPr>
        <p:spPr>
          <a:xfrm>
            <a:off x="804333" y="3161110"/>
            <a:ext cx="6229349" cy="1579562"/>
          </a:xfrm>
        </p:spPr>
        <p:txBody>
          <a:bodyPr/>
          <a:lstStyle/>
          <a:p>
            <a:r>
              <a:rPr lang="en-AU" dirty="0"/>
              <a:t> </a:t>
            </a:r>
          </a:p>
          <a:p>
            <a:r>
              <a:rPr lang="en-AU" sz="1400" dirty="0">
                <a:solidFill>
                  <a:schemeClr val="bg1"/>
                </a:solidFill>
              </a:rPr>
              <a:t> </a:t>
            </a:r>
          </a:p>
          <a:p>
            <a:endParaRPr lang="en-AU" sz="1400" dirty="0">
              <a:solidFill>
                <a:schemeClr val="bg1"/>
              </a:solidFill>
            </a:endParaRPr>
          </a:p>
        </p:txBody>
      </p:sp>
      <p:sp>
        <p:nvSpPr>
          <p:cNvPr id="8" name="TextBox 7">
            <a:extLst>
              <a:ext uri="{FF2B5EF4-FFF2-40B4-BE49-F238E27FC236}">
                <a16:creationId xmlns:a16="http://schemas.microsoft.com/office/drawing/2014/main" id="{047469D3-E25E-49F0-811F-5825737A02A9}"/>
              </a:ext>
            </a:extLst>
          </p:cNvPr>
          <p:cNvSpPr txBox="1"/>
          <p:nvPr/>
        </p:nvSpPr>
        <p:spPr>
          <a:xfrm>
            <a:off x="838200" y="4391819"/>
            <a:ext cx="39059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Semilight"/>
                <a:ea typeface="+mn-ea"/>
                <a:cs typeface="+mn-cs"/>
              </a:rPr>
              <a:t> </a:t>
            </a:r>
            <a:endParaRPr kumimoji="0" lang="en-AU" sz="1600" b="0" i="0" u="none" strike="noStrike" kern="1200" cap="none" spc="0" normalizeH="0" baseline="0" noProof="0" dirty="0">
              <a:ln>
                <a:noFill/>
              </a:ln>
              <a:solidFill>
                <a:prstClr val="white"/>
              </a:solidFill>
              <a:effectLst/>
              <a:uLnTx/>
              <a:uFillTx/>
              <a:latin typeface="Segoe UI Semilight"/>
              <a:ea typeface="+mn-ea"/>
              <a:cs typeface="+mn-cs"/>
            </a:endParaRPr>
          </a:p>
        </p:txBody>
      </p:sp>
      <p:sp>
        <p:nvSpPr>
          <p:cNvPr id="7" name="Title 1">
            <a:extLst>
              <a:ext uri="{FF2B5EF4-FFF2-40B4-BE49-F238E27FC236}">
                <a16:creationId xmlns:a16="http://schemas.microsoft.com/office/drawing/2014/main" id="{9D8301C0-E1F0-476A-94B5-719FEFD378C9}"/>
              </a:ext>
            </a:extLst>
          </p:cNvPr>
          <p:cNvSpPr txBox="1">
            <a:spLocks/>
          </p:cNvSpPr>
          <p:nvPr/>
        </p:nvSpPr>
        <p:spPr>
          <a:xfrm>
            <a:off x="770466" y="2590521"/>
            <a:ext cx="6229349" cy="20709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kern="1200">
                <a:solidFill>
                  <a:schemeClr val="bg1"/>
                </a:solidFill>
                <a:latin typeface="Segoe UI Light" panose="020B0502040204020203" pitchFamily="34" charset="0"/>
                <a:ea typeface="+mj-ea"/>
                <a:cs typeface="Segoe UI Light"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Segoe UI Light" panose="020B0502040204020203" pitchFamily="34" charset="0"/>
              </a:rPr>
              <a:t>Jo Harper Senior Executive Leader - Digital</a:t>
            </a:r>
            <a:br>
              <a:rPr kumimoji="0" lang="en-AU" sz="24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Segoe UI Light" panose="020B0502040204020203" pitchFamily="34" charset="0"/>
              </a:rPr>
            </a:br>
            <a:endParaRPr kumimoji="0" lang="en-AU" sz="24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78027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B1EE-A6DF-4146-9366-8E701A47028B}"/>
              </a:ext>
            </a:extLst>
          </p:cNvPr>
          <p:cNvSpPr>
            <a:spLocks noGrp="1"/>
          </p:cNvSpPr>
          <p:nvPr>
            <p:ph type="title"/>
          </p:nvPr>
        </p:nvSpPr>
        <p:spPr/>
        <p:txBody>
          <a:bodyPr/>
          <a:lstStyle/>
          <a:p>
            <a:r>
              <a:rPr lang="en-AU" dirty="0"/>
              <a:t>Cyber resilience</a:t>
            </a:r>
          </a:p>
        </p:txBody>
      </p:sp>
      <p:sp>
        <p:nvSpPr>
          <p:cNvPr id="3" name="Content Placeholder 2">
            <a:extLst>
              <a:ext uri="{FF2B5EF4-FFF2-40B4-BE49-F238E27FC236}">
                <a16:creationId xmlns:a16="http://schemas.microsoft.com/office/drawing/2014/main" id="{7C29C9CF-A16A-4536-9D06-4B59EAA11E47}"/>
              </a:ext>
            </a:extLst>
          </p:cNvPr>
          <p:cNvSpPr>
            <a:spLocks noGrp="1"/>
          </p:cNvSpPr>
          <p:nvPr>
            <p:ph idx="1"/>
          </p:nvPr>
        </p:nvSpPr>
        <p:spPr>
          <a:xfrm>
            <a:off x="838201" y="1342797"/>
            <a:ext cx="10515600" cy="4747760"/>
          </a:xfrm>
        </p:spPr>
        <p:txBody>
          <a:bodyPr vert="horz" lIns="91440" tIns="45720" rIns="91440" bIns="45720" rtlCol="0" anchor="t">
            <a:normAutofit fontScale="92500" lnSpcReduction="20000"/>
          </a:bodyPr>
          <a:lstStyle/>
          <a:p>
            <a:pPr marL="285750" indent="-285750">
              <a:buFont typeface="Arial" panose="020B0604020202020204" pitchFamily="34" charset="0"/>
              <a:buChar char="•"/>
            </a:pPr>
            <a:r>
              <a:rPr lang="en-AU" sz="1800" b="0" dirty="0">
                <a:solidFill>
                  <a:srgbClr val="1D252D"/>
                </a:solidFill>
                <a:ea typeface="+mn-lt"/>
                <a:cs typeface="+mn-lt"/>
              </a:rPr>
              <a:t>Cyber and operational resilience among financial markets and service providers minimises the risk of disruption from cyber attacks and promotes confidence in markets.  </a:t>
            </a:r>
            <a:endParaRPr lang="en-AU" sz="1800" b="0" dirty="0">
              <a:solidFill>
                <a:srgbClr val="1D252D"/>
              </a:solidFill>
              <a:cs typeface="Calibri" panose="020F0502020204030204" pitchFamily="34" charset="0"/>
            </a:endParaRPr>
          </a:p>
          <a:p>
            <a:pPr marL="285750" indent="-285750">
              <a:buFont typeface="Arial" panose="020B0604020202020204" pitchFamily="34" charset="0"/>
              <a:buChar char="•"/>
            </a:pPr>
            <a:r>
              <a:rPr lang="en-AU" sz="1800" b="0" dirty="0">
                <a:solidFill>
                  <a:srgbClr val="1D252D"/>
                </a:solidFill>
                <a:ea typeface="+mn-lt"/>
                <a:cs typeface="+mn-lt"/>
              </a:rPr>
              <a:t>As outlined in our </a:t>
            </a:r>
            <a:r>
              <a:rPr lang="en-AU" sz="1800" b="0" dirty="0">
                <a:solidFill>
                  <a:srgbClr val="1D252D"/>
                </a:solidFill>
                <a:ea typeface="+mn-lt"/>
                <a:cs typeface="+mn-lt"/>
                <a:hlinkClick r:id="rId3">
                  <a:extLst>
                    <a:ext uri="{A12FA001-AC4F-418D-AE19-62706E023703}">
                      <ahyp:hlinkClr xmlns:ahyp="http://schemas.microsoft.com/office/drawing/2018/hyperlinkcolor" val="tx"/>
                    </a:ext>
                  </a:extLst>
                </a:hlinkClick>
              </a:rPr>
              <a:t>ASIC Corporate Plan 2022–26: Focus 2022–26</a:t>
            </a:r>
            <a:r>
              <a:rPr lang="en-AU" sz="1800" b="0" dirty="0">
                <a:solidFill>
                  <a:srgbClr val="1D252D"/>
                </a:solidFill>
                <a:ea typeface="+mn-lt"/>
                <a:cs typeface="+mn-lt"/>
              </a:rPr>
              <a:t> this is an area of focus that is encompassed within one or our eight core strategic projects.  </a:t>
            </a:r>
            <a:endParaRPr lang="en-AU" dirty="0">
              <a:solidFill>
                <a:srgbClr val="1D252D"/>
              </a:solidFill>
            </a:endParaRPr>
          </a:p>
          <a:p>
            <a:pPr marL="285750" indent="-285750">
              <a:buFont typeface="Arial" panose="020B0604020202020204" pitchFamily="34" charset="0"/>
              <a:buChar char="•"/>
            </a:pPr>
            <a:r>
              <a:rPr lang="en-AU" sz="1800" b="0" dirty="0">
                <a:solidFill>
                  <a:srgbClr val="1D252D"/>
                </a:solidFill>
                <a:ea typeface="+mn-lt"/>
                <a:cs typeface="+mn-lt"/>
              </a:rPr>
              <a:t>ASIC recognises it is impossible to completely remove cybersecurity risks, but we expect licensees to take action to reduce that risk, and reduce the potential of harm to their consumers. </a:t>
            </a:r>
            <a:endParaRPr lang="en-AU" dirty="0">
              <a:solidFill>
                <a:srgbClr val="1D252D"/>
              </a:solidFill>
            </a:endParaRPr>
          </a:p>
          <a:p>
            <a:pPr marL="285750" indent="-285750">
              <a:buFont typeface="Arial" panose="020B0604020202020204" pitchFamily="34" charset="0"/>
              <a:buChar char="•"/>
            </a:pPr>
            <a:r>
              <a:rPr lang="en-AU" sz="1800" b="0" dirty="0">
                <a:solidFill>
                  <a:srgbClr val="1D252D"/>
                </a:solidFill>
                <a:ea typeface="+mn-lt"/>
                <a:cs typeface="+mn-lt"/>
              </a:rPr>
              <a:t>ASIC’s work is focused on raising awareness and undertaking proactive supervisory actions to encourage active management of operational risks and continuous improvement of cyber and operational resilience practices.  </a:t>
            </a:r>
            <a:endParaRPr lang="en-AU" dirty="0">
              <a:solidFill>
                <a:srgbClr val="1D252D"/>
              </a:solidFill>
            </a:endParaRPr>
          </a:p>
          <a:p>
            <a:pPr marL="285750" indent="-285750">
              <a:buFont typeface="Arial" panose="020B0604020202020204" pitchFamily="34" charset="0"/>
              <a:buChar char="•"/>
            </a:pPr>
            <a:r>
              <a:rPr lang="en-AU" sz="1800" b="0" dirty="0">
                <a:solidFill>
                  <a:srgbClr val="1D252D"/>
                </a:solidFill>
                <a:ea typeface="+mn-lt"/>
                <a:cs typeface="+mn-lt"/>
              </a:rPr>
              <a:t>We aim to implement a voluntary cross-industry self-assessment this year to benchmark cyber resilience in our regulated population to refine our risk framework and develop sectoral insights</a:t>
            </a:r>
            <a:r>
              <a:rPr lang="en-AU" sz="1800" b="0" dirty="0">
                <a:ea typeface="+mn-lt"/>
                <a:cs typeface="+mn-lt"/>
              </a:rPr>
              <a:t>.</a:t>
            </a:r>
          </a:p>
          <a:p>
            <a:pPr marL="285750" indent="-285750">
              <a:buFont typeface="Arial" panose="020B0604020202020204" pitchFamily="34" charset="0"/>
              <a:buChar char="•"/>
            </a:pPr>
            <a:r>
              <a:rPr lang="en-AU" sz="1800" b="0" dirty="0">
                <a:solidFill>
                  <a:schemeClr val="tx1"/>
                </a:solidFill>
                <a:ea typeface="+mn-lt"/>
                <a:cs typeface="+mn-lt"/>
              </a:rPr>
              <a:t>We are also considering what we will request by way of adequate technological resources for licence applicants. </a:t>
            </a:r>
            <a:endParaRPr lang="en-AU" dirty="0">
              <a:solidFill>
                <a:schemeClr val="tx1"/>
              </a:solidFill>
            </a:endParaRPr>
          </a:p>
          <a:p>
            <a:pPr marL="285750" indent="-285750">
              <a:buFont typeface="Arial" panose="020B0604020202020204" pitchFamily="34" charset="0"/>
              <a:buChar char="•"/>
            </a:pPr>
            <a:endParaRPr lang="en-AU" dirty="0"/>
          </a:p>
        </p:txBody>
      </p:sp>
      <p:sp>
        <p:nvSpPr>
          <p:cNvPr id="5" name="Footer Placeholder 4">
            <a:extLst>
              <a:ext uri="{FF2B5EF4-FFF2-40B4-BE49-F238E27FC236}">
                <a16:creationId xmlns:a16="http://schemas.microsoft.com/office/drawing/2014/main" id="{F09B3864-3C1F-408C-B165-89AC8C8AAA7D}"/>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BCBC24CD-06F0-463B-9AB7-5EA2717954EA}"/>
              </a:ext>
            </a:extLst>
          </p:cNvPr>
          <p:cNvSpPr>
            <a:spLocks noGrp="1"/>
          </p:cNvSpPr>
          <p:nvPr>
            <p:ph type="sldNum" sz="quarter" idx="12"/>
          </p:nvPr>
        </p:nvSpPr>
        <p:spPr/>
        <p:txBody>
          <a:bodyPr/>
          <a:lstStyle/>
          <a:p>
            <a:fld id="{C805FE72-5468-D048-AD70-2AB6DF21250F}" type="slidenum">
              <a:rPr lang="en-AU" smtClean="0"/>
              <a:t>40</a:t>
            </a:fld>
            <a:endParaRPr lang="en-AU" dirty="0"/>
          </a:p>
        </p:txBody>
      </p:sp>
    </p:spTree>
    <p:extLst>
      <p:ext uri="{BB962C8B-B14F-4D97-AF65-F5344CB8AC3E}">
        <p14:creationId xmlns:p14="http://schemas.microsoft.com/office/powerpoint/2010/main" val="3909726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27CE-C879-4F58-912E-C350F693477B}"/>
              </a:ext>
            </a:extLst>
          </p:cNvPr>
          <p:cNvSpPr>
            <a:spLocks noGrp="1"/>
          </p:cNvSpPr>
          <p:nvPr>
            <p:ph type="title"/>
          </p:nvPr>
        </p:nvSpPr>
        <p:spPr>
          <a:xfrm>
            <a:off x="838200" y="365128"/>
            <a:ext cx="10515600" cy="1131164"/>
          </a:xfrm>
        </p:spPr>
        <p:txBody>
          <a:bodyPr>
            <a:normAutofit/>
          </a:bodyPr>
          <a:lstStyle/>
          <a:p>
            <a:r>
              <a:rPr lang="en-AU" dirty="0"/>
              <a:t>Contact us</a:t>
            </a:r>
            <a:br>
              <a:rPr lang="en-AU" dirty="0"/>
            </a:br>
            <a:endParaRPr lang="en-AU" dirty="0"/>
          </a:p>
        </p:txBody>
      </p:sp>
      <p:sp>
        <p:nvSpPr>
          <p:cNvPr id="3" name="Content Placeholder 2">
            <a:extLst>
              <a:ext uri="{FF2B5EF4-FFF2-40B4-BE49-F238E27FC236}">
                <a16:creationId xmlns:a16="http://schemas.microsoft.com/office/drawing/2014/main" id="{F66BCDFA-6B53-4B42-BC87-6CBE35035D11}"/>
              </a:ext>
            </a:extLst>
          </p:cNvPr>
          <p:cNvSpPr>
            <a:spLocks noGrp="1"/>
          </p:cNvSpPr>
          <p:nvPr>
            <p:ph idx="1"/>
          </p:nvPr>
        </p:nvSpPr>
        <p:spPr>
          <a:xfrm>
            <a:off x="780011" y="1429789"/>
            <a:ext cx="10515600" cy="4397736"/>
          </a:xfrm>
        </p:spPr>
        <p:txBody>
          <a:bodyPr>
            <a:normAutofit fontScale="92500" lnSpcReduction="20000"/>
          </a:bodyPr>
          <a:lstStyle/>
          <a:p>
            <a:pPr>
              <a:lnSpc>
                <a:spcPct val="200000"/>
              </a:lnSpc>
            </a:pPr>
            <a:r>
              <a:rPr lang="en-AU" dirty="0"/>
              <a:t>Email: </a:t>
            </a:r>
            <a:r>
              <a:rPr lang="en-AU" dirty="0">
                <a:hlinkClick r:id="rId3"/>
              </a:rPr>
              <a:t>ASICLicensingLiasion@asic.gov.au</a:t>
            </a:r>
            <a:endParaRPr lang="en-AU" dirty="0"/>
          </a:p>
          <a:p>
            <a:pPr>
              <a:lnSpc>
                <a:spcPct val="200000"/>
              </a:lnSpc>
            </a:pPr>
            <a:r>
              <a:rPr lang="en-AU" dirty="0"/>
              <a:t>Peng Lee: 03 9280 3360, </a:t>
            </a:r>
            <a:r>
              <a:rPr lang="en-AU" dirty="0">
                <a:hlinkClick r:id="rId4"/>
              </a:rPr>
              <a:t>peng.lee@asic.gov.au</a:t>
            </a:r>
            <a:endParaRPr lang="en-AU" dirty="0"/>
          </a:p>
          <a:p>
            <a:pPr>
              <a:lnSpc>
                <a:spcPct val="200000"/>
              </a:lnSpc>
            </a:pPr>
            <a:r>
              <a:rPr lang="en-AU" dirty="0"/>
              <a:t>Gerard Mithen: 03 9280 4336, </a:t>
            </a:r>
            <a:r>
              <a:rPr lang="en-AU" dirty="0">
                <a:hlinkClick r:id="rId5"/>
              </a:rPr>
              <a:t>gerard.mithen@asic.gov.au</a:t>
            </a:r>
            <a:r>
              <a:rPr lang="en-AU" dirty="0"/>
              <a:t> </a:t>
            </a:r>
          </a:p>
          <a:p>
            <a:pPr>
              <a:lnSpc>
                <a:spcPct val="200000"/>
              </a:lnSpc>
            </a:pPr>
            <a:r>
              <a:rPr lang="en-AU" dirty="0"/>
              <a:t>Marco Lam: 03 9280 4110, </a:t>
            </a:r>
            <a:r>
              <a:rPr lang="en-AU" dirty="0">
                <a:hlinkClick r:id="rId6"/>
              </a:rPr>
              <a:t>marco.lam@asic.gov.au</a:t>
            </a:r>
            <a:r>
              <a:rPr lang="en-AU" dirty="0"/>
              <a:t> </a:t>
            </a:r>
          </a:p>
          <a:p>
            <a:pPr>
              <a:lnSpc>
                <a:spcPct val="200000"/>
              </a:lnSpc>
            </a:pPr>
            <a:r>
              <a:rPr lang="en-AU" dirty="0"/>
              <a:t>Jim Lau: 03 9280 4490, </a:t>
            </a:r>
            <a:r>
              <a:rPr lang="en-AU" dirty="0">
                <a:hlinkClick r:id="rId7"/>
              </a:rPr>
              <a:t>jim.lau@asic.gov.au</a:t>
            </a:r>
            <a:r>
              <a:rPr lang="en-AU" dirty="0"/>
              <a:t> </a:t>
            </a:r>
          </a:p>
          <a:p>
            <a:pPr>
              <a:lnSpc>
                <a:spcPct val="200000"/>
              </a:lnSpc>
            </a:pPr>
            <a:r>
              <a:rPr lang="en-AU" dirty="0"/>
              <a:t>Nicholas Vonarx: 03 9280 4347, </a:t>
            </a:r>
            <a:r>
              <a:rPr lang="en-AU" dirty="0">
                <a:hlinkClick r:id="rId8"/>
              </a:rPr>
              <a:t>nicholas.vonarx@asic.gov.au</a:t>
            </a:r>
            <a:r>
              <a:rPr lang="en-AU" dirty="0"/>
              <a:t>   </a:t>
            </a:r>
          </a:p>
          <a:p>
            <a:endParaRPr lang="en-AU" dirty="0"/>
          </a:p>
          <a:p>
            <a:endParaRPr lang="en-AU" dirty="0"/>
          </a:p>
        </p:txBody>
      </p:sp>
      <p:sp>
        <p:nvSpPr>
          <p:cNvPr id="5" name="Footer Placeholder 4">
            <a:extLst>
              <a:ext uri="{FF2B5EF4-FFF2-40B4-BE49-F238E27FC236}">
                <a16:creationId xmlns:a16="http://schemas.microsoft.com/office/drawing/2014/main" id="{72253B47-E455-4801-AF2E-0C4E4C8BF318}"/>
              </a:ext>
            </a:extLst>
          </p:cNvPr>
          <p:cNvSpPr>
            <a:spLocks noGrp="1"/>
          </p:cNvSpPr>
          <p:nvPr>
            <p:ph type="ftr" sz="quarter" idx="11"/>
          </p:nvPr>
        </p:nvSpPr>
        <p:spPr/>
        <p:txBody>
          <a:bodyPr/>
          <a:lstStyle/>
          <a:p>
            <a:r>
              <a:rPr lang="en-AU" dirty="0"/>
              <a:t>Licensing Liaison Meeting</a:t>
            </a:r>
          </a:p>
        </p:txBody>
      </p:sp>
      <p:sp>
        <p:nvSpPr>
          <p:cNvPr id="6" name="Slide Number Placeholder 5">
            <a:extLst>
              <a:ext uri="{FF2B5EF4-FFF2-40B4-BE49-F238E27FC236}">
                <a16:creationId xmlns:a16="http://schemas.microsoft.com/office/drawing/2014/main" id="{EC0C0FBB-3C4E-46D2-ADF1-1F80D66E4937}"/>
              </a:ext>
            </a:extLst>
          </p:cNvPr>
          <p:cNvSpPr>
            <a:spLocks noGrp="1"/>
          </p:cNvSpPr>
          <p:nvPr>
            <p:ph type="sldNum" sz="quarter" idx="12"/>
          </p:nvPr>
        </p:nvSpPr>
        <p:spPr/>
        <p:txBody>
          <a:bodyPr/>
          <a:lstStyle/>
          <a:p>
            <a:fld id="{C805FE72-5468-D048-AD70-2AB6DF21250F}" type="slidenum">
              <a:rPr lang="en-AU" smtClean="0"/>
              <a:t>41</a:t>
            </a:fld>
            <a:endParaRPr lang="en-AU"/>
          </a:p>
        </p:txBody>
      </p:sp>
    </p:spTree>
    <p:extLst>
      <p:ext uri="{BB962C8B-B14F-4D97-AF65-F5344CB8AC3E}">
        <p14:creationId xmlns:p14="http://schemas.microsoft.com/office/powerpoint/2010/main" val="4189668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D350-A738-422F-824D-1FC54A1B4BFC}"/>
              </a:ext>
            </a:extLst>
          </p:cNvPr>
          <p:cNvSpPr>
            <a:spLocks noGrp="1"/>
          </p:cNvSpPr>
          <p:nvPr>
            <p:ph type="ctrTitle"/>
          </p:nvPr>
        </p:nvSpPr>
        <p:spPr/>
        <p:txBody>
          <a:bodyPr>
            <a:normAutofit/>
          </a:bodyPr>
          <a:lstStyle/>
          <a:p>
            <a:br>
              <a:rPr lang="en-AU" sz="4000" dirty="0"/>
            </a:br>
            <a:br>
              <a:rPr lang="en-AU" sz="4000" dirty="0"/>
            </a:br>
            <a:r>
              <a:rPr lang="en-AU" sz="4000" dirty="0"/>
              <a:t>Open forum</a:t>
            </a:r>
            <a:br>
              <a:rPr lang="en-AU" dirty="0"/>
            </a:br>
            <a:endParaRPr lang="en-AU" dirty="0"/>
          </a:p>
        </p:txBody>
      </p:sp>
      <p:sp>
        <p:nvSpPr>
          <p:cNvPr id="3" name="Subtitle 2">
            <a:extLst>
              <a:ext uri="{FF2B5EF4-FFF2-40B4-BE49-F238E27FC236}">
                <a16:creationId xmlns:a16="http://schemas.microsoft.com/office/drawing/2014/main" id="{E398A64E-D1D6-4469-95D7-7358BBFF875D}"/>
              </a:ext>
            </a:extLst>
          </p:cNvPr>
          <p:cNvSpPr>
            <a:spLocks noGrp="1"/>
          </p:cNvSpPr>
          <p:nvPr>
            <p:ph type="subTitle" idx="1"/>
          </p:nvPr>
        </p:nvSpPr>
        <p:spPr>
          <a:xfrm>
            <a:off x="1406179" y="3971925"/>
            <a:ext cx="3865069" cy="1769202"/>
          </a:xfrm>
        </p:spPr>
        <p:txBody>
          <a:bodyPr>
            <a:normAutofit/>
          </a:bodyPr>
          <a:lstStyle/>
          <a:p>
            <a:pPr>
              <a:lnSpc>
                <a:spcPct val="100000"/>
              </a:lnSpc>
              <a:spcBef>
                <a:spcPts val="0"/>
              </a:spcBef>
              <a:spcAft>
                <a:spcPts val="0"/>
              </a:spcAft>
            </a:pPr>
            <a:endParaRPr lang="en-AU" sz="2000" dirty="0"/>
          </a:p>
          <a:p>
            <a:pPr>
              <a:lnSpc>
                <a:spcPct val="100000"/>
              </a:lnSpc>
              <a:spcBef>
                <a:spcPts val="0"/>
              </a:spcBef>
              <a:spcAft>
                <a:spcPts val="0"/>
              </a:spcAft>
            </a:pPr>
            <a:endParaRPr lang="en-AU" sz="2000" dirty="0"/>
          </a:p>
          <a:p>
            <a:endParaRPr lang="en-AU" dirty="0"/>
          </a:p>
          <a:p>
            <a:endParaRPr lang="en-AU" dirty="0"/>
          </a:p>
        </p:txBody>
      </p:sp>
    </p:spTree>
    <p:extLst>
      <p:ext uri="{BB962C8B-B14F-4D97-AF65-F5344CB8AC3E}">
        <p14:creationId xmlns:p14="http://schemas.microsoft.com/office/powerpoint/2010/main" val="412878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D80744-349F-4749-8FBB-4688F3F9F74C}"/>
              </a:ext>
            </a:extLst>
          </p:cNvPr>
          <p:cNvGrpSpPr/>
          <p:nvPr/>
        </p:nvGrpSpPr>
        <p:grpSpPr>
          <a:xfrm>
            <a:off x="7403912" y="4205644"/>
            <a:ext cx="854059" cy="823241"/>
            <a:chOff x="7038156" y="1178877"/>
            <a:chExt cx="854059" cy="823241"/>
          </a:xfrm>
        </p:grpSpPr>
        <p:grpSp>
          <p:nvGrpSpPr>
            <p:cNvPr id="74" name="Group 73">
              <a:extLst>
                <a:ext uri="{FF2B5EF4-FFF2-40B4-BE49-F238E27FC236}">
                  <a16:creationId xmlns:a16="http://schemas.microsoft.com/office/drawing/2014/main" id="{0C269348-3DC9-4F42-AD7B-6C2D330851EA}"/>
                </a:ext>
              </a:extLst>
            </p:cNvPr>
            <p:cNvGrpSpPr/>
            <p:nvPr/>
          </p:nvGrpSpPr>
          <p:grpSpPr>
            <a:xfrm>
              <a:off x="7181824" y="1178877"/>
              <a:ext cx="345545" cy="552589"/>
              <a:chOff x="9112852" y="1075321"/>
              <a:chExt cx="345545" cy="552589"/>
            </a:xfrm>
          </p:grpSpPr>
          <p:sp>
            <p:nvSpPr>
              <p:cNvPr id="95" name="Freeform 284">
                <a:extLst>
                  <a:ext uri="{FF2B5EF4-FFF2-40B4-BE49-F238E27FC236}">
                    <a16:creationId xmlns:a16="http://schemas.microsoft.com/office/drawing/2014/main" id="{E3348C04-3836-47BC-AD68-AF220AE97AFA}"/>
                  </a:ext>
                </a:extLst>
              </p:cNvPr>
              <p:cNvSpPr>
                <a:spLocks/>
              </p:cNvSpPr>
              <p:nvPr/>
            </p:nvSpPr>
            <p:spPr bwMode="auto">
              <a:xfrm>
                <a:off x="9330811" y="1207830"/>
                <a:ext cx="127586" cy="87400"/>
              </a:xfrm>
              <a:custGeom>
                <a:avLst/>
                <a:gdLst/>
                <a:ahLst/>
                <a:cxnLst>
                  <a:cxn ang="0">
                    <a:pos x="0" y="21"/>
                  </a:cxn>
                  <a:cxn ang="0">
                    <a:pos x="14" y="26"/>
                  </a:cxn>
                  <a:cxn ang="0">
                    <a:pos x="19" y="25"/>
                  </a:cxn>
                  <a:cxn ang="0">
                    <a:pos x="37" y="12"/>
                  </a:cxn>
                  <a:cxn ang="0">
                    <a:pos x="38" y="4"/>
                  </a:cxn>
                  <a:cxn ang="0">
                    <a:pos x="30" y="2"/>
                  </a:cxn>
                  <a:cxn ang="0">
                    <a:pos x="14" y="13"/>
                  </a:cxn>
                </a:cxnLst>
                <a:rect l="0" t="0" r="r" b="b"/>
                <a:pathLst>
                  <a:path w="40" h="26">
                    <a:moveTo>
                      <a:pt x="0" y="21"/>
                    </a:moveTo>
                    <a:cubicBezTo>
                      <a:pt x="14" y="26"/>
                      <a:pt x="14" y="26"/>
                      <a:pt x="14" y="26"/>
                    </a:cubicBezTo>
                    <a:cubicBezTo>
                      <a:pt x="16" y="26"/>
                      <a:pt x="17" y="26"/>
                      <a:pt x="19" y="25"/>
                    </a:cubicBezTo>
                    <a:cubicBezTo>
                      <a:pt x="37" y="12"/>
                      <a:pt x="37" y="12"/>
                      <a:pt x="37" y="12"/>
                    </a:cubicBezTo>
                    <a:cubicBezTo>
                      <a:pt x="40" y="10"/>
                      <a:pt x="40" y="6"/>
                      <a:pt x="38" y="4"/>
                    </a:cubicBezTo>
                    <a:cubicBezTo>
                      <a:pt x="36" y="1"/>
                      <a:pt x="32" y="0"/>
                      <a:pt x="30" y="2"/>
                    </a:cubicBezTo>
                    <a:cubicBezTo>
                      <a:pt x="14" y="13"/>
                      <a:pt x="14" y="13"/>
                      <a:pt x="14" y="13"/>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96" name="Freeform 285">
                <a:extLst>
                  <a:ext uri="{FF2B5EF4-FFF2-40B4-BE49-F238E27FC236}">
                    <a16:creationId xmlns:a16="http://schemas.microsoft.com/office/drawing/2014/main" id="{A1E44B55-E868-4CE9-8179-062EB367D792}"/>
                  </a:ext>
                </a:extLst>
              </p:cNvPr>
              <p:cNvSpPr>
                <a:spLocks/>
              </p:cNvSpPr>
              <p:nvPr/>
            </p:nvSpPr>
            <p:spPr bwMode="auto">
              <a:xfrm>
                <a:off x="9267018" y="1075321"/>
                <a:ext cx="85057" cy="124050"/>
              </a:xfrm>
              <a:custGeom>
                <a:avLst/>
                <a:gdLst/>
                <a:ahLst/>
                <a:cxnLst>
                  <a:cxn ang="0">
                    <a:pos x="16" y="35"/>
                  </a:cxn>
                  <a:cxn ang="0">
                    <a:pos x="26" y="15"/>
                  </a:cxn>
                  <a:cxn ang="0">
                    <a:pos x="14" y="0"/>
                  </a:cxn>
                  <a:cxn ang="0">
                    <a:pos x="0" y="15"/>
                  </a:cxn>
                  <a:cxn ang="0">
                    <a:pos x="16" y="35"/>
                  </a:cxn>
                </a:cxnLst>
                <a:rect l="0" t="0" r="r" b="b"/>
                <a:pathLst>
                  <a:path w="26" h="36">
                    <a:moveTo>
                      <a:pt x="16" y="35"/>
                    </a:moveTo>
                    <a:cubicBezTo>
                      <a:pt x="24" y="34"/>
                      <a:pt x="25" y="23"/>
                      <a:pt x="26" y="15"/>
                    </a:cubicBezTo>
                    <a:cubicBezTo>
                      <a:pt x="26" y="6"/>
                      <a:pt x="20" y="0"/>
                      <a:pt x="14" y="0"/>
                    </a:cubicBezTo>
                    <a:cubicBezTo>
                      <a:pt x="6" y="0"/>
                      <a:pt x="0" y="6"/>
                      <a:pt x="0" y="15"/>
                    </a:cubicBezTo>
                    <a:cubicBezTo>
                      <a:pt x="1" y="28"/>
                      <a:pt x="10" y="36"/>
                      <a:pt x="16" y="35"/>
                    </a:cubicBezTo>
                    <a:close/>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97" name="Line 286">
                <a:extLst>
                  <a:ext uri="{FF2B5EF4-FFF2-40B4-BE49-F238E27FC236}">
                    <a16:creationId xmlns:a16="http://schemas.microsoft.com/office/drawing/2014/main" id="{0811F0F1-A04D-49B5-834B-3CBDC87C1690}"/>
                  </a:ext>
                </a:extLst>
              </p:cNvPr>
              <p:cNvSpPr>
                <a:spLocks noChangeShapeType="1"/>
              </p:cNvSpPr>
              <p:nvPr/>
            </p:nvSpPr>
            <p:spPr bwMode="auto">
              <a:xfrm>
                <a:off x="9320179" y="1224746"/>
                <a:ext cx="2659" cy="2820"/>
              </a:xfrm>
              <a:prstGeom prst="line">
                <a:avLst/>
              </a:pr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98" name="Freeform 287">
                <a:extLst>
                  <a:ext uri="{FF2B5EF4-FFF2-40B4-BE49-F238E27FC236}">
                    <a16:creationId xmlns:a16="http://schemas.microsoft.com/office/drawing/2014/main" id="{A4C1BBA7-F7F4-4D28-8FC8-50C1B13835A2}"/>
                  </a:ext>
                </a:extLst>
              </p:cNvPr>
              <p:cNvSpPr>
                <a:spLocks/>
              </p:cNvSpPr>
              <p:nvPr/>
            </p:nvSpPr>
            <p:spPr bwMode="auto">
              <a:xfrm>
                <a:off x="9285624" y="1393905"/>
                <a:ext cx="63793" cy="217089"/>
              </a:xfrm>
              <a:custGeom>
                <a:avLst/>
                <a:gdLst/>
                <a:ahLst/>
                <a:cxnLst>
                  <a:cxn ang="0">
                    <a:pos x="4" y="26"/>
                  </a:cxn>
                  <a:cxn ang="0">
                    <a:pos x="0" y="53"/>
                  </a:cxn>
                  <a:cxn ang="0">
                    <a:pos x="7" y="63"/>
                  </a:cxn>
                  <a:cxn ang="0">
                    <a:pos x="15" y="56"/>
                  </a:cxn>
                  <a:cxn ang="0">
                    <a:pos x="19" y="26"/>
                  </a:cxn>
                  <a:cxn ang="0">
                    <a:pos x="18" y="18"/>
                  </a:cxn>
                  <a:cxn ang="0">
                    <a:pos x="3" y="0"/>
                  </a:cxn>
                </a:cxnLst>
                <a:rect l="0" t="0" r="r" b="b"/>
                <a:pathLst>
                  <a:path w="20" h="63">
                    <a:moveTo>
                      <a:pt x="4" y="26"/>
                    </a:moveTo>
                    <a:cubicBezTo>
                      <a:pt x="5" y="26"/>
                      <a:pt x="0" y="53"/>
                      <a:pt x="0" y="53"/>
                    </a:cubicBezTo>
                    <a:cubicBezTo>
                      <a:pt x="0" y="58"/>
                      <a:pt x="2" y="62"/>
                      <a:pt x="7" y="63"/>
                    </a:cubicBezTo>
                    <a:cubicBezTo>
                      <a:pt x="11" y="63"/>
                      <a:pt x="14" y="60"/>
                      <a:pt x="15" y="56"/>
                    </a:cubicBezTo>
                    <a:cubicBezTo>
                      <a:pt x="15" y="56"/>
                      <a:pt x="19" y="27"/>
                      <a:pt x="19" y="26"/>
                    </a:cubicBezTo>
                    <a:cubicBezTo>
                      <a:pt x="20" y="21"/>
                      <a:pt x="19" y="19"/>
                      <a:pt x="18" y="18"/>
                    </a:cubicBezTo>
                    <a:cubicBezTo>
                      <a:pt x="17" y="17"/>
                      <a:pt x="3" y="1"/>
                      <a:pt x="3" y="0"/>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99" name="Freeform 288">
                <a:extLst>
                  <a:ext uri="{FF2B5EF4-FFF2-40B4-BE49-F238E27FC236}">
                    <a16:creationId xmlns:a16="http://schemas.microsoft.com/office/drawing/2014/main" id="{64A69CDF-B02A-42C8-9FCB-8D5928AC24DB}"/>
                  </a:ext>
                </a:extLst>
              </p:cNvPr>
              <p:cNvSpPr>
                <a:spLocks/>
              </p:cNvSpPr>
              <p:nvPr/>
            </p:nvSpPr>
            <p:spPr bwMode="auto">
              <a:xfrm>
                <a:off x="9203225" y="1252939"/>
                <a:ext cx="29239" cy="124050"/>
              </a:xfrm>
              <a:custGeom>
                <a:avLst/>
                <a:gdLst/>
                <a:ahLst/>
                <a:cxnLst>
                  <a:cxn ang="0">
                    <a:pos x="9" y="0"/>
                  </a:cxn>
                  <a:cxn ang="0">
                    <a:pos x="0" y="36"/>
                  </a:cxn>
                </a:cxnLst>
                <a:rect l="0" t="0" r="r" b="b"/>
                <a:pathLst>
                  <a:path w="9" h="36">
                    <a:moveTo>
                      <a:pt x="9" y="0"/>
                    </a:moveTo>
                    <a:cubicBezTo>
                      <a:pt x="7" y="10"/>
                      <a:pt x="1" y="28"/>
                      <a:pt x="0" y="36"/>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100" name="Freeform 289">
                <a:extLst>
                  <a:ext uri="{FF2B5EF4-FFF2-40B4-BE49-F238E27FC236}">
                    <a16:creationId xmlns:a16="http://schemas.microsoft.com/office/drawing/2014/main" id="{CD76F4F1-891E-4EBD-91DA-BAFAB0C02100}"/>
                  </a:ext>
                </a:extLst>
              </p:cNvPr>
              <p:cNvSpPr>
                <a:spLocks/>
              </p:cNvSpPr>
              <p:nvPr/>
            </p:nvSpPr>
            <p:spPr bwMode="auto">
              <a:xfrm>
                <a:off x="9112852" y="1199371"/>
                <a:ext cx="148851" cy="101496"/>
              </a:xfrm>
              <a:custGeom>
                <a:avLst/>
                <a:gdLst/>
                <a:ahLst/>
                <a:cxnLst>
                  <a:cxn ang="0">
                    <a:pos x="46" y="0"/>
                  </a:cxn>
                  <a:cxn ang="0">
                    <a:pos x="24" y="2"/>
                  </a:cxn>
                  <a:cxn ang="0">
                    <a:pos x="2" y="18"/>
                  </a:cxn>
                  <a:cxn ang="0">
                    <a:pos x="2" y="27"/>
                  </a:cxn>
                  <a:cxn ang="0">
                    <a:pos x="10" y="27"/>
                  </a:cxn>
                  <a:cxn ang="0">
                    <a:pos x="10" y="27"/>
                  </a:cxn>
                  <a:cxn ang="0">
                    <a:pos x="35" y="14"/>
                  </a:cxn>
                </a:cxnLst>
                <a:rect l="0" t="0" r="r" b="b"/>
                <a:pathLst>
                  <a:path w="46" h="29">
                    <a:moveTo>
                      <a:pt x="46" y="0"/>
                    </a:moveTo>
                    <a:cubicBezTo>
                      <a:pt x="42" y="0"/>
                      <a:pt x="34" y="1"/>
                      <a:pt x="24" y="2"/>
                    </a:cubicBezTo>
                    <a:cubicBezTo>
                      <a:pt x="23" y="2"/>
                      <a:pt x="2" y="18"/>
                      <a:pt x="2" y="18"/>
                    </a:cubicBezTo>
                    <a:cubicBezTo>
                      <a:pt x="0" y="20"/>
                      <a:pt x="0" y="24"/>
                      <a:pt x="2" y="27"/>
                    </a:cubicBezTo>
                    <a:cubicBezTo>
                      <a:pt x="4" y="29"/>
                      <a:pt x="8" y="29"/>
                      <a:pt x="10" y="27"/>
                    </a:cubicBezTo>
                    <a:cubicBezTo>
                      <a:pt x="10" y="27"/>
                      <a:pt x="10" y="27"/>
                      <a:pt x="10" y="27"/>
                    </a:cubicBezTo>
                    <a:cubicBezTo>
                      <a:pt x="11" y="27"/>
                      <a:pt x="35" y="14"/>
                      <a:pt x="35" y="14"/>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101" name="Freeform 290">
                <a:extLst>
                  <a:ext uri="{FF2B5EF4-FFF2-40B4-BE49-F238E27FC236}">
                    <a16:creationId xmlns:a16="http://schemas.microsoft.com/office/drawing/2014/main" id="{9A6B467B-B56C-4373-B0E4-5D96285C5B74}"/>
                  </a:ext>
                </a:extLst>
              </p:cNvPr>
              <p:cNvSpPr>
                <a:spLocks/>
              </p:cNvSpPr>
              <p:nvPr/>
            </p:nvSpPr>
            <p:spPr bwMode="auto">
              <a:xfrm>
                <a:off x="9123484" y="1371351"/>
                <a:ext cx="127586" cy="256559"/>
              </a:xfrm>
              <a:custGeom>
                <a:avLst/>
                <a:gdLst/>
                <a:ahLst/>
                <a:cxnLst>
                  <a:cxn ang="0">
                    <a:pos x="25" y="0"/>
                  </a:cxn>
                  <a:cxn ang="0">
                    <a:pos x="38" y="19"/>
                  </a:cxn>
                  <a:cxn ang="0">
                    <a:pos x="38" y="44"/>
                  </a:cxn>
                  <a:cxn ang="0">
                    <a:pos x="14" y="71"/>
                  </a:cxn>
                  <a:cxn ang="0">
                    <a:pos x="3" y="72"/>
                  </a:cxn>
                  <a:cxn ang="0">
                    <a:pos x="3" y="61"/>
                  </a:cxn>
                  <a:cxn ang="0">
                    <a:pos x="26" y="36"/>
                  </a:cxn>
                </a:cxnLst>
                <a:rect l="0" t="0" r="r" b="b"/>
                <a:pathLst>
                  <a:path w="40" h="74">
                    <a:moveTo>
                      <a:pt x="25" y="0"/>
                    </a:moveTo>
                    <a:cubicBezTo>
                      <a:pt x="38" y="19"/>
                      <a:pt x="38" y="19"/>
                      <a:pt x="38" y="19"/>
                    </a:cubicBezTo>
                    <a:cubicBezTo>
                      <a:pt x="40" y="21"/>
                      <a:pt x="39" y="43"/>
                      <a:pt x="38" y="44"/>
                    </a:cubicBezTo>
                    <a:cubicBezTo>
                      <a:pt x="14" y="71"/>
                      <a:pt x="14" y="71"/>
                      <a:pt x="14" y="71"/>
                    </a:cubicBezTo>
                    <a:cubicBezTo>
                      <a:pt x="11" y="74"/>
                      <a:pt x="6" y="74"/>
                      <a:pt x="3" y="72"/>
                    </a:cubicBezTo>
                    <a:cubicBezTo>
                      <a:pt x="0" y="69"/>
                      <a:pt x="0" y="64"/>
                      <a:pt x="3" y="61"/>
                    </a:cubicBezTo>
                    <a:cubicBezTo>
                      <a:pt x="26" y="36"/>
                      <a:pt x="26" y="36"/>
                      <a:pt x="26" y="36"/>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grpSp>
        <p:grpSp>
          <p:nvGrpSpPr>
            <p:cNvPr id="76" name="Group 75">
              <a:extLst>
                <a:ext uri="{FF2B5EF4-FFF2-40B4-BE49-F238E27FC236}">
                  <a16:creationId xmlns:a16="http://schemas.microsoft.com/office/drawing/2014/main" id="{177EC071-F9D1-4886-94F5-6BC375C0DC85}"/>
                </a:ext>
              </a:extLst>
            </p:cNvPr>
            <p:cNvGrpSpPr/>
            <p:nvPr/>
          </p:nvGrpSpPr>
          <p:grpSpPr>
            <a:xfrm>
              <a:off x="7038156" y="1196069"/>
              <a:ext cx="854059" cy="806049"/>
              <a:chOff x="7038156" y="1196069"/>
              <a:chExt cx="854059" cy="806049"/>
            </a:xfrm>
          </p:grpSpPr>
          <p:sp>
            <p:nvSpPr>
              <p:cNvPr id="90" name="Freeform: Shape 89">
                <a:extLst>
                  <a:ext uri="{FF2B5EF4-FFF2-40B4-BE49-F238E27FC236}">
                    <a16:creationId xmlns:a16="http://schemas.microsoft.com/office/drawing/2014/main" id="{C54DAFD2-891B-4C8E-A334-E03B9E868640}"/>
                  </a:ext>
                </a:extLst>
              </p:cNvPr>
              <p:cNvSpPr/>
              <p:nvPr/>
            </p:nvSpPr>
            <p:spPr>
              <a:xfrm>
                <a:off x="7038156" y="1863022"/>
                <a:ext cx="222151" cy="139096"/>
              </a:xfrm>
              <a:custGeom>
                <a:avLst/>
                <a:gdLst>
                  <a:gd name="connsiteX0" fmla="*/ 221847 w 222151"/>
                  <a:gd name="connsiteY0" fmla="*/ 65272 h 139096"/>
                  <a:gd name="connsiteX1" fmla="*/ 220437 w 222151"/>
                  <a:gd name="connsiteY1" fmla="*/ 53184 h 139096"/>
                  <a:gd name="connsiteX2" fmla="*/ 196948 w 222151"/>
                  <a:gd name="connsiteY2" fmla="*/ 15284 h 139096"/>
                  <a:gd name="connsiteX3" fmla="*/ 168459 w 222151"/>
                  <a:gd name="connsiteY3" fmla="*/ 1302 h 139096"/>
                  <a:gd name="connsiteX4" fmla="*/ 132159 w 222151"/>
                  <a:gd name="connsiteY4" fmla="*/ 3454 h 139096"/>
                  <a:gd name="connsiteX5" fmla="*/ 99050 w 222151"/>
                  <a:gd name="connsiteY5" fmla="*/ 26791 h 139096"/>
                  <a:gd name="connsiteX6" fmla="*/ 93135 w 222151"/>
                  <a:gd name="connsiteY6" fmla="*/ 35839 h 139096"/>
                  <a:gd name="connsiteX7" fmla="*/ 88525 w 222151"/>
                  <a:gd name="connsiteY7" fmla="*/ 45917 h 139096"/>
                  <a:gd name="connsiteX8" fmla="*/ 85439 w 222151"/>
                  <a:gd name="connsiteY8" fmla="*/ 56833 h 139096"/>
                  <a:gd name="connsiteX9" fmla="*/ 84325 w 222151"/>
                  <a:gd name="connsiteY9" fmla="*/ 67748 h 139096"/>
                  <a:gd name="connsiteX10" fmla="*/ 86201 w 222151"/>
                  <a:gd name="connsiteY10" fmla="*/ 83922 h 139096"/>
                  <a:gd name="connsiteX11" fmla="*/ 43472 w 222151"/>
                  <a:gd name="connsiteY11" fmla="*/ 85007 h 139096"/>
                  <a:gd name="connsiteX12" fmla="*/ 0 w 222151"/>
                  <a:gd name="connsiteY12" fmla="*/ 87865 h 139096"/>
                  <a:gd name="connsiteX13" fmla="*/ 44120 w 222151"/>
                  <a:gd name="connsiteY13" fmla="*/ 90065 h 139096"/>
                  <a:gd name="connsiteX14" fmla="*/ 86316 w 222151"/>
                  <a:gd name="connsiteY14" fmla="*/ 84398 h 139096"/>
                  <a:gd name="connsiteX15" fmla="*/ 97165 w 222151"/>
                  <a:gd name="connsiteY15" fmla="*/ 109896 h 139096"/>
                  <a:gd name="connsiteX16" fmla="*/ 129702 w 222151"/>
                  <a:gd name="connsiteY16" fmla="*/ 134757 h 139096"/>
                  <a:gd name="connsiteX17" fmla="*/ 139227 w 222151"/>
                  <a:gd name="connsiteY17" fmla="*/ 137566 h 139096"/>
                  <a:gd name="connsiteX18" fmla="*/ 148457 w 222151"/>
                  <a:gd name="connsiteY18" fmla="*/ 138700 h 139096"/>
                  <a:gd name="connsiteX19" fmla="*/ 166535 w 222151"/>
                  <a:gd name="connsiteY19" fmla="*/ 137871 h 139096"/>
                  <a:gd name="connsiteX20" fmla="*/ 174822 w 222151"/>
                  <a:gd name="connsiteY20" fmla="*/ 135623 h 139096"/>
                  <a:gd name="connsiteX21" fmla="*/ 182604 w 222151"/>
                  <a:gd name="connsiteY21" fmla="*/ 132842 h 139096"/>
                  <a:gd name="connsiteX22" fmla="*/ 189528 w 222151"/>
                  <a:gd name="connsiteY22" fmla="*/ 128918 h 139096"/>
                  <a:gd name="connsiteX23" fmla="*/ 195777 w 222151"/>
                  <a:gd name="connsiteY23" fmla="*/ 124670 h 139096"/>
                  <a:gd name="connsiteX24" fmla="*/ 220304 w 222151"/>
                  <a:gd name="connsiteY24" fmla="*/ 86265 h 139096"/>
                  <a:gd name="connsiteX25" fmla="*/ 221466 w 222151"/>
                  <a:gd name="connsiteY25" fmla="*/ 79140 h 139096"/>
                  <a:gd name="connsiteX26" fmla="*/ 221847 w 222151"/>
                  <a:gd name="connsiteY26" fmla="*/ 73816 h 139096"/>
                  <a:gd name="connsiteX27" fmla="*/ 222152 w 222151"/>
                  <a:gd name="connsiteY27" fmla="*/ 69425 h 139096"/>
                  <a:gd name="connsiteX28" fmla="*/ 222152 w 222151"/>
                  <a:gd name="connsiteY28" fmla="*/ 69472 h 139096"/>
                  <a:gd name="connsiteX29" fmla="*/ 221847 w 222151"/>
                  <a:gd name="connsiteY29" fmla="*/ 65272 h 139096"/>
                  <a:gd name="connsiteX30" fmla="*/ 221609 w 222151"/>
                  <a:gd name="connsiteY30" fmla="*/ 73863 h 139096"/>
                  <a:gd name="connsiteX31" fmla="*/ 220980 w 222151"/>
                  <a:gd name="connsiteY31" fmla="*/ 79226 h 139096"/>
                  <a:gd name="connsiteX32" fmla="*/ 219446 w 222151"/>
                  <a:gd name="connsiteY32" fmla="*/ 86341 h 139096"/>
                  <a:gd name="connsiteX33" fmla="*/ 193691 w 222151"/>
                  <a:gd name="connsiteY33" fmla="*/ 123088 h 139096"/>
                  <a:gd name="connsiteX34" fmla="*/ 130016 w 222151"/>
                  <a:gd name="connsiteY34" fmla="*/ 130375 h 139096"/>
                  <a:gd name="connsiteX35" fmla="*/ 100279 w 222151"/>
                  <a:gd name="connsiteY35" fmla="*/ 106001 h 139096"/>
                  <a:gd name="connsiteX36" fmla="*/ 89525 w 222151"/>
                  <a:gd name="connsiteY36" fmla="*/ 66748 h 139096"/>
                  <a:gd name="connsiteX37" fmla="*/ 90659 w 222151"/>
                  <a:gd name="connsiteY37" fmla="*/ 55842 h 139096"/>
                  <a:gd name="connsiteX38" fmla="*/ 93707 w 222151"/>
                  <a:gd name="connsiteY38" fmla="*/ 46117 h 139096"/>
                  <a:gd name="connsiteX39" fmla="*/ 98146 w 222151"/>
                  <a:gd name="connsiteY39" fmla="*/ 36963 h 139096"/>
                  <a:gd name="connsiteX40" fmla="*/ 100594 w 222151"/>
                  <a:gd name="connsiteY40" fmla="*/ 32544 h 139096"/>
                  <a:gd name="connsiteX41" fmla="*/ 103775 w 222151"/>
                  <a:gd name="connsiteY41" fmla="*/ 28677 h 139096"/>
                  <a:gd name="connsiteX42" fmla="*/ 117843 w 222151"/>
                  <a:gd name="connsiteY42" fmla="*/ 15161 h 139096"/>
                  <a:gd name="connsiteX43" fmla="*/ 134703 w 222151"/>
                  <a:gd name="connsiteY43" fmla="*/ 7131 h 139096"/>
                  <a:gd name="connsiteX44" fmla="*/ 143399 w 222151"/>
                  <a:gd name="connsiteY44" fmla="*/ 4769 h 139096"/>
                  <a:gd name="connsiteX45" fmla="*/ 152143 w 222151"/>
                  <a:gd name="connsiteY45" fmla="*/ 3807 h 139096"/>
                  <a:gd name="connsiteX46" fmla="*/ 154295 w 222151"/>
                  <a:gd name="connsiteY46" fmla="*/ 3569 h 139096"/>
                  <a:gd name="connsiteX47" fmla="*/ 156277 w 222151"/>
                  <a:gd name="connsiteY47" fmla="*/ 3673 h 139096"/>
                  <a:gd name="connsiteX48" fmla="*/ 160630 w 222151"/>
                  <a:gd name="connsiteY48" fmla="*/ 4074 h 139096"/>
                  <a:gd name="connsiteX49" fmla="*/ 169050 w 222151"/>
                  <a:gd name="connsiteY49" fmla="*/ 5026 h 139096"/>
                  <a:gd name="connsiteX50" fmla="*/ 195939 w 222151"/>
                  <a:gd name="connsiteY50" fmla="*/ 17751 h 139096"/>
                  <a:gd name="connsiteX51" fmla="*/ 219723 w 222151"/>
                  <a:gd name="connsiteY51" fmla="*/ 53594 h 139096"/>
                  <a:gd name="connsiteX52" fmla="*/ 221618 w 222151"/>
                  <a:gd name="connsiteY52" fmla="*/ 65348 h 139096"/>
                  <a:gd name="connsiteX53" fmla="*/ 222123 w 222151"/>
                  <a:gd name="connsiteY53" fmla="*/ 69482 h 139096"/>
                  <a:gd name="connsiteX54" fmla="*/ 221609 w 222151"/>
                  <a:gd name="connsiteY54" fmla="*/ 73863 h 13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22151" h="139096">
                    <a:moveTo>
                      <a:pt x="221847" y="65272"/>
                    </a:moveTo>
                    <a:cubicBezTo>
                      <a:pt x="221409" y="62557"/>
                      <a:pt x="221904" y="58299"/>
                      <a:pt x="220437" y="53184"/>
                    </a:cubicBezTo>
                    <a:cubicBezTo>
                      <a:pt x="218418" y="42859"/>
                      <a:pt x="211941" y="27753"/>
                      <a:pt x="196948" y="15284"/>
                    </a:cubicBezTo>
                    <a:cubicBezTo>
                      <a:pt x="189633" y="8855"/>
                      <a:pt x="179727" y="4397"/>
                      <a:pt x="168459" y="1302"/>
                    </a:cubicBezTo>
                    <a:cubicBezTo>
                      <a:pt x="157591" y="-222"/>
                      <a:pt x="144399" y="-1318"/>
                      <a:pt x="132159" y="3454"/>
                    </a:cubicBezTo>
                    <a:cubicBezTo>
                      <a:pt x="119882" y="7550"/>
                      <a:pt x="107528" y="15132"/>
                      <a:pt x="99050" y="26791"/>
                    </a:cubicBezTo>
                    <a:cubicBezTo>
                      <a:pt x="96526" y="29391"/>
                      <a:pt x="94859" y="32610"/>
                      <a:pt x="93135" y="35839"/>
                    </a:cubicBezTo>
                    <a:cubicBezTo>
                      <a:pt x="91402" y="39059"/>
                      <a:pt x="89392" y="42154"/>
                      <a:pt x="88525" y="45917"/>
                    </a:cubicBezTo>
                    <a:cubicBezTo>
                      <a:pt x="87506" y="49517"/>
                      <a:pt x="86011" y="53194"/>
                      <a:pt x="85439" y="56833"/>
                    </a:cubicBezTo>
                    <a:cubicBezTo>
                      <a:pt x="85068" y="60442"/>
                      <a:pt x="84696" y="64091"/>
                      <a:pt x="84325" y="67748"/>
                    </a:cubicBezTo>
                    <a:cubicBezTo>
                      <a:pt x="84296" y="73339"/>
                      <a:pt x="85068" y="78692"/>
                      <a:pt x="86201" y="83922"/>
                    </a:cubicBezTo>
                    <a:cubicBezTo>
                      <a:pt x="80486" y="83845"/>
                      <a:pt x="63370" y="83741"/>
                      <a:pt x="43472" y="85007"/>
                    </a:cubicBezTo>
                    <a:cubicBezTo>
                      <a:pt x="19145" y="85541"/>
                      <a:pt x="0" y="87865"/>
                      <a:pt x="0" y="87865"/>
                    </a:cubicBezTo>
                    <a:cubicBezTo>
                      <a:pt x="0" y="87865"/>
                      <a:pt x="19536" y="90608"/>
                      <a:pt x="44120" y="90065"/>
                    </a:cubicBezTo>
                    <a:cubicBezTo>
                      <a:pt x="64084" y="88770"/>
                      <a:pt x="80810" y="85541"/>
                      <a:pt x="86316" y="84398"/>
                    </a:cubicBezTo>
                    <a:cubicBezTo>
                      <a:pt x="88382" y="93656"/>
                      <a:pt x="91983" y="102314"/>
                      <a:pt x="97165" y="109896"/>
                    </a:cubicBezTo>
                    <a:cubicBezTo>
                      <a:pt x="105527" y="121803"/>
                      <a:pt x="117462" y="129842"/>
                      <a:pt x="129702" y="134757"/>
                    </a:cubicBezTo>
                    <a:cubicBezTo>
                      <a:pt x="132912" y="135709"/>
                      <a:pt x="136084" y="136642"/>
                      <a:pt x="139227" y="137566"/>
                    </a:cubicBezTo>
                    <a:cubicBezTo>
                      <a:pt x="142351" y="138500"/>
                      <a:pt x="145418" y="138290"/>
                      <a:pt x="148457" y="138700"/>
                    </a:cubicBezTo>
                    <a:cubicBezTo>
                      <a:pt x="154419" y="139748"/>
                      <a:pt x="160906" y="138452"/>
                      <a:pt x="166535" y="137871"/>
                    </a:cubicBezTo>
                    <a:cubicBezTo>
                      <a:pt x="169497" y="137795"/>
                      <a:pt x="172107" y="136328"/>
                      <a:pt x="174822" y="135623"/>
                    </a:cubicBezTo>
                    <a:cubicBezTo>
                      <a:pt x="177460" y="134652"/>
                      <a:pt x="180194" y="134052"/>
                      <a:pt x="182604" y="132842"/>
                    </a:cubicBezTo>
                    <a:cubicBezTo>
                      <a:pt x="184956" y="131499"/>
                      <a:pt x="187271" y="130204"/>
                      <a:pt x="189528" y="128918"/>
                    </a:cubicBezTo>
                    <a:cubicBezTo>
                      <a:pt x="191824" y="127699"/>
                      <a:pt x="194005" y="126422"/>
                      <a:pt x="195777" y="124670"/>
                    </a:cubicBezTo>
                    <a:cubicBezTo>
                      <a:pt x="211284" y="112249"/>
                      <a:pt x="218323" y="96866"/>
                      <a:pt x="220304" y="86265"/>
                    </a:cubicBezTo>
                    <a:cubicBezTo>
                      <a:pt x="221228" y="83683"/>
                      <a:pt x="221351" y="81264"/>
                      <a:pt x="221466" y="79140"/>
                    </a:cubicBezTo>
                    <a:cubicBezTo>
                      <a:pt x="221618" y="77035"/>
                      <a:pt x="221742" y="75263"/>
                      <a:pt x="221847" y="73816"/>
                    </a:cubicBezTo>
                    <a:cubicBezTo>
                      <a:pt x="222047" y="70939"/>
                      <a:pt x="222152" y="69425"/>
                      <a:pt x="222152" y="69425"/>
                    </a:cubicBezTo>
                    <a:lnTo>
                      <a:pt x="222152" y="69472"/>
                    </a:lnTo>
                    <a:cubicBezTo>
                      <a:pt x="222123" y="69434"/>
                      <a:pt x="222028" y="67996"/>
                      <a:pt x="221847" y="65272"/>
                    </a:cubicBezTo>
                    <a:close/>
                    <a:moveTo>
                      <a:pt x="221609" y="73863"/>
                    </a:moveTo>
                    <a:cubicBezTo>
                      <a:pt x="221437" y="75311"/>
                      <a:pt x="221228" y="77111"/>
                      <a:pt x="220980" y="79226"/>
                    </a:cubicBezTo>
                    <a:cubicBezTo>
                      <a:pt x="220799" y="81378"/>
                      <a:pt x="220494" y="83807"/>
                      <a:pt x="219446" y="86341"/>
                    </a:cubicBezTo>
                    <a:cubicBezTo>
                      <a:pt x="217084" y="96771"/>
                      <a:pt x="209236" y="111687"/>
                      <a:pt x="193691" y="123088"/>
                    </a:cubicBezTo>
                    <a:cubicBezTo>
                      <a:pt x="178527" y="134937"/>
                      <a:pt x="153410" y="139357"/>
                      <a:pt x="130016" y="130375"/>
                    </a:cubicBezTo>
                    <a:cubicBezTo>
                      <a:pt x="118662" y="125289"/>
                      <a:pt x="108042" y="117097"/>
                      <a:pt x="100279" y="106001"/>
                    </a:cubicBezTo>
                    <a:cubicBezTo>
                      <a:pt x="92954" y="94685"/>
                      <a:pt x="89144" y="80616"/>
                      <a:pt x="89525" y="66748"/>
                    </a:cubicBezTo>
                    <a:cubicBezTo>
                      <a:pt x="89906" y="63090"/>
                      <a:pt x="90287" y="59452"/>
                      <a:pt x="90659" y="55842"/>
                    </a:cubicBezTo>
                    <a:cubicBezTo>
                      <a:pt x="91678" y="52575"/>
                      <a:pt x="92697" y="49327"/>
                      <a:pt x="93707" y="46117"/>
                    </a:cubicBezTo>
                    <a:cubicBezTo>
                      <a:pt x="94478" y="42812"/>
                      <a:pt x="96745" y="40011"/>
                      <a:pt x="98146" y="36963"/>
                    </a:cubicBezTo>
                    <a:cubicBezTo>
                      <a:pt x="98974" y="35497"/>
                      <a:pt x="99689" y="33953"/>
                      <a:pt x="100594" y="32544"/>
                    </a:cubicBezTo>
                    <a:lnTo>
                      <a:pt x="103775" y="28677"/>
                    </a:lnTo>
                    <a:cubicBezTo>
                      <a:pt x="107604" y="23133"/>
                      <a:pt x="112966" y="19314"/>
                      <a:pt x="117843" y="15161"/>
                    </a:cubicBezTo>
                    <a:cubicBezTo>
                      <a:pt x="123482" y="12208"/>
                      <a:pt x="128673" y="8474"/>
                      <a:pt x="134703" y="7131"/>
                    </a:cubicBezTo>
                    <a:cubicBezTo>
                      <a:pt x="137646" y="6388"/>
                      <a:pt x="140399" y="4893"/>
                      <a:pt x="143399" y="4769"/>
                    </a:cubicBezTo>
                    <a:cubicBezTo>
                      <a:pt x="146361" y="4445"/>
                      <a:pt x="149276" y="4131"/>
                      <a:pt x="152143" y="3807"/>
                    </a:cubicBezTo>
                    <a:lnTo>
                      <a:pt x="154295" y="3569"/>
                    </a:lnTo>
                    <a:cubicBezTo>
                      <a:pt x="154591" y="3435"/>
                      <a:pt x="155648" y="3654"/>
                      <a:pt x="156277" y="3673"/>
                    </a:cubicBezTo>
                    <a:lnTo>
                      <a:pt x="160630" y="4074"/>
                    </a:lnTo>
                    <a:cubicBezTo>
                      <a:pt x="163478" y="4416"/>
                      <a:pt x="166411" y="4426"/>
                      <a:pt x="169050" y="5026"/>
                    </a:cubicBezTo>
                    <a:cubicBezTo>
                      <a:pt x="179270" y="7731"/>
                      <a:pt x="188890" y="11713"/>
                      <a:pt x="195939" y="17751"/>
                    </a:cubicBezTo>
                    <a:cubicBezTo>
                      <a:pt x="210522" y="29286"/>
                      <a:pt x="217256" y="43640"/>
                      <a:pt x="219723" y="53594"/>
                    </a:cubicBezTo>
                    <a:cubicBezTo>
                      <a:pt x="221313" y="58537"/>
                      <a:pt x="221075" y="62681"/>
                      <a:pt x="221618" y="65348"/>
                    </a:cubicBezTo>
                    <a:cubicBezTo>
                      <a:pt x="221952" y="68043"/>
                      <a:pt x="222113" y="69463"/>
                      <a:pt x="222123" y="69482"/>
                    </a:cubicBezTo>
                    <a:cubicBezTo>
                      <a:pt x="222113" y="69615"/>
                      <a:pt x="221933" y="71091"/>
                      <a:pt x="221609" y="73863"/>
                    </a:cubicBezTo>
                    <a:close/>
                  </a:path>
                </a:pathLst>
              </a:custGeom>
              <a:solidFill>
                <a:srgbClr val="1A1A1A"/>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2" name="Freeform: Shape 91">
                <a:extLst>
                  <a:ext uri="{FF2B5EF4-FFF2-40B4-BE49-F238E27FC236}">
                    <a16:creationId xmlns:a16="http://schemas.microsoft.com/office/drawing/2014/main" id="{915933FB-3975-40C1-AA43-BF5FD7AD87CD}"/>
                  </a:ext>
                </a:extLst>
              </p:cNvPr>
              <p:cNvSpPr/>
              <p:nvPr/>
            </p:nvSpPr>
            <p:spPr>
              <a:xfrm>
                <a:off x="7272975" y="1196507"/>
                <a:ext cx="539419" cy="725328"/>
              </a:xfrm>
              <a:custGeom>
                <a:avLst/>
                <a:gdLst>
                  <a:gd name="connsiteX0" fmla="*/ 539410 w 539419"/>
                  <a:gd name="connsiteY0" fmla="*/ 328155 h 725328"/>
                  <a:gd name="connsiteX1" fmla="*/ 539115 w 539419"/>
                  <a:gd name="connsiteY1" fmla="*/ 323983 h 725328"/>
                  <a:gd name="connsiteX2" fmla="*/ 537715 w 539419"/>
                  <a:gd name="connsiteY2" fmla="*/ 311887 h 725328"/>
                  <a:gd name="connsiteX3" fmla="*/ 514226 w 539419"/>
                  <a:gd name="connsiteY3" fmla="*/ 273987 h 725328"/>
                  <a:gd name="connsiteX4" fmla="*/ 495843 w 539419"/>
                  <a:gd name="connsiteY4" fmla="*/ 263395 h 725328"/>
                  <a:gd name="connsiteX5" fmla="*/ 506644 w 539419"/>
                  <a:gd name="connsiteY5" fmla="*/ 227333 h 725328"/>
                  <a:gd name="connsiteX6" fmla="*/ 512074 w 539419"/>
                  <a:gd name="connsiteY6" fmla="*/ 208397 h 725328"/>
                  <a:gd name="connsiteX7" fmla="*/ 516722 w 539419"/>
                  <a:gd name="connsiteY7" fmla="*/ 186252 h 725328"/>
                  <a:gd name="connsiteX8" fmla="*/ 525580 w 539419"/>
                  <a:gd name="connsiteY8" fmla="*/ 134893 h 725328"/>
                  <a:gd name="connsiteX9" fmla="*/ 529800 w 539419"/>
                  <a:gd name="connsiteY9" fmla="*/ 82601 h 725328"/>
                  <a:gd name="connsiteX10" fmla="*/ 530571 w 539419"/>
                  <a:gd name="connsiteY10" fmla="*/ 70828 h 725328"/>
                  <a:gd name="connsiteX11" fmla="*/ 530476 w 539419"/>
                  <a:gd name="connsiteY11" fmla="*/ 59712 h 725328"/>
                  <a:gd name="connsiteX12" fmla="*/ 530200 w 539419"/>
                  <a:gd name="connsiteY12" fmla="*/ 39710 h 725328"/>
                  <a:gd name="connsiteX13" fmla="*/ 529228 w 539419"/>
                  <a:gd name="connsiteY13" fmla="*/ 0 h 725328"/>
                  <a:gd name="connsiteX14" fmla="*/ 527656 w 539419"/>
                  <a:gd name="connsiteY14" fmla="*/ 40138 h 725328"/>
                  <a:gd name="connsiteX15" fmla="*/ 526999 w 539419"/>
                  <a:gd name="connsiteY15" fmla="*/ 60293 h 725328"/>
                  <a:gd name="connsiteX16" fmla="*/ 526656 w 539419"/>
                  <a:gd name="connsiteY16" fmla="*/ 71485 h 725328"/>
                  <a:gd name="connsiteX17" fmla="*/ 525447 w 539419"/>
                  <a:gd name="connsiteY17" fmla="*/ 83239 h 725328"/>
                  <a:gd name="connsiteX18" fmla="*/ 520456 w 539419"/>
                  <a:gd name="connsiteY18" fmla="*/ 135207 h 725328"/>
                  <a:gd name="connsiteX19" fmla="*/ 512378 w 539419"/>
                  <a:gd name="connsiteY19" fmla="*/ 186233 h 725328"/>
                  <a:gd name="connsiteX20" fmla="*/ 504054 w 539419"/>
                  <a:gd name="connsiteY20" fmla="*/ 227171 h 725328"/>
                  <a:gd name="connsiteX21" fmla="*/ 495767 w 539419"/>
                  <a:gd name="connsiteY21" fmla="*/ 263347 h 725328"/>
                  <a:gd name="connsiteX22" fmla="*/ 485737 w 539419"/>
                  <a:gd name="connsiteY22" fmla="*/ 259975 h 725328"/>
                  <a:gd name="connsiteX23" fmla="*/ 449428 w 539419"/>
                  <a:gd name="connsiteY23" fmla="*/ 262128 h 725328"/>
                  <a:gd name="connsiteX24" fmla="*/ 416319 w 539419"/>
                  <a:gd name="connsiteY24" fmla="*/ 285464 h 725328"/>
                  <a:gd name="connsiteX25" fmla="*/ 410404 w 539419"/>
                  <a:gd name="connsiteY25" fmla="*/ 294513 h 725328"/>
                  <a:gd name="connsiteX26" fmla="*/ 405794 w 539419"/>
                  <a:gd name="connsiteY26" fmla="*/ 304581 h 725328"/>
                  <a:gd name="connsiteX27" fmla="*/ 402708 w 539419"/>
                  <a:gd name="connsiteY27" fmla="*/ 315497 h 725328"/>
                  <a:gd name="connsiteX28" fmla="*/ 401593 w 539419"/>
                  <a:gd name="connsiteY28" fmla="*/ 326422 h 725328"/>
                  <a:gd name="connsiteX29" fmla="*/ 414442 w 539419"/>
                  <a:gd name="connsiteY29" fmla="*/ 368570 h 725328"/>
                  <a:gd name="connsiteX30" fmla="*/ 442998 w 539419"/>
                  <a:gd name="connsiteY30" fmla="*/ 391563 h 725328"/>
                  <a:gd name="connsiteX31" fmla="*/ 426149 w 539419"/>
                  <a:gd name="connsiteY31" fmla="*/ 418281 h 725328"/>
                  <a:gd name="connsiteX32" fmla="*/ 380924 w 539419"/>
                  <a:gd name="connsiteY32" fmla="*/ 483203 h 725328"/>
                  <a:gd name="connsiteX33" fmla="*/ 329622 w 539419"/>
                  <a:gd name="connsiteY33" fmla="*/ 541392 h 725328"/>
                  <a:gd name="connsiteX34" fmla="*/ 307810 w 539419"/>
                  <a:gd name="connsiteY34" fmla="*/ 564099 h 725328"/>
                  <a:gd name="connsiteX35" fmla="*/ 292056 w 539419"/>
                  <a:gd name="connsiteY35" fmla="*/ 545706 h 725328"/>
                  <a:gd name="connsiteX36" fmla="*/ 263576 w 539419"/>
                  <a:gd name="connsiteY36" fmla="*/ 531714 h 725328"/>
                  <a:gd name="connsiteX37" fmla="*/ 227267 w 539419"/>
                  <a:gd name="connsiteY37" fmla="*/ 533867 h 725328"/>
                  <a:gd name="connsiteX38" fmla="*/ 194158 w 539419"/>
                  <a:gd name="connsiteY38" fmla="*/ 557203 h 725328"/>
                  <a:gd name="connsiteX39" fmla="*/ 188243 w 539419"/>
                  <a:gd name="connsiteY39" fmla="*/ 566252 h 725328"/>
                  <a:gd name="connsiteX40" fmla="*/ 183632 w 539419"/>
                  <a:gd name="connsiteY40" fmla="*/ 576329 h 725328"/>
                  <a:gd name="connsiteX41" fmla="*/ 180546 w 539419"/>
                  <a:gd name="connsiteY41" fmla="*/ 587245 h 725328"/>
                  <a:gd name="connsiteX42" fmla="*/ 179432 w 539419"/>
                  <a:gd name="connsiteY42" fmla="*/ 598161 h 725328"/>
                  <a:gd name="connsiteX43" fmla="*/ 192272 w 539419"/>
                  <a:gd name="connsiteY43" fmla="*/ 640309 h 725328"/>
                  <a:gd name="connsiteX44" fmla="*/ 196348 w 539419"/>
                  <a:gd name="connsiteY44" fmla="*/ 645166 h 725328"/>
                  <a:gd name="connsiteX45" fmla="*/ 169555 w 539419"/>
                  <a:gd name="connsiteY45" fmla="*/ 658616 h 725328"/>
                  <a:gd name="connsiteX46" fmla="*/ 99879 w 539419"/>
                  <a:gd name="connsiteY46" fmla="*/ 690363 h 725328"/>
                  <a:gd name="connsiteX47" fmla="*/ 61027 w 539419"/>
                  <a:gd name="connsiteY47" fmla="*/ 705002 h 725328"/>
                  <a:gd name="connsiteX48" fmla="*/ 29204 w 539419"/>
                  <a:gd name="connsiteY48" fmla="*/ 715737 h 725328"/>
                  <a:gd name="connsiteX49" fmla="*/ 0 w 539419"/>
                  <a:gd name="connsiteY49" fmla="*/ 725329 h 725328"/>
                  <a:gd name="connsiteX50" fmla="*/ 30299 w 539419"/>
                  <a:gd name="connsiteY50" fmla="*/ 718061 h 725328"/>
                  <a:gd name="connsiteX51" fmla="*/ 102499 w 539419"/>
                  <a:gd name="connsiteY51" fmla="*/ 694811 h 725328"/>
                  <a:gd name="connsiteX52" fmla="*/ 171098 w 539419"/>
                  <a:gd name="connsiteY52" fmla="*/ 660673 h 725328"/>
                  <a:gd name="connsiteX53" fmla="*/ 196463 w 539419"/>
                  <a:gd name="connsiteY53" fmla="*/ 645309 h 725328"/>
                  <a:gd name="connsiteX54" fmla="*/ 224809 w 539419"/>
                  <a:gd name="connsiteY54" fmla="*/ 665188 h 725328"/>
                  <a:gd name="connsiteX55" fmla="*/ 234325 w 539419"/>
                  <a:gd name="connsiteY55" fmla="*/ 667998 h 725328"/>
                  <a:gd name="connsiteX56" fmla="*/ 243554 w 539419"/>
                  <a:gd name="connsiteY56" fmla="*/ 669131 h 725328"/>
                  <a:gd name="connsiteX57" fmla="*/ 261633 w 539419"/>
                  <a:gd name="connsiteY57" fmla="*/ 668303 h 725328"/>
                  <a:gd name="connsiteX58" fmla="*/ 269919 w 539419"/>
                  <a:gd name="connsiteY58" fmla="*/ 666055 h 725328"/>
                  <a:gd name="connsiteX59" fmla="*/ 277701 w 539419"/>
                  <a:gd name="connsiteY59" fmla="*/ 663273 h 725328"/>
                  <a:gd name="connsiteX60" fmla="*/ 284626 w 539419"/>
                  <a:gd name="connsiteY60" fmla="*/ 659349 h 725328"/>
                  <a:gd name="connsiteX61" fmla="*/ 290874 w 539419"/>
                  <a:gd name="connsiteY61" fmla="*/ 655101 h 725328"/>
                  <a:gd name="connsiteX62" fmla="*/ 315392 w 539419"/>
                  <a:gd name="connsiteY62" fmla="*/ 616696 h 725328"/>
                  <a:gd name="connsiteX63" fmla="*/ 316544 w 539419"/>
                  <a:gd name="connsiteY63" fmla="*/ 609571 h 725328"/>
                  <a:gd name="connsiteX64" fmla="*/ 316925 w 539419"/>
                  <a:gd name="connsiteY64" fmla="*/ 604247 h 725328"/>
                  <a:gd name="connsiteX65" fmla="*/ 317230 w 539419"/>
                  <a:gd name="connsiteY65" fmla="*/ 599894 h 725328"/>
                  <a:gd name="connsiteX66" fmla="*/ 317230 w 539419"/>
                  <a:gd name="connsiteY66" fmla="*/ 599923 h 725328"/>
                  <a:gd name="connsiteX67" fmla="*/ 317230 w 539419"/>
                  <a:gd name="connsiteY67" fmla="*/ 599894 h 725328"/>
                  <a:gd name="connsiteX68" fmla="*/ 317230 w 539419"/>
                  <a:gd name="connsiteY68" fmla="*/ 599856 h 725328"/>
                  <a:gd name="connsiteX69" fmla="*/ 317230 w 539419"/>
                  <a:gd name="connsiteY69" fmla="*/ 599885 h 725328"/>
                  <a:gd name="connsiteX70" fmla="*/ 316935 w 539419"/>
                  <a:gd name="connsiteY70" fmla="*/ 595703 h 725328"/>
                  <a:gd name="connsiteX71" fmla="*/ 315535 w 539419"/>
                  <a:gd name="connsiteY71" fmla="*/ 583616 h 725328"/>
                  <a:gd name="connsiteX72" fmla="*/ 307810 w 539419"/>
                  <a:gd name="connsiteY72" fmla="*/ 564128 h 725328"/>
                  <a:gd name="connsiteX73" fmla="*/ 331689 w 539419"/>
                  <a:gd name="connsiteY73" fmla="*/ 542935 h 725328"/>
                  <a:gd name="connsiteX74" fmla="*/ 385382 w 539419"/>
                  <a:gd name="connsiteY74" fmla="*/ 485718 h 725328"/>
                  <a:gd name="connsiteX75" fmla="*/ 428520 w 539419"/>
                  <a:gd name="connsiteY75" fmla="*/ 419243 h 725328"/>
                  <a:gd name="connsiteX76" fmla="*/ 443103 w 539419"/>
                  <a:gd name="connsiteY76" fmla="*/ 391630 h 725328"/>
                  <a:gd name="connsiteX77" fmla="*/ 446951 w 539419"/>
                  <a:gd name="connsiteY77" fmla="*/ 393449 h 725328"/>
                  <a:gd name="connsiteX78" fmla="*/ 456476 w 539419"/>
                  <a:gd name="connsiteY78" fmla="*/ 396259 h 725328"/>
                  <a:gd name="connsiteX79" fmla="*/ 465706 w 539419"/>
                  <a:gd name="connsiteY79" fmla="*/ 397393 h 725328"/>
                  <a:gd name="connsiteX80" fmla="*/ 483775 w 539419"/>
                  <a:gd name="connsiteY80" fmla="*/ 396564 h 725328"/>
                  <a:gd name="connsiteX81" fmla="*/ 492062 w 539419"/>
                  <a:gd name="connsiteY81" fmla="*/ 394316 h 725328"/>
                  <a:gd name="connsiteX82" fmla="*/ 499853 w 539419"/>
                  <a:gd name="connsiteY82" fmla="*/ 391535 h 725328"/>
                  <a:gd name="connsiteX83" fmla="*/ 506778 w 539419"/>
                  <a:gd name="connsiteY83" fmla="*/ 387610 h 725328"/>
                  <a:gd name="connsiteX84" fmla="*/ 513026 w 539419"/>
                  <a:gd name="connsiteY84" fmla="*/ 383353 h 725328"/>
                  <a:gd name="connsiteX85" fmla="*/ 537543 w 539419"/>
                  <a:gd name="connsiteY85" fmla="*/ 344938 h 725328"/>
                  <a:gd name="connsiteX86" fmla="*/ 538696 w 539419"/>
                  <a:gd name="connsiteY86" fmla="*/ 337823 h 725328"/>
                  <a:gd name="connsiteX87" fmla="*/ 539077 w 539419"/>
                  <a:gd name="connsiteY87" fmla="*/ 332499 h 725328"/>
                  <a:gd name="connsiteX88" fmla="*/ 539382 w 539419"/>
                  <a:gd name="connsiteY88" fmla="*/ 328146 h 725328"/>
                  <a:gd name="connsiteX89" fmla="*/ 539382 w 539419"/>
                  <a:gd name="connsiteY89" fmla="*/ 328165 h 725328"/>
                  <a:gd name="connsiteX90" fmla="*/ 539410 w 539419"/>
                  <a:gd name="connsiteY90" fmla="*/ 328155 h 725328"/>
                  <a:gd name="connsiteX91" fmla="*/ 539410 w 539419"/>
                  <a:gd name="connsiteY91" fmla="*/ 328136 h 725328"/>
                  <a:gd name="connsiteX92" fmla="*/ 539410 w 539419"/>
                  <a:gd name="connsiteY92" fmla="*/ 328155 h 725328"/>
                  <a:gd name="connsiteX93" fmla="*/ 316744 w 539419"/>
                  <a:gd name="connsiteY93" fmla="*/ 595798 h 725328"/>
                  <a:gd name="connsiteX94" fmla="*/ 317249 w 539419"/>
                  <a:gd name="connsiteY94" fmla="*/ 599913 h 725328"/>
                  <a:gd name="connsiteX95" fmla="*/ 316716 w 539419"/>
                  <a:gd name="connsiteY95" fmla="*/ 604314 h 725328"/>
                  <a:gd name="connsiteX96" fmla="*/ 316087 w 539419"/>
                  <a:gd name="connsiteY96" fmla="*/ 609676 h 725328"/>
                  <a:gd name="connsiteX97" fmla="*/ 314554 w 539419"/>
                  <a:gd name="connsiteY97" fmla="*/ 616791 h 725328"/>
                  <a:gd name="connsiteX98" fmla="*/ 288808 w 539419"/>
                  <a:gd name="connsiteY98" fmla="*/ 653539 h 725328"/>
                  <a:gd name="connsiteX99" fmla="*/ 225133 w 539419"/>
                  <a:gd name="connsiteY99" fmla="*/ 660825 h 725328"/>
                  <a:gd name="connsiteX100" fmla="*/ 195396 w 539419"/>
                  <a:gd name="connsiteY100" fmla="*/ 636451 h 725328"/>
                  <a:gd name="connsiteX101" fmla="*/ 184642 w 539419"/>
                  <a:gd name="connsiteY101" fmla="*/ 597198 h 725328"/>
                  <a:gd name="connsiteX102" fmla="*/ 185776 w 539419"/>
                  <a:gd name="connsiteY102" fmla="*/ 586292 h 725328"/>
                  <a:gd name="connsiteX103" fmla="*/ 188833 w 539419"/>
                  <a:gd name="connsiteY103" fmla="*/ 576567 h 725328"/>
                  <a:gd name="connsiteX104" fmla="*/ 193272 w 539419"/>
                  <a:gd name="connsiteY104" fmla="*/ 567414 h 725328"/>
                  <a:gd name="connsiteX105" fmla="*/ 195720 w 539419"/>
                  <a:gd name="connsiteY105" fmla="*/ 562994 h 725328"/>
                  <a:gd name="connsiteX106" fmla="*/ 198901 w 539419"/>
                  <a:gd name="connsiteY106" fmla="*/ 559127 h 725328"/>
                  <a:gd name="connsiteX107" fmla="*/ 212969 w 539419"/>
                  <a:gd name="connsiteY107" fmla="*/ 545611 h 725328"/>
                  <a:gd name="connsiteX108" fmla="*/ 229829 w 539419"/>
                  <a:gd name="connsiteY108" fmla="*/ 537591 h 725328"/>
                  <a:gd name="connsiteX109" fmla="*/ 238525 w 539419"/>
                  <a:gd name="connsiteY109" fmla="*/ 535219 h 725328"/>
                  <a:gd name="connsiteX110" fmla="*/ 247269 w 539419"/>
                  <a:gd name="connsiteY110" fmla="*/ 534257 h 725328"/>
                  <a:gd name="connsiteX111" fmla="*/ 249422 w 539419"/>
                  <a:gd name="connsiteY111" fmla="*/ 534019 h 725328"/>
                  <a:gd name="connsiteX112" fmla="*/ 251403 w 539419"/>
                  <a:gd name="connsiteY112" fmla="*/ 534124 h 725328"/>
                  <a:gd name="connsiteX113" fmla="*/ 255756 w 539419"/>
                  <a:gd name="connsiteY113" fmla="*/ 534524 h 725328"/>
                  <a:gd name="connsiteX114" fmla="*/ 264176 w 539419"/>
                  <a:gd name="connsiteY114" fmla="*/ 535476 h 725328"/>
                  <a:gd name="connsiteX115" fmla="*/ 291065 w 539419"/>
                  <a:gd name="connsiteY115" fmla="*/ 548202 h 725328"/>
                  <a:gd name="connsiteX116" fmla="*/ 314849 w 539419"/>
                  <a:gd name="connsiteY116" fmla="*/ 584044 h 725328"/>
                  <a:gd name="connsiteX117" fmla="*/ 316744 w 539419"/>
                  <a:gd name="connsiteY117" fmla="*/ 595798 h 725328"/>
                  <a:gd name="connsiteX118" fmla="*/ 538877 w 539419"/>
                  <a:gd name="connsiteY118" fmla="*/ 332575 h 725328"/>
                  <a:gd name="connsiteX119" fmla="*/ 538248 w 539419"/>
                  <a:gd name="connsiteY119" fmla="*/ 337937 h 725328"/>
                  <a:gd name="connsiteX120" fmla="*/ 536715 w 539419"/>
                  <a:gd name="connsiteY120" fmla="*/ 345053 h 725328"/>
                  <a:gd name="connsiteX121" fmla="*/ 510969 w 539419"/>
                  <a:gd name="connsiteY121" fmla="*/ 381810 h 725328"/>
                  <a:gd name="connsiteX122" fmla="*/ 447294 w 539419"/>
                  <a:gd name="connsiteY122" fmla="*/ 389096 h 725328"/>
                  <a:gd name="connsiteX123" fmla="*/ 417557 w 539419"/>
                  <a:gd name="connsiteY123" fmla="*/ 364722 h 725328"/>
                  <a:gd name="connsiteX124" fmla="*/ 406803 w 539419"/>
                  <a:gd name="connsiteY124" fmla="*/ 325460 h 725328"/>
                  <a:gd name="connsiteX125" fmla="*/ 407937 w 539419"/>
                  <a:gd name="connsiteY125" fmla="*/ 314554 h 725328"/>
                  <a:gd name="connsiteX126" fmla="*/ 410985 w 539419"/>
                  <a:gd name="connsiteY126" fmla="*/ 304819 h 725328"/>
                  <a:gd name="connsiteX127" fmla="*/ 415433 w 539419"/>
                  <a:gd name="connsiteY127" fmla="*/ 295675 h 725328"/>
                  <a:gd name="connsiteX128" fmla="*/ 417881 w 539419"/>
                  <a:gd name="connsiteY128" fmla="*/ 291255 h 725328"/>
                  <a:gd name="connsiteX129" fmla="*/ 421062 w 539419"/>
                  <a:gd name="connsiteY129" fmla="*/ 287379 h 725328"/>
                  <a:gd name="connsiteX130" fmla="*/ 435140 w 539419"/>
                  <a:gd name="connsiteY130" fmla="*/ 273872 h 725328"/>
                  <a:gd name="connsiteX131" fmla="*/ 451999 w 539419"/>
                  <a:gd name="connsiteY131" fmla="*/ 265852 h 725328"/>
                  <a:gd name="connsiteX132" fmla="*/ 460686 w 539419"/>
                  <a:gd name="connsiteY132" fmla="*/ 263481 h 725328"/>
                  <a:gd name="connsiteX133" fmla="*/ 469440 w 539419"/>
                  <a:gd name="connsiteY133" fmla="*/ 262519 h 725328"/>
                  <a:gd name="connsiteX134" fmla="*/ 471592 w 539419"/>
                  <a:gd name="connsiteY134" fmla="*/ 262280 h 725328"/>
                  <a:gd name="connsiteX135" fmla="*/ 473573 w 539419"/>
                  <a:gd name="connsiteY135" fmla="*/ 262385 h 725328"/>
                  <a:gd name="connsiteX136" fmla="*/ 477926 w 539419"/>
                  <a:gd name="connsiteY136" fmla="*/ 262785 h 725328"/>
                  <a:gd name="connsiteX137" fmla="*/ 486347 w 539419"/>
                  <a:gd name="connsiteY137" fmla="*/ 263728 h 725328"/>
                  <a:gd name="connsiteX138" fmla="*/ 513236 w 539419"/>
                  <a:gd name="connsiteY138" fmla="*/ 276454 h 725328"/>
                  <a:gd name="connsiteX139" fmla="*/ 537020 w 539419"/>
                  <a:gd name="connsiteY139" fmla="*/ 312296 h 725328"/>
                  <a:gd name="connsiteX140" fmla="*/ 538915 w 539419"/>
                  <a:gd name="connsiteY140" fmla="*/ 324050 h 725328"/>
                  <a:gd name="connsiteX141" fmla="*/ 539420 w 539419"/>
                  <a:gd name="connsiteY141" fmla="*/ 328155 h 725328"/>
                  <a:gd name="connsiteX142" fmla="*/ 538877 w 539419"/>
                  <a:gd name="connsiteY142" fmla="*/ 332575 h 7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39419" h="725328">
                    <a:moveTo>
                      <a:pt x="539410" y="328155"/>
                    </a:moveTo>
                    <a:cubicBezTo>
                      <a:pt x="539401" y="328051"/>
                      <a:pt x="539296" y="326631"/>
                      <a:pt x="539115" y="323983"/>
                    </a:cubicBezTo>
                    <a:cubicBezTo>
                      <a:pt x="538686" y="321259"/>
                      <a:pt x="539182" y="317002"/>
                      <a:pt x="537715" y="311887"/>
                    </a:cubicBezTo>
                    <a:cubicBezTo>
                      <a:pt x="535696" y="301571"/>
                      <a:pt x="529219" y="286464"/>
                      <a:pt x="514226" y="273987"/>
                    </a:cubicBezTo>
                    <a:cubicBezTo>
                      <a:pt x="509216" y="269577"/>
                      <a:pt x="502910" y="266148"/>
                      <a:pt x="495843" y="263395"/>
                    </a:cubicBezTo>
                    <a:cubicBezTo>
                      <a:pt x="496910" y="259823"/>
                      <a:pt x="500834" y="246698"/>
                      <a:pt x="506644" y="227333"/>
                    </a:cubicBezTo>
                    <a:cubicBezTo>
                      <a:pt x="508311" y="221542"/>
                      <a:pt x="510130" y="215198"/>
                      <a:pt x="512074" y="208397"/>
                    </a:cubicBezTo>
                    <a:cubicBezTo>
                      <a:pt x="514160" y="201606"/>
                      <a:pt x="515083" y="194062"/>
                      <a:pt x="516722" y="186252"/>
                    </a:cubicBezTo>
                    <a:cubicBezTo>
                      <a:pt x="519532" y="170536"/>
                      <a:pt x="523227" y="153286"/>
                      <a:pt x="525580" y="134893"/>
                    </a:cubicBezTo>
                    <a:cubicBezTo>
                      <a:pt x="527256" y="116405"/>
                      <a:pt x="528647" y="98708"/>
                      <a:pt x="529800" y="82601"/>
                    </a:cubicBezTo>
                    <a:cubicBezTo>
                      <a:pt x="530066" y="78581"/>
                      <a:pt x="530323" y="74657"/>
                      <a:pt x="530571" y="70828"/>
                    </a:cubicBezTo>
                    <a:cubicBezTo>
                      <a:pt x="530543" y="67018"/>
                      <a:pt x="530504" y="63303"/>
                      <a:pt x="530476" y="59712"/>
                    </a:cubicBezTo>
                    <a:cubicBezTo>
                      <a:pt x="530371" y="52549"/>
                      <a:pt x="530285" y="45844"/>
                      <a:pt x="530200" y="39710"/>
                    </a:cubicBezTo>
                    <a:cubicBezTo>
                      <a:pt x="529600" y="15392"/>
                      <a:pt x="529228" y="0"/>
                      <a:pt x="529228" y="0"/>
                    </a:cubicBezTo>
                    <a:cubicBezTo>
                      <a:pt x="529228" y="0"/>
                      <a:pt x="528618" y="15507"/>
                      <a:pt x="527656" y="40138"/>
                    </a:cubicBezTo>
                    <a:cubicBezTo>
                      <a:pt x="527456" y="46311"/>
                      <a:pt x="527228" y="53064"/>
                      <a:pt x="526999" y="60293"/>
                    </a:cubicBezTo>
                    <a:cubicBezTo>
                      <a:pt x="526885" y="63913"/>
                      <a:pt x="526780" y="67647"/>
                      <a:pt x="526656" y="71485"/>
                    </a:cubicBezTo>
                    <a:cubicBezTo>
                      <a:pt x="526266" y="75305"/>
                      <a:pt x="525866" y="79229"/>
                      <a:pt x="525447" y="83239"/>
                    </a:cubicBezTo>
                    <a:cubicBezTo>
                      <a:pt x="523904" y="99317"/>
                      <a:pt x="522208" y="116881"/>
                      <a:pt x="520456" y="135207"/>
                    </a:cubicBezTo>
                    <a:cubicBezTo>
                      <a:pt x="517960" y="153448"/>
                      <a:pt x="514721" y="170602"/>
                      <a:pt x="512378" y="186233"/>
                    </a:cubicBezTo>
                    <a:cubicBezTo>
                      <a:pt x="510388" y="201940"/>
                      <a:pt x="506759" y="215627"/>
                      <a:pt x="504054" y="227171"/>
                    </a:cubicBezTo>
                    <a:cubicBezTo>
                      <a:pt x="499577" y="246688"/>
                      <a:pt x="496595" y="259747"/>
                      <a:pt x="495767" y="263347"/>
                    </a:cubicBezTo>
                    <a:cubicBezTo>
                      <a:pt x="492557" y="262099"/>
                      <a:pt x="489242" y="260947"/>
                      <a:pt x="485737" y="259975"/>
                    </a:cubicBezTo>
                    <a:cubicBezTo>
                      <a:pt x="474859" y="258451"/>
                      <a:pt x="461667" y="257356"/>
                      <a:pt x="449428" y="262128"/>
                    </a:cubicBezTo>
                    <a:cubicBezTo>
                      <a:pt x="437150" y="266214"/>
                      <a:pt x="424796" y="273796"/>
                      <a:pt x="416319" y="285464"/>
                    </a:cubicBezTo>
                    <a:cubicBezTo>
                      <a:pt x="413795" y="288065"/>
                      <a:pt x="412128" y="291284"/>
                      <a:pt x="410404" y="294513"/>
                    </a:cubicBezTo>
                    <a:cubicBezTo>
                      <a:pt x="408670" y="297732"/>
                      <a:pt x="406660" y="300838"/>
                      <a:pt x="405794" y="304581"/>
                    </a:cubicBezTo>
                    <a:cubicBezTo>
                      <a:pt x="404784" y="308181"/>
                      <a:pt x="403279" y="311858"/>
                      <a:pt x="402708" y="315497"/>
                    </a:cubicBezTo>
                    <a:cubicBezTo>
                      <a:pt x="402336" y="319116"/>
                      <a:pt x="401974" y="322755"/>
                      <a:pt x="401593" y="326422"/>
                    </a:cubicBezTo>
                    <a:cubicBezTo>
                      <a:pt x="401507" y="342119"/>
                      <a:pt x="406232" y="356597"/>
                      <a:pt x="414442" y="368570"/>
                    </a:cubicBezTo>
                    <a:cubicBezTo>
                      <a:pt x="421881" y="379181"/>
                      <a:pt x="432197" y="386563"/>
                      <a:pt x="442998" y="391563"/>
                    </a:cubicBezTo>
                    <a:cubicBezTo>
                      <a:pt x="440798" y="395049"/>
                      <a:pt x="434759" y="404632"/>
                      <a:pt x="426149" y="418281"/>
                    </a:cubicBezTo>
                    <a:cubicBezTo>
                      <a:pt x="416090" y="436312"/>
                      <a:pt x="398621" y="458343"/>
                      <a:pt x="380924" y="483203"/>
                    </a:cubicBezTo>
                    <a:cubicBezTo>
                      <a:pt x="360912" y="506349"/>
                      <a:pt x="344062" y="527923"/>
                      <a:pt x="329622" y="541392"/>
                    </a:cubicBezTo>
                    <a:cubicBezTo>
                      <a:pt x="316906" y="554641"/>
                      <a:pt x="308820" y="563042"/>
                      <a:pt x="307810" y="564099"/>
                    </a:cubicBezTo>
                    <a:cubicBezTo>
                      <a:pt x="304105" y="557898"/>
                      <a:pt x="299037" y="551526"/>
                      <a:pt x="292056" y="545706"/>
                    </a:cubicBezTo>
                    <a:cubicBezTo>
                      <a:pt x="284740" y="539267"/>
                      <a:pt x="274834" y="534819"/>
                      <a:pt x="263576" y="531714"/>
                    </a:cubicBezTo>
                    <a:cubicBezTo>
                      <a:pt x="252708" y="530190"/>
                      <a:pt x="239516" y="529095"/>
                      <a:pt x="227267" y="533867"/>
                    </a:cubicBezTo>
                    <a:cubicBezTo>
                      <a:pt x="214998" y="537963"/>
                      <a:pt x="202644" y="545554"/>
                      <a:pt x="194158" y="557203"/>
                    </a:cubicBezTo>
                    <a:cubicBezTo>
                      <a:pt x="191633" y="559803"/>
                      <a:pt x="189967" y="563023"/>
                      <a:pt x="188243" y="566252"/>
                    </a:cubicBezTo>
                    <a:cubicBezTo>
                      <a:pt x="186509" y="569471"/>
                      <a:pt x="184499" y="572567"/>
                      <a:pt x="183632" y="576329"/>
                    </a:cubicBezTo>
                    <a:cubicBezTo>
                      <a:pt x="182613" y="579930"/>
                      <a:pt x="181118" y="583606"/>
                      <a:pt x="180546" y="587245"/>
                    </a:cubicBezTo>
                    <a:cubicBezTo>
                      <a:pt x="180175" y="590855"/>
                      <a:pt x="179803" y="594503"/>
                      <a:pt x="179432" y="598161"/>
                    </a:cubicBezTo>
                    <a:cubicBezTo>
                      <a:pt x="179346" y="613858"/>
                      <a:pt x="184080" y="628336"/>
                      <a:pt x="192272" y="640309"/>
                    </a:cubicBezTo>
                    <a:cubicBezTo>
                      <a:pt x="193510" y="642071"/>
                      <a:pt x="194967" y="643576"/>
                      <a:pt x="196348" y="645166"/>
                    </a:cubicBezTo>
                    <a:cubicBezTo>
                      <a:pt x="192357" y="647176"/>
                      <a:pt x="182785" y="651977"/>
                      <a:pt x="169555" y="658616"/>
                    </a:cubicBezTo>
                    <a:cubicBezTo>
                      <a:pt x="152143" y="668331"/>
                      <a:pt x="126873" y="678351"/>
                      <a:pt x="99879" y="690363"/>
                    </a:cubicBezTo>
                    <a:cubicBezTo>
                      <a:pt x="86030" y="695582"/>
                      <a:pt x="72923" y="700516"/>
                      <a:pt x="61027" y="705002"/>
                    </a:cubicBezTo>
                    <a:cubicBezTo>
                      <a:pt x="49301" y="709927"/>
                      <a:pt x="38195" y="712584"/>
                      <a:pt x="29204" y="715737"/>
                    </a:cubicBezTo>
                    <a:cubicBezTo>
                      <a:pt x="11144" y="721662"/>
                      <a:pt x="0" y="725329"/>
                      <a:pt x="0" y="725329"/>
                    </a:cubicBezTo>
                    <a:cubicBezTo>
                      <a:pt x="0" y="725329"/>
                      <a:pt x="11744" y="722509"/>
                      <a:pt x="30299" y="718061"/>
                    </a:cubicBezTo>
                    <a:cubicBezTo>
                      <a:pt x="49263" y="714042"/>
                      <a:pt x="74524" y="705117"/>
                      <a:pt x="102499" y="694811"/>
                    </a:cubicBezTo>
                    <a:cubicBezTo>
                      <a:pt x="129759" y="682628"/>
                      <a:pt x="154562" y="671370"/>
                      <a:pt x="171098" y="660673"/>
                    </a:cubicBezTo>
                    <a:cubicBezTo>
                      <a:pt x="183575" y="653110"/>
                      <a:pt x="192681" y="647605"/>
                      <a:pt x="196463" y="645309"/>
                    </a:cubicBezTo>
                    <a:cubicBezTo>
                      <a:pt x="204406" y="654434"/>
                      <a:pt x="214427" y="661006"/>
                      <a:pt x="224809" y="665188"/>
                    </a:cubicBezTo>
                    <a:cubicBezTo>
                      <a:pt x="228019" y="666140"/>
                      <a:pt x="231191" y="667074"/>
                      <a:pt x="234325" y="667998"/>
                    </a:cubicBezTo>
                    <a:cubicBezTo>
                      <a:pt x="237449" y="668931"/>
                      <a:pt x="240516" y="668722"/>
                      <a:pt x="243554" y="669131"/>
                    </a:cubicBezTo>
                    <a:cubicBezTo>
                      <a:pt x="249526" y="670179"/>
                      <a:pt x="256003" y="668884"/>
                      <a:pt x="261633" y="668303"/>
                    </a:cubicBezTo>
                    <a:cubicBezTo>
                      <a:pt x="264585" y="668226"/>
                      <a:pt x="267205" y="666750"/>
                      <a:pt x="269919" y="666055"/>
                    </a:cubicBezTo>
                    <a:cubicBezTo>
                      <a:pt x="272558" y="665083"/>
                      <a:pt x="275292" y="664483"/>
                      <a:pt x="277701" y="663273"/>
                    </a:cubicBezTo>
                    <a:cubicBezTo>
                      <a:pt x="280054" y="661930"/>
                      <a:pt x="282359" y="660635"/>
                      <a:pt x="284626" y="659349"/>
                    </a:cubicBezTo>
                    <a:cubicBezTo>
                      <a:pt x="286912" y="658130"/>
                      <a:pt x="289103" y="656854"/>
                      <a:pt x="290874" y="655101"/>
                    </a:cubicBezTo>
                    <a:cubicBezTo>
                      <a:pt x="306372" y="642680"/>
                      <a:pt x="313411" y="627297"/>
                      <a:pt x="315392" y="616696"/>
                    </a:cubicBezTo>
                    <a:cubicBezTo>
                      <a:pt x="316325" y="614115"/>
                      <a:pt x="316440" y="611696"/>
                      <a:pt x="316544" y="609571"/>
                    </a:cubicBezTo>
                    <a:cubicBezTo>
                      <a:pt x="316706" y="607466"/>
                      <a:pt x="316821" y="605695"/>
                      <a:pt x="316925" y="604247"/>
                    </a:cubicBezTo>
                    <a:cubicBezTo>
                      <a:pt x="317125" y="601475"/>
                      <a:pt x="317221" y="600008"/>
                      <a:pt x="317230" y="599894"/>
                    </a:cubicBezTo>
                    <a:cubicBezTo>
                      <a:pt x="317230" y="599904"/>
                      <a:pt x="317230" y="599923"/>
                      <a:pt x="317230" y="599923"/>
                    </a:cubicBezTo>
                    <a:lnTo>
                      <a:pt x="317230" y="599894"/>
                    </a:lnTo>
                    <a:cubicBezTo>
                      <a:pt x="317230" y="599885"/>
                      <a:pt x="317230" y="599856"/>
                      <a:pt x="317230" y="599856"/>
                    </a:cubicBezTo>
                    <a:cubicBezTo>
                      <a:pt x="317230" y="599856"/>
                      <a:pt x="317230" y="599875"/>
                      <a:pt x="317230" y="599885"/>
                    </a:cubicBezTo>
                    <a:cubicBezTo>
                      <a:pt x="317221" y="599770"/>
                      <a:pt x="317116" y="598370"/>
                      <a:pt x="316935" y="595703"/>
                    </a:cubicBezTo>
                    <a:cubicBezTo>
                      <a:pt x="316506" y="592988"/>
                      <a:pt x="317002" y="588731"/>
                      <a:pt x="315535" y="583616"/>
                    </a:cubicBezTo>
                    <a:cubicBezTo>
                      <a:pt x="314458" y="578110"/>
                      <a:pt x="312049" y="571233"/>
                      <a:pt x="307810" y="564128"/>
                    </a:cubicBezTo>
                    <a:cubicBezTo>
                      <a:pt x="308896" y="563166"/>
                      <a:pt x="317859" y="555222"/>
                      <a:pt x="331689" y="542935"/>
                    </a:cubicBezTo>
                    <a:cubicBezTo>
                      <a:pt x="347196" y="530171"/>
                      <a:pt x="365255" y="509092"/>
                      <a:pt x="385382" y="485718"/>
                    </a:cubicBezTo>
                    <a:cubicBezTo>
                      <a:pt x="403346" y="460524"/>
                      <a:pt x="419710" y="437626"/>
                      <a:pt x="428520" y="419243"/>
                    </a:cubicBezTo>
                    <a:cubicBezTo>
                      <a:pt x="435940" y="405184"/>
                      <a:pt x="441188" y="395249"/>
                      <a:pt x="443103" y="391630"/>
                    </a:cubicBezTo>
                    <a:cubicBezTo>
                      <a:pt x="444398" y="392230"/>
                      <a:pt x="445656" y="392935"/>
                      <a:pt x="446951" y="393449"/>
                    </a:cubicBezTo>
                    <a:cubicBezTo>
                      <a:pt x="450171" y="394402"/>
                      <a:pt x="453342" y="395335"/>
                      <a:pt x="456476" y="396259"/>
                    </a:cubicBezTo>
                    <a:cubicBezTo>
                      <a:pt x="459600" y="397193"/>
                      <a:pt x="462667" y="396983"/>
                      <a:pt x="465706" y="397393"/>
                    </a:cubicBezTo>
                    <a:cubicBezTo>
                      <a:pt x="471678" y="398440"/>
                      <a:pt x="478155" y="397145"/>
                      <a:pt x="483775" y="396564"/>
                    </a:cubicBezTo>
                    <a:cubicBezTo>
                      <a:pt x="486737" y="396488"/>
                      <a:pt x="489356" y="395021"/>
                      <a:pt x="492062" y="394316"/>
                    </a:cubicBezTo>
                    <a:cubicBezTo>
                      <a:pt x="494709" y="393354"/>
                      <a:pt x="497443" y="392744"/>
                      <a:pt x="499853" y="391535"/>
                    </a:cubicBezTo>
                    <a:cubicBezTo>
                      <a:pt x="502206" y="390201"/>
                      <a:pt x="504511" y="388896"/>
                      <a:pt x="506778" y="387610"/>
                    </a:cubicBezTo>
                    <a:cubicBezTo>
                      <a:pt x="509064" y="386391"/>
                      <a:pt x="511254" y="385115"/>
                      <a:pt x="513026" y="383353"/>
                    </a:cubicBezTo>
                    <a:cubicBezTo>
                      <a:pt x="528533" y="370932"/>
                      <a:pt x="535562" y="355549"/>
                      <a:pt x="537543" y="344938"/>
                    </a:cubicBezTo>
                    <a:cubicBezTo>
                      <a:pt x="538477" y="342367"/>
                      <a:pt x="538591" y="339938"/>
                      <a:pt x="538696" y="337823"/>
                    </a:cubicBezTo>
                    <a:cubicBezTo>
                      <a:pt x="538858" y="335718"/>
                      <a:pt x="538972" y="333937"/>
                      <a:pt x="539077" y="332499"/>
                    </a:cubicBezTo>
                    <a:cubicBezTo>
                      <a:pt x="539277" y="329727"/>
                      <a:pt x="539372" y="328251"/>
                      <a:pt x="539382" y="328146"/>
                    </a:cubicBezTo>
                    <a:lnTo>
                      <a:pt x="539382" y="328165"/>
                    </a:lnTo>
                    <a:cubicBezTo>
                      <a:pt x="539410" y="328203"/>
                      <a:pt x="539410" y="328174"/>
                      <a:pt x="539410" y="328155"/>
                    </a:cubicBezTo>
                    <a:cubicBezTo>
                      <a:pt x="539410" y="328155"/>
                      <a:pt x="539410" y="328136"/>
                      <a:pt x="539410" y="328136"/>
                    </a:cubicBezTo>
                    <a:lnTo>
                      <a:pt x="539410" y="328155"/>
                    </a:lnTo>
                    <a:close/>
                    <a:moveTo>
                      <a:pt x="316744" y="595798"/>
                    </a:moveTo>
                    <a:cubicBezTo>
                      <a:pt x="317059" y="598475"/>
                      <a:pt x="317240" y="599866"/>
                      <a:pt x="317249" y="599913"/>
                    </a:cubicBezTo>
                    <a:cubicBezTo>
                      <a:pt x="317240" y="599999"/>
                      <a:pt x="317049" y="601494"/>
                      <a:pt x="316716" y="604314"/>
                    </a:cubicBezTo>
                    <a:cubicBezTo>
                      <a:pt x="316544" y="605761"/>
                      <a:pt x="316335" y="607562"/>
                      <a:pt x="316087" y="609676"/>
                    </a:cubicBezTo>
                    <a:cubicBezTo>
                      <a:pt x="315906" y="611829"/>
                      <a:pt x="315592" y="614258"/>
                      <a:pt x="314554" y="616791"/>
                    </a:cubicBezTo>
                    <a:cubicBezTo>
                      <a:pt x="312201" y="627221"/>
                      <a:pt x="304352" y="642137"/>
                      <a:pt x="288808" y="653539"/>
                    </a:cubicBezTo>
                    <a:cubicBezTo>
                      <a:pt x="273634" y="665388"/>
                      <a:pt x="248526" y="669817"/>
                      <a:pt x="225133" y="660825"/>
                    </a:cubicBezTo>
                    <a:cubicBezTo>
                      <a:pt x="213789" y="655730"/>
                      <a:pt x="203159" y="647548"/>
                      <a:pt x="195396" y="636451"/>
                    </a:cubicBezTo>
                    <a:cubicBezTo>
                      <a:pt x="188071" y="625135"/>
                      <a:pt x="184261" y="611067"/>
                      <a:pt x="184642" y="597198"/>
                    </a:cubicBezTo>
                    <a:cubicBezTo>
                      <a:pt x="185023" y="593541"/>
                      <a:pt x="185404" y="589902"/>
                      <a:pt x="185776" y="586292"/>
                    </a:cubicBezTo>
                    <a:cubicBezTo>
                      <a:pt x="186795" y="583025"/>
                      <a:pt x="187814" y="579777"/>
                      <a:pt x="188833" y="576567"/>
                    </a:cubicBezTo>
                    <a:cubicBezTo>
                      <a:pt x="189605" y="573262"/>
                      <a:pt x="191862" y="570462"/>
                      <a:pt x="193272" y="567414"/>
                    </a:cubicBezTo>
                    <a:cubicBezTo>
                      <a:pt x="194100" y="565947"/>
                      <a:pt x="194805" y="564404"/>
                      <a:pt x="195720" y="562994"/>
                    </a:cubicBezTo>
                    <a:lnTo>
                      <a:pt x="198901" y="559127"/>
                    </a:lnTo>
                    <a:cubicBezTo>
                      <a:pt x="202730" y="553593"/>
                      <a:pt x="208093" y="549764"/>
                      <a:pt x="212969" y="545611"/>
                    </a:cubicBezTo>
                    <a:cubicBezTo>
                      <a:pt x="218608" y="542658"/>
                      <a:pt x="223799" y="538925"/>
                      <a:pt x="229829" y="537591"/>
                    </a:cubicBezTo>
                    <a:cubicBezTo>
                      <a:pt x="232781" y="536839"/>
                      <a:pt x="235534" y="535343"/>
                      <a:pt x="238525" y="535219"/>
                    </a:cubicBezTo>
                    <a:cubicBezTo>
                      <a:pt x="241487" y="534895"/>
                      <a:pt x="244392" y="534581"/>
                      <a:pt x="247269" y="534257"/>
                    </a:cubicBezTo>
                    <a:lnTo>
                      <a:pt x="249422" y="534019"/>
                    </a:lnTo>
                    <a:cubicBezTo>
                      <a:pt x="249707" y="533886"/>
                      <a:pt x="250774" y="534105"/>
                      <a:pt x="251403" y="534124"/>
                    </a:cubicBezTo>
                    <a:lnTo>
                      <a:pt x="255756" y="534524"/>
                    </a:lnTo>
                    <a:cubicBezTo>
                      <a:pt x="258604" y="534867"/>
                      <a:pt x="261537" y="534876"/>
                      <a:pt x="264176" y="535476"/>
                    </a:cubicBezTo>
                    <a:cubicBezTo>
                      <a:pt x="274396" y="538191"/>
                      <a:pt x="284016" y="542163"/>
                      <a:pt x="291065" y="548202"/>
                    </a:cubicBezTo>
                    <a:cubicBezTo>
                      <a:pt x="305638" y="559737"/>
                      <a:pt x="312372" y="574091"/>
                      <a:pt x="314849" y="584044"/>
                    </a:cubicBezTo>
                    <a:cubicBezTo>
                      <a:pt x="316430" y="588988"/>
                      <a:pt x="316192" y="593131"/>
                      <a:pt x="316744" y="595798"/>
                    </a:cubicBezTo>
                    <a:close/>
                    <a:moveTo>
                      <a:pt x="538877" y="332575"/>
                    </a:moveTo>
                    <a:cubicBezTo>
                      <a:pt x="538705" y="334023"/>
                      <a:pt x="538496" y="335823"/>
                      <a:pt x="538248" y="337937"/>
                    </a:cubicBezTo>
                    <a:cubicBezTo>
                      <a:pt x="538067" y="340081"/>
                      <a:pt x="537753" y="342529"/>
                      <a:pt x="536715" y="345053"/>
                    </a:cubicBezTo>
                    <a:cubicBezTo>
                      <a:pt x="534362" y="355492"/>
                      <a:pt x="526513" y="370408"/>
                      <a:pt x="510969" y="381810"/>
                    </a:cubicBezTo>
                    <a:cubicBezTo>
                      <a:pt x="495795" y="393659"/>
                      <a:pt x="470687" y="398078"/>
                      <a:pt x="447294" y="389096"/>
                    </a:cubicBezTo>
                    <a:cubicBezTo>
                      <a:pt x="435940" y="384000"/>
                      <a:pt x="425310" y="375818"/>
                      <a:pt x="417557" y="364722"/>
                    </a:cubicBezTo>
                    <a:cubicBezTo>
                      <a:pt x="410232" y="353406"/>
                      <a:pt x="406413" y="339328"/>
                      <a:pt x="406803" y="325460"/>
                    </a:cubicBezTo>
                    <a:cubicBezTo>
                      <a:pt x="407184" y="321802"/>
                      <a:pt x="407565" y="318164"/>
                      <a:pt x="407937" y="314554"/>
                    </a:cubicBezTo>
                    <a:cubicBezTo>
                      <a:pt x="408956" y="311287"/>
                      <a:pt x="409985" y="308039"/>
                      <a:pt x="410985" y="304819"/>
                    </a:cubicBezTo>
                    <a:cubicBezTo>
                      <a:pt x="411756" y="301523"/>
                      <a:pt x="414014" y="298714"/>
                      <a:pt x="415433" y="295675"/>
                    </a:cubicBezTo>
                    <a:cubicBezTo>
                      <a:pt x="416262" y="294208"/>
                      <a:pt x="416966" y="292656"/>
                      <a:pt x="417881" y="291255"/>
                    </a:cubicBezTo>
                    <a:lnTo>
                      <a:pt x="421062" y="287379"/>
                    </a:lnTo>
                    <a:cubicBezTo>
                      <a:pt x="424891" y="281835"/>
                      <a:pt x="430263" y="278016"/>
                      <a:pt x="435140" y="273872"/>
                    </a:cubicBezTo>
                    <a:cubicBezTo>
                      <a:pt x="440779" y="270920"/>
                      <a:pt x="445970" y="267186"/>
                      <a:pt x="451999" y="265852"/>
                    </a:cubicBezTo>
                    <a:cubicBezTo>
                      <a:pt x="454943" y="265100"/>
                      <a:pt x="457695" y="263614"/>
                      <a:pt x="460686" y="263481"/>
                    </a:cubicBezTo>
                    <a:cubicBezTo>
                      <a:pt x="463648" y="263157"/>
                      <a:pt x="466563" y="262842"/>
                      <a:pt x="469440" y="262519"/>
                    </a:cubicBezTo>
                    <a:lnTo>
                      <a:pt x="471592" y="262280"/>
                    </a:lnTo>
                    <a:cubicBezTo>
                      <a:pt x="471878" y="262147"/>
                      <a:pt x="472945" y="262357"/>
                      <a:pt x="473573" y="262385"/>
                    </a:cubicBezTo>
                    <a:lnTo>
                      <a:pt x="477926" y="262785"/>
                    </a:lnTo>
                    <a:cubicBezTo>
                      <a:pt x="480774" y="263128"/>
                      <a:pt x="483708" y="263138"/>
                      <a:pt x="486347" y="263728"/>
                    </a:cubicBezTo>
                    <a:cubicBezTo>
                      <a:pt x="496567" y="266443"/>
                      <a:pt x="506187" y="270415"/>
                      <a:pt x="513236" y="276454"/>
                    </a:cubicBezTo>
                    <a:cubicBezTo>
                      <a:pt x="527818" y="287979"/>
                      <a:pt x="534543" y="302343"/>
                      <a:pt x="537020" y="312296"/>
                    </a:cubicBezTo>
                    <a:cubicBezTo>
                      <a:pt x="538601" y="317240"/>
                      <a:pt x="538372" y="321383"/>
                      <a:pt x="538915" y="324050"/>
                    </a:cubicBezTo>
                    <a:cubicBezTo>
                      <a:pt x="539229" y="326727"/>
                      <a:pt x="539410" y="328117"/>
                      <a:pt x="539420" y="328155"/>
                    </a:cubicBezTo>
                    <a:cubicBezTo>
                      <a:pt x="539401" y="328260"/>
                      <a:pt x="539210" y="329746"/>
                      <a:pt x="538877" y="332575"/>
                    </a:cubicBezTo>
                    <a:close/>
                  </a:path>
                </a:pathLst>
              </a:custGeom>
              <a:solidFill>
                <a:srgbClr val="1A1A1A"/>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Segoe UI Semilight"/>
                  <a:ea typeface="+mn-ea"/>
                  <a:cs typeface="+mn-cs"/>
                </a:endParaRPr>
              </a:p>
            </p:txBody>
          </p:sp>
          <p:sp>
            <p:nvSpPr>
              <p:cNvPr id="93" name="Freeform: Shape 92">
                <a:extLst>
                  <a:ext uri="{FF2B5EF4-FFF2-40B4-BE49-F238E27FC236}">
                    <a16:creationId xmlns:a16="http://schemas.microsoft.com/office/drawing/2014/main" id="{6993FD2E-AD33-4E57-9234-573DEA1EB600}"/>
                  </a:ext>
                </a:extLst>
              </p:cNvPr>
              <p:cNvSpPr/>
              <p:nvPr/>
            </p:nvSpPr>
            <p:spPr>
              <a:xfrm>
                <a:off x="7715326" y="1196069"/>
                <a:ext cx="87077" cy="82048"/>
              </a:xfrm>
              <a:custGeom>
                <a:avLst/>
                <a:gdLst>
                  <a:gd name="connsiteX0" fmla="*/ 87078 w 87077"/>
                  <a:gd name="connsiteY0" fmla="*/ 0 h 82048"/>
                  <a:gd name="connsiteX1" fmla="*/ 41624 w 87077"/>
                  <a:gd name="connsiteY1" fmla="*/ 40215 h 82048"/>
                  <a:gd name="connsiteX2" fmla="*/ 0 w 87077"/>
                  <a:gd name="connsiteY2" fmla="*/ 82048 h 82048"/>
                  <a:gd name="connsiteX3" fmla="*/ 45415 w 87077"/>
                  <a:gd name="connsiteY3" fmla="*/ 43625 h 82048"/>
                  <a:gd name="connsiteX4" fmla="*/ 87078 w 87077"/>
                  <a:gd name="connsiteY4" fmla="*/ 0 h 8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82048">
                    <a:moveTo>
                      <a:pt x="87078" y="0"/>
                    </a:moveTo>
                    <a:cubicBezTo>
                      <a:pt x="87078" y="0"/>
                      <a:pt x="65665" y="17555"/>
                      <a:pt x="41624" y="40215"/>
                    </a:cubicBezTo>
                    <a:cubicBezTo>
                      <a:pt x="17583" y="62875"/>
                      <a:pt x="0" y="82048"/>
                      <a:pt x="0" y="82048"/>
                    </a:cubicBezTo>
                    <a:cubicBezTo>
                      <a:pt x="0" y="82048"/>
                      <a:pt x="21365" y="66284"/>
                      <a:pt x="45415" y="43625"/>
                    </a:cubicBezTo>
                    <a:cubicBezTo>
                      <a:pt x="69456" y="20965"/>
                      <a:pt x="87078" y="0"/>
                      <a:pt x="87078" y="0"/>
                    </a:cubicBezTo>
                    <a:close/>
                  </a:path>
                </a:pathLst>
              </a:custGeom>
              <a:solidFill>
                <a:srgbClr val="1A1A1A"/>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4" name="Freeform: Shape 93">
                <a:extLst>
                  <a:ext uri="{FF2B5EF4-FFF2-40B4-BE49-F238E27FC236}">
                    <a16:creationId xmlns:a16="http://schemas.microsoft.com/office/drawing/2014/main" id="{4C1302FB-6080-42FC-B270-93A3F5A94EE6}"/>
                  </a:ext>
                </a:extLst>
              </p:cNvPr>
              <p:cNvSpPr/>
              <p:nvPr/>
            </p:nvSpPr>
            <p:spPr>
              <a:xfrm>
                <a:off x="7802623" y="1197002"/>
                <a:ext cx="89592" cy="82048"/>
              </a:xfrm>
              <a:custGeom>
                <a:avLst/>
                <a:gdLst>
                  <a:gd name="connsiteX0" fmla="*/ 47254 w 89592"/>
                  <a:gd name="connsiteY0" fmla="*/ 38967 h 82048"/>
                  <a:gd name="connsiteX1" fmla="*/ 0 w 89592"/>
                  <a:gd name="connsiteY1" fmla="*/ 0 h 82048"/>
                  <a:gd name="connsiteX2" fmla="*/ 44139 w 89592"/>
                  <a:gd name="connsiteY2" fmla="*/ 43005 h 82048"/>
                  <a:gd name="connsiteX3" fmla="*/ 89592 w 89592"/>
                  <a:gd name="connsiteY3" fmla="*/ 82048 h 82048"/>
                  <a:gd name="connsiteX4" fmla="*/ 47254 w 89592"/>
                  <a:gd name="connsiteY4" fmla="*/ 38967 h 8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92" h="82048">
                    <a:moveTo>
                      <a:pt x="47254" y="38967"/>
                    </a:moveTo>
                    <a:cubicBezTo>
                      <a:pt x="22517" y="16316"/>
                      <a:pt x="0" y="0"/>
                      <a:pt x="0" y="0"/>
                    </a:cubicBezTo>
                    <a:cubicBezTo>
                      <a:pt x="0" y="0"/>
                      <a:pt x="19402" y="20345"/>
                      <a:pt x="44139" y="43005"/>
                    </a:cubicBezTo>
                    <a:cubicBezTo>
                      <a:pt x="68885" y="65656"/>
                      <a:pt x="89592" y="82048"/>
                      <a:pt x="89592" y="82048"/>
                    </a:cubicBezTo>
                    <a:cubicBezTo>
                      <a:pt x="89592" y="82048"/>
                      <a:pt x="71999" y="61617"/>
                      <a:pt x="47254" y="38967"/>
                    </a:cubicBezTo>
                    <a:close/>
                  </a:path>
                </a:pathLst>
              </a:custGeom>
              <a:solidFill>
                <a:srgbClr val="1A1A1A"/>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grpSp>
        <p:nvGrpSpPr>
          <p:cNvPr id="20" name="Group 19">
            <a:extLst>
              <a:ext uri="{FF2B5EF4-FFF2-40B4-BE49-F238E27FC236}">
                <a16:creationId xmlns:a16="http://schemas.microsoft.com/office/drawing/2014/main" id="{7F01658C-BC1D-4297-85E6-19D5BA542697}"/>
              </a:ext>
            </a:extLst>
          </p:cNvPr>
          <p:cNvGrpSpPr/>
          <p:nvPr/>
        </p:nvGrpSpPr>
        <p:grpSpPr>
          <a:xfrm>
            <a:off x="-440" y="0"/>
            <a:ext cx="6627974" cy="6860262"/>
            <a:chOff x="-440" y="0"/>
            <a:chExt cx="6627974" cy="6860262"/>
          </a:xfrm>
          <a:blipFill dpi="0" rotWithShape="1">
            <a:blip r:embed="rId3" cstate="print">
              <a:extLst>
                <a:ext uri="{BEBA8EAE-BF5A-486C-A8C5-ECC9F3942E4B}">
                  <a14:imgProps xmlns:a14="http://schemas.microsoft.com/office/drawing/2010/main">
                    <a14:imgLayer r:embed="rId4">
                      <a14:imgEffect>
                        <a14:artisticBlur radius="46"/>
                      </a14:imgEffect>
                    </a14:imgLayer>
                  </a14:imgProps>
                </a:ext>
                <a:ext uri="{28A0092B-C50C-407E-A947-70E740481C1C}">
                  <a14:useLocalDpi xmlns:a14="http://schemas.microsoft.com/office/drawing/2010/main"/>
                </a:ext>
              </a:extLst>
            </a:blip>
            <a:srcRect/>
            <a:stretch>
              <a:fillRect/>
            </a:stretch>
          </a:blipFill>
        </p:grpSpPr>
        <p:sp>
          <p:nvSpPr>
            <p:cNvPr id="91" name="Freeform: Shape 90">
              <a:extLst>
                <a:ext uri="{FF2B5EF4-FFF2-40B4-BE49-F238E27FC236}">
                  <a16:creationId xmlns:a16="http://schemas.microsoft.com/office/drawing/2014/main" id="{BEFE5F53-F5C2-4FD0-8391-5A6A25A9BFA6}"/>
                </a:ext>
              </a:extLst>
            </p:cNvPr>
            <p:cNvSpPr/>
            <p:nvPr/>
          </p:nvSpPr>
          <p:spPr>
            <a:xfrm>
              <a:off x="-440" y="1625453"/>
              <a:ext cx="4466468" cy="5234809"/>
            </a:xfrm>
            <a:custGeom>
              <a:avLst/>
              <a:gdLst>
                <a:gd name="connsiteX0" fmla="*/ 506527 w 4466468"/>
                <a:gd name="connsiteY0" fmla="*/ 0 h 5234809"/>
                <a:gd name="connsiteX1" fmla="*/ 4466468 w 4466468"/>
                <a:gd name="connsiteY1" fmla="*/ 3974575 h 5234809"/>
                <a:gd name="connsiteX2" fmla="*/ 3210754 w 4466468"/>
                <a:gd name="connsiteY2" fmla="*/ 5234809 h 5234809"/>
                <a:gd name="connsiteX3" fmla="*/ 2125794 w 4466468"/>
                <a:gd name="connsiteY3" fmla="*/ 5234809 h 5234809"/>
                <a:gd name="connsiteX4" fmla="*/ 1762716 w 4466468"/>
                <a:gd name="connsiteY4" fmla="*/ 4871732 h 5234809"/>
                <a:gd name="connsiteX5" fmla="*/ 0 w 4466468"/>
                <a:gd name="connsiteY5" fmla="*/ 3102520 h 5234809"/>
                <a:gd name="connsiteX6" fmla="*/ 0 w 4466468"/>
                <a:gd name="connsiteY6" fmla="*/ 501855 h 52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6468" h="5234809">
                  <a:moveTo>
                    <a:pt x="506527" y="0"/>
                  </a:moveTo>
                  <a:lnTo>
                    <a:pt x="4466468" y="3974575"/>
                  </a:lnTo>
                  <a:lnTo>
                    <a:pt x="3210754" y="5234809"/>
                  </a:lnTo>
                  <a:lnTo>
                    <a:pt x="2125794" y="5234809"/>
                  </a:lnTo>
                  <a:lnTo>
                    <a:pt x="1762716" y="4871732"/>
                  </a:lnTo>
                  <a:lnTo>
                    <a:pt x="0" y="3102520"/>
                  </a:lnTo>
                  <a:lnTo>
                    <a:pt x="0" y="501855"/>
                  </a:lnTo>
                  <a:close/>
                </a:path>
              </a:pathLst>
            </a:custGeom>
            <a:grp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3" name="Freeform: Shape 82">
              <a:extLst>
                <a:ext uri="{FF2B5EF4-FFF2-40B4-BE49-F238E27FC236}">
                  <a16:creationId xmlns:a16="http://schemas.microsoft.com/office/drawing/2014/main" id="{B75999C2-FE29-4AA9-956F-CFCCD14F1DF6}"/>
                </a:ext>
              </a:extLst>
            </p:cNvPr>
            <p:cNvSpPr/>
            <p:nvPr/>
          </p:nvSpPr>
          <p:spPr>
            <a:xfrm>
              <a:off x="-440" y="0"/>
              <a:ext cx="1383132" cy="882145"/>
            </a:xfrm>
            <a:custGeom>
              <a:avLst/>
              <a:gdLst>
                <a:gd name="connsiteX0" fmla="*/ 0 w 1383132"/>
                <a:gd name="connsiteY0" fmla="*/ 0 h 882145"/>
                <a:gd name="connsiteX1" fmla="*/ 1383132 w 1383132"/>
                <a:gd name="connsiteY1" fmla="*/ 0 h 882145"/>
                <a:gd name="connsiteX2" fmla="*/ 500990 w 1383132"/>
                <a:gd name="connsiteY2" fmla="*/ 882145 h 882145"/>
                <a:gd name="connsiteX3" fmla="*/ 0 w 1383132"/>
                <a:gd name="connsiteY3" fmla="*/ 381155 h 882145"/>
              </a:gdLst>
              <a:ahLst/>
              <a:cxnLst>
                <a:cxn ang="0">
                  <a:pos x="connsiteX0" y="connsiteY0"/>
                </a:cxn>
                <a:cxn ang="0">
                  <a:pos x="connsiteX1" y="connsiteY1"/>
                </a:cxn>
                <a:cxn ang="0">
                  <a:pos x="connsiteX2" y="connsiteY2"/>
                </a:cxn>
                <a:cxn ang="0">
                  <a:pos x="connsiteX3" y="connsiteY3"/>
                </a:cxn>
              </a:cxnLst>
              <a:rect l="l" t="t" r="r" b="b"/>
              <a:pathLst>
                <a:path w="1383132" h="882145">
                  <a:moveTo>
                    <a:pt x="0" y="0"/>
                  </a:moveTo>
                  <a:lnTo>
                    <a:pt x="1383132" y="0"/>
                  </a:lnTo>
                  <a:lnTo>
                    <a:pt x="500990" y="882145"/>
                  </a:lnTo>
                  <a:lnTo>
                    <a:pt x="0" y="381155"/>
                  </a:lnTo>
                  <a:close/>
                </a:path>
              </a:pathLst>
            </a:custGeom>
            <a:grp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9" name="Freeform: Shape 78">
              <a:extLst>
                <a:ext uri="{FF2B5EF4-FFF2-40B4-BE49-F238E27FC236}">
                  <a16:creationId xmlns:a16="http://schemas.microsoft.com/office/drawing/2014/main" id="{B04F7414-24FC-4FCD-B42B-DBFE276D3799}"/>
                </a:ext>
              </a:extLst>
            </p:cNvPr>
            <p:cNvSpPr/>
            <p:nvPr/>
          </p:nvSpPr>
          <p:spPr>
            <a:xfrm>
              <a:off x="-440" y="1116273"/>
              <a:ext cx="133254" cy="4605880"/>
            </a:xfrm>
            <a:custGeom>
              <a:avLst/>
              <a:gdLst>
                <a:gd name="connsiteX0" fmla="*/ 0 w 133254"/>
                <a:gd name="connsiteY0" fmla="*/ 4360322 h 4605880"/>
                <a:gd name="connsiteX1" fmla="*/ 121672 w 133254"/>
                <a:gd name="connsiteY1" fmla="*/ 4483769 h 4605880"/>
                <a:gd name="connsiteX2" fmla="*/ 0 w 133254"/>
                <a:gd name="connsiteY2" fmla="*/ 4605880 h 4605880"/>
                <a:gd name="connsiteX3" fmla="*/ 0 w 133254"/>
                <a:gd name="connsiteY3" fmla="*/ 0 h 4605880"/>
                <a:gd name="connsiteX4" fmla="*/ 133254 w 133254"/>
                <a:gd name="connsiteY4" fmla="*/ 133734 h 4605880"/>
                <a:gd name="connsiteX5" fmla="*/ 86912 w 133254"/>
                <a:gd name="connsiteY5" fmla="*/ 180252 h 4605880"/>
                <a:gd name="connsiteX6" fmla="*/ 0 w 133254"/>
                <a:gd name="connsiteY6" fmla="*/ 267164 h 460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254" h="4605880">
                  <a:moveTo>
                    <a:pt x="0" y="4360322"/>
                  </a:moveTo>
                  <a:lnTo>
                    <a:pt x="121672" y="4483769"/>
                  </a:lnTo>
                  <a:lnTo>
                    <a:pt x="0" y="4605880"/>
                  </a:lnTo>
                  <a:close/>
                  <a:moveTo>
                    <a:pt x="0" y="0"/>
                  </a:moveTo>
                  <a:lnTo>
                    <a:pt x="133254" y="133734"/>
                  </a:lnTo>
                  <a:lnTo>
                    <a:pt x="86912" y="180252"/>
                  </a:lnTo>
                  <a:lnTo>
                    <a:pt x="0" y="267164"/>
                  </a:lnTo>
                  <a:close/>
                </a:path>
              </a:pathLst>
            </a:custGeom>
            <a:grp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7" name="Freeform: Shape 86">
              <a:extLst>
                <a:ext uri="{FF2B5EF4-FFF2-40B4-BE49-F238E27FC236}">
                  <a16:creationId xmlns:a16="http://schemas.microsoft.com/office/drawing/2014/main" id="{614B5F85-07D4-4ECD-92F0-0C1CB5788D79}"/>
                </a:ext>
              </a:extLst>
            </p:cNvPr>
            <p:cNvSpPr/>
            <p:nvPr/>
          </p:nvSpPr>
          <p:spPr>
            <a:xfrm>
              <a:off x="-440" y="5963440"/>
              <a:ext cx="1388074" cy="896822"/>
            </a:xfrm>
            <a:custGeom>
              <a:avLst/>
              <a:gdLst>
                <a:gd name="connsiteX0" fmla="*/ 494471 w 1388074"/>
                <a:gd name="connsiteY0" fmla="*/ 0 h 896822"/>
                <a:gd name="connsiteX1" fmla="*/ 1388074 w 1388074"/>
                <a:gd name="connsiteY1" fmla="*/ 896822 h 896822"/>
                <a:gd name="connsiteX2" fmla="*/ 0 w 1388074"/>
                <a:gd name="connsiteY2" fmla="*/ 896822 h 896822"/>
                <a:gd name="connsiteX3" fmla="*/ 0 w 1388074"/>
                <a:gd name="connsiteY3" fmla="*/ 496255 h 896822"/>
              </a:gdLst>
              <a:ahLst/>
              <a:cxnLst>
                <a:cxn ang="0">
                  <a:pos x="connsiteX0" y="connsiteY0"/>
                </a:cxn>
                <a:cxn ang="0">
                  <a:pos x="connsiteX1" y="connsiteY1"/>
                </a:cxn>
                <a:cxn ang="0">
                  <a:pos x="connsiteX2" y="connsiteY2"/>
                </a:cxn>
                <a:cxn ang="0">
                  <a:pos x="connsiteX3" y="connsiteY3"/>
                </a:cxn>
              </a:cxnLst>
              <a:rect l="l" t="t" r="r" b="b"/>
              <a:pathLst>
                <a:path w="1388074" h="896822">
                  <a:moveTo>
                    <a:pt x="494471" y="0"/>
                  </a:moveTo>
                  <a:lnTo>
                    <a:pt x="1388074" y="896822"/>
                  </a:lnTo>
                  <a:lnTo>
                    <a:pt x="0" y="896822"/>
                  </a:lnTo>
                  <a:lnTo>
                    <a:pt x="0" y="496255"/>
                  </a:lnTo>
                  <a:close/>
                </a:path>
              </a:pathLst>
            </a:custGeom>
            <a:grp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66" name="Freeform: Shape 65">
              <a:extLst>
                <a:ext uri="{FF2B5EF4-FFF2-40B4-BE49-F238E27FC236}">
                  <a16:creationId xmlns:a16="http://schemas.microsoft.com/office/drawing/2014/main" id="{43725B5C-3C36-4F38-BC7B-9BDC7395BC54}"/>
                </a:ext>
              </a:extLst>
            </p:cNvPr>
            <p:cNvSpPr/>
            <p:nvPr/>
          </p:nvSpPr>
          <p:spPr>
            <a:xfrm>
              <a:off x="862544" y="0"/>
              <a:ext cx="5764990" cy="5223250"/>
            </a:xfrm>
            <a:custGeom>
              <a:avLst/>
              <a:gdLst>
                <a:gd name="connsiteX0" fmla="*/ 1243897 w 5764990"/>
                <a:gd name="connsiteY0" fmla="*/ 0 h 5223250"/>
                <a:gd name="connsiteX1" fmla="*/ 2346878 w 5764990"/>
                <a:gd name="connsiteY1" fmla="*/ 0 h 5223250"/>
                <a:gd name="connsiteX2" fmla="*/ 5764990 w 5764990"/>
                <a:gd name="connsiteY2" fmla="*/ 3430836 h 5223250"/>
                <a:gd name="connsiteX3" fmla="*/ 3979341 w 5764990"/>
                <a:gd name="connsiteY3" fmla="*/ 5223250 h 5223250"/>
                <a:gd name="connsiteX4" fmla="*/ 0 w 5764990"/>
                <a:gd name="connsiteY4" fmla="*/ 1243901 h 522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4990" h="5223250">
                  <a:moveTo>
                    <a:pt x="1243897" y="0"/>
                  </a:moveTo>
                  <a:lnTo>
                    <a:pt x="2346878" y="0"/>
                  </a:lnTo>
                  <a:lnTo>
                    <a:pt x="5764990" y="3430836"/>
                  </a:lnTo>
                  <a:lnTo>
                    <a:pt x="3979341" y="5223250"/>
                  </a:lnTo>
                  <a:lnTo>
                    <a:pt x="0" y="1243901"/>
                  </a:lnTo>
                  <a:close/>
                </a:path>
              </a:pathLst>
            </a:custGeom>
            <a:grp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nvGrpSpPr>
          <p:cNvPr id="388" name="Group 387">
            <a:extLst>
              <a:ext uri="{FF2B5EF4-FFF2-40B4-BE49-F238E27FC236}">
                <a16:creationId xmlns:a16="http://schemas.microsoft.com/office/drawing/2014/main" id="{A14D5AA6-02F1-4D1D-98FD-89BD79825A87}"/>
              </a:ext>
            </a:extLst>
          </p:cNvPr>
          <p:cNvGrpSpPr/>
          <p:nvPr/>
        </p:nvGrpSpPr>
        <p:grpSpPr>
          <a:xfrm>
            <a:off x="-440" y="0"/>
            <a:ext cx="6627237" cy="6860262"/>
            <a:chOff x="-440" y="0"/>
            <a:chExt cx="6627237" cy="6860262"/>
          </a:xfrm>
        </p:grpSpPr>
        <p:sp>
          <p:nvSpPr>
            <p:cNvPr id="89" name="Freeform: Shape 88">
              <a:extLst>
                <a:ext uri="{FF2B5EF4-FFF2-40B4-BE49-F238E27FC236}">
                  <a16:creationId xmlns:a16="http://schemas.microsoft.com/office/drawing/2014/main" id="{65660223-FF02-49D9-AA62-96747BC5B433}"/>
                </a:ext>
              </a:extLst>
            </p:cNvPr>
            <p:cNvSpPr/>
            <p:nvPr/>
          </p:nvSpPr>
          <p:spPr>
            <a:xfrm>
              <a:off x="-439" y="1625453"/>
              <a:ext cx="4465731" cy="5234809"/>
            </a:xfrm>
            <a:custGeom>
              <a:avLst/>
              <a:gdLst>
                <a:gd name="connsiteX0" fmla="*/ 505790 w 4465731"/>
                <a:gd name="connsiteY0" fmla="*/ 0 h 5234809"/>
                <a:gd name="connsiteX1" fmla="*/ 4465731 w 4465731"/>
                <a:gd name="connsiteY1" fmla="*/ 3974575 h 5234809"/>
                <a:gd name="connsiteX2" fmla="*/ 3210017 w 4465731"/>
                <a:gd name="connsiteY2" fmla="*/ 5234809 h 5234809"/>
                <a:gd name="connsiteX3" fmla="*/ 2125057 w 4465731"/>
                <a:gd name="connsiteY3" fmla="*/ 5234809 h 5234809"/>
                <a:gd name="connsiteX4" fmla="*/ 1761979 w 4465731"/>
                <a:gd name="connsiteY4" fmla="*/ 4871732 h 5234809"/>
                <a:gd name="connsiteX5" fmla="*/ 0 w 4465731"/>
                <a:gd name="connsiteY5" fmla="*/ 3103260 h 5234809"/>
                <a:gd name="connsiteX6" fmla="*/ 0 w 4465731"/>
                <a:gd name="connsiteY6" fmla="*/ 501125 h 52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731" h="5234809">
                  <a:moveTo>
                    <a:pt x="505790" y="0"/>
                  </a:moveTo>
                  <a:lnTo>
                    <a:pt x="4465731" y="3974575"/>
                  </a:lnTo>
                  <a:lnTo>
                    <a:pt x="3210017" y="5234809"/>
                  </a:lnTo>
                  <a:lnTo>
                    <a:pt x="2125057" y="5234809"/>
                  </a:lnTo>
                  <a:lnTo>
                    <a:pt x="1761979" y="4871732"/>
                  </a:lnTo>
                  <a:lnTo>
                    <a:pt x="0" y="3103260"/>
                  </a:lnTo>
                  <a:lnTo>
                    <a:pt x="0" y="501125"/>
                  </a:lnTo>
                  <a:close/>
                </a:path>
              </a:pathLst>
            </a:custGeom>
            <a:solidFill>
              <a:schemeClr val="accent2">
                <a:alpha val="55000"/>
              </a:schemeClr>
            </a:solidFill>
            <a:ln w="19050" cap="flat">
              <a:noFill/>
              <a:prstDash val="solid"/>
              <a:miter/>
            </a:ln>
          </p:spPr>
          <p:txBody>
            <a:bodyPr wrap="square" lIns="108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5" name="Freeform: Shape 84">
              <a:extLst>
                <a:ext uri="{FF2B5EF4-FFF2-40B4-BE49-F238E27FC236}">
                  <a16:creationId xmlns:a16="http://schemas.microsoft.com/office/drawing/2014/main" id="{27315F19-5C25-4BB8-91ED-3171C8146210}"/>
                </a:ext>
              </a:extLst>
            </p:cNvPr>
            <p:cNvSpPr/>
            <p:nvPr/>
          </p:nvSpPr>
          <p:spPr>
            <a:xfrm>
              <a:off x="-440" y="5963440"/>
              <a:ext cx="1387337" cy="896822"/>
            </a:xfrm>
            <a:custGeom>
              <a:avLst/>
              <a:gdLst>
                <a:gd name="connsiteX0" fmla="*/ 493734 w 1387337"/>
                <a:gd name="connsiteY0" fmla="*/ 0 h 896822"/>
                <a:gd name="connsiteX1" fmla="*/ 1387337 w 1387337"/>
                <a:gd name="connsiteY1" fmla="*/ 896822 h 896822"/>
                <a:gd name="connsiteX2" fmla="*/ 0 w 1387337"/>
                <a:gd name="connsiteY2" fmla="*/ 896822 h 896822"/>
                <a:gd name="connsiteX3" fmla="*/ 0 w 1387337"/>
                <a:gd name="connsiteY3" fmla="*/ 495516 h 896822"/>
              </a:gdLst>
              <a:ahLst/>
              <a:cxnLst>
                <a:cxn ang="0">
                  <a:pos x="connsiteX0" y="connsiteY0"/>
                </a:cxn>
                <a:cxn ang="0">
                  <a:pos x="connsiteX1" y="connsiteY1"/>
                </a:cxn>
                <a:cxn ang="0">
                  <a:pos x="connsiteX2" y="connsiteY2"/>
                </a:cxn>
                <a:cxn ang="0">
                  <a:pos x="connsiteX3" y="connsiteY3"/>
                </a:cxn>
              </a:cxnLst>
              <a:rect l="l" t="t" r="r" b="b"/>
              <a:pathLst>
                <a:path w="1387337" h="896822">
                  <a:moveTo>
                    <a:pt x="493734" y="0"/>
                  </a:moveTo>
                  <a:lnTo>
                    <a:pt x="1387337" y="896822"/>
                  </a:lnTo>
                  <a:lnTo>
                    <a:pt x="0" y="896822"/>
                  </a:lnTo>
                  <a:lnTo>
                    <a:pt x="0" y="495516"/>
                  </a:lnTo>
                  <a:close/>
                </a:path>
              </a:pathLst>
            </a:custGeom>
            <a:solidFill>
              <a:schemeClr val="accent2">
                <a:alpha val="55000"/>
              </a:schemeClr>
            </a:solidFill>
            <a:ln w="19050" cap="flat">
              <a:noFill/>
              <a:prstDash val="solid"/>
              <a:miter/>
            </a:ln>
          </p:spPr>
          <p:txBody>
            <a:bodyPr wrap="square" lIns="108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1" name="Freeform: Shape 80">
              <a:extLst>
                <a:ext uri="{FF2B5EF4-FFF2-40B4-BE49-F238E27FC236}">
                  <a16:creationId xmlns:a16="http://schemas.microsoft.com/office/drawing/2014/main" id="{A22FED3B-9FD9-4FB7-A1E7-E74BA2C218F6}"/>
                </a:ext>
              </a:extLst>
            </p:cNvPr>
            <p:cNvSpPr/>
            <p:nvPr/>
          </p:nvSpPr>
          <p:spPr>
            <a:xfrm>
              <a:off x="-440" y="0"/>
              <a:ext cx="1382395" cy="882145"/>
            </a:xfrm>
            <a:custGeom>
              <a:avLst/>
              <a:gdLst>
                <a:gd name="connsiteX0" fmla="*/ 0 w 1382395"/>
                <a:gd name="connsiteY0" fmla="*/ 0 h 882145"/>
                <a:gd name="connsiteX1" fmla="*/ 1382395 w 1382395"/>
                <a:gd name="connsiteY1" fmla="*/ 0 h 882145"/>
                <a:gd name="connsiteX2" fmla="*/ 500253 w 1382395"/>
                <a:gd name="connsiteY2" fmla="*/ 882145 h 882145"/>
                <a:gd name="connsiteX3" fmla="*/ 0 w 1382395"/>
                <a:gd name="connsiteY3" fmla="*/ 381892 h 882145"/>
              </a:gdLst>
              <a:ahLst/>
              <a:cxnLst>
                <a:cxn ang="0">
                  <a:pos x="connsiteX0" y="connsiteY0"/>
                </a:cxn>
                <a:cxn ang="0">
                  <a:pos x="connsiteX1" y="connsiteY1"/>
                </a:cxn>
                <a:cxn ang="0">
                  <a:pos x="connsiteX2" y="connsiteY2"/>
                </a:cxn>
                <a:cxn ang="0">
                  <a:pos x="connsiteX3" y="connsiteY3"/>
                </a:cxn>
              </a:cxnLst>
              <a:rect l="l" t="t" r="r" b="b"/>
              <a:pathLst>
                <a:path w="1382395" h="882145">
                  <a:moveTo>
                    <a:pt x="0" y="0"/>
                  </a:moveTo>
                  <a:lnTo>
                    <a:pt x="1382395" y="0"/>
                  </a:lnTo>
                  <a:lnTo>
                    <a:pt x="500253" y="882145"/>
                  </a:lnTo>
                  <a:lnTo>
                    <a:pt x="0" y="381892"/>
                  </a:lnTo>
                  <a:close/>
                </a:path>
              </a:pathLst>
            </a:custGeom>
            <a:solidFill>
              <a:schemeClr val="accent2">
                <a:alpha val="55000"/>
              </a:schemeClr>
            </a:solidFill>
            <a:ln w="19050" cap="flat">
              <a:noFill/>
              <a:prstDash val="solid"/>
              <a:miter/>
            </a:ln>
          </p:spPr>
          <p:txBody>
            <a:bodyPr wrap="square" lIns="108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7" name="Freeform: Shape 76">
              <a:extLst>
                <a:ext uri="{FF2B5EF4-FFF2-40B4-BE49-F238E27FC236}">
                  <a16:creationId xmlns:a16="http://schemas.microsoft.com/office/drawing/2014/main" id="{74DD8895-3711-464A-8CC3-317CFDEE5614}"/>
                </a:ext>
              </a:extLst>
            </p:cNvPr>
            <p:cNvSpPr/>
            <p:nvPr/>
          </p:nvSpPr>
          <p:spPr>
            <a:xfrm>
              <a:off x="-440" y="1117013"/>
              <a:ext cx="132517" cy="4604400"/>
            </a:xfrm>
            <a:custGeom>
              <a:avLst/>
              <a:gdLst>
                <a:gd name="connsiteX0" fmla="*/ 0 w 132517"/>
                <a:gd name="connsiteY0" fmla="*/ 4360330 h 4604400"/>
                <a:gd name="connsiteX1" fmla="*/ 120935 w 132517"/>
                <a:gd name="connsiteY1" fmla="*/ 4483029 h 4604400"/>
                <a:gd name="connsiteX2" fmla="*/ 0 w 132517"/>
                <a:gd name="connsiteY2" fmla="*/ 4604400 h 4604400"/>
                <a:gd name="connsiteX3" fmla="*/ 0 w 132517"/>
                <a:gd name="connsiteY3" fmla="*/ 0 h 4604400"/>
                <a:gd name="connsiteX4" fmla="*/ 132517 w 132517"/>
                <a:gd name="connsiteY4" fmla="*/ 132994 h 4604400"/>
                <a:gd name="connsiteX5" fmla="*/ 86175 w 132517"/>
                <a:gd name="connsiteY5" fmla="*/ 179512 h 4604400"/>
                <a:gd name="connsiteX6" fmla="*/ 0 w 132517"/>
                <a:gd name="connsiteY6" fmla="*/ 265687 h 460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17" h="4604400">
                  <a:moveTo>
                    <a:pt x="0" y="4360330"/>
                  </a:moveTo>
                  <a:lnTo>
                    <a:pt x="120935" y="4483029"/>
                  </a:lnTo>
                  <a:lnTo>
                    <a:pt x="0" y="4604400"/>
                  </a:lnTo>
                  <a:close/>
                  <a:moveTo>
                    <a:pt x="0" y="0"/>
                  </a:moveTo>
                  <a:lnTo>
                    <a:pt x="132517" y="132994"/>
                  </a:lnTo>
                  <a:lnTo>
                    <a:pt x="86175" y="179512"/>
                  </a:lnTo>
                  <a:lnTo>
                    <a:pt x="0" y="265687"/>
                  </a:lnTo>
                  <a:close/>
                </a:path>
              </a:pathLst>
            </a:custGeom>
            <a:solidFill>
              <a:schemeClr val="accent2">
                <a:alpha val="55000"/>
              </a:schemeClr>
            </a:solidFill>
            <a:ln w="19050" cap="flat">
              <a:noFill/>
              <a:prstDash val="solid"/>
              <a:miter/>
            </a:ln>
          </p:spPr>
          <p:txBody>
            <a:bodyPr wrap="square" lIns="108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Segoe UI Semilight"/>
                <a:ea typeface="+mn-ea"/>
                <a:cs typeface="+mn-cs"/>
              </a:endParaRPr>
            </a:p>
          </p:txBody>
        </p:sp>
        <p:sp>
          <p:nvSpPr>
            <p:cNvPr id="64" name="Freeform: Shape 63">
              <a:extLst>
                <a:ext uri="{FF2B5EF4-FFF2-40B4-BE49-F238E27FC236}">
                  <a16:creationId xmlns:a16="http://schemas.microsoft.com/office/drawing/2014/main" id="{340F2DAF-592D-410E-B59C-E2E8DE138CE1}"/>
                </a:ext>
              </a:extLst>
            </p:cNvPr>
            <p:cNvSpPr/>
            <p:nvPr/>
          </p:nvSpPr>
          <p:spPr>
            <a:xfrm>
              <a:off x="861807" y="0"/>
              <a:ext cx="5764990" cy="5223250"/>
            </a:xfrm>
            <a:custGeom>
              <a:avLst/>
              <a:gdLst>
                <a:gd name="connsiteX0" fmla="*/ 1243897 w 5764990"/>
                <a:gd name="connsiteY0" fmla="*/ 0 h 5223250"/>
                <a:gd name="connsiteX1" fmla="*/ 2346879 w 5764990"/>
                <a:gd name="connsiteY1" fmla="*/ 0 h 5223250"/>
                <a:gd name="connsiteX2" fmla="*/ 5764990 w 5764990"/>
                <a:gd name="connsiteY2" fmla="*/ 3430836 h 5223250"/>
                <a:gd name="connsiteX3" fmla="*/ 3979341 w 5764990"/>
                <a:gd name="connsiteY3" fmla="*/ 5223250 h 5223250"/>
                <a:gd name="connsiteX4" fmla="*/ 0 w 5764990"/>
                <a:gd name="connsiteY4" fmla="*/ 1243901 h 522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4990" h="5223250">
                  <a:moveTo>
                    <a:pt x="1243897" y="0"/>
                  </a:moveTo>
                  <a:lnTo>
                    <a:pt x="2346879" y="0"/>
                  </a:lnTo>
                  <a:lnTo>
                    <a:pt x="5764990" y="3430836"/>
                  </a:lnTo>
                  <a:lnTo>
                    <a:pt x="3979341" y="5223250"/>
                  </a:lnTo>
                  <a:lnTo>
                    <a:pt x="0" y="1243901"/>
                  </a:lnTo>
                  <a:close/>
                </a:path>
              </a:pathLst>
            </a:custGeom>
            <a:solidFill>
              <a:schemeClr val="accent2">
                <a:alpha val="55000"/>
              </a:schemeClr>
            </a:solidFill>
            <a:ln w="19050" cap="flat">
              <a:noFill/>
              <a:prstDash val="solid"/>
              <a:miter/>
            </a:ln>
          </p:spPr>
          <p:txBody>
            <a:bodyPr wrap="square" lIns="108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sp>
        <p:nvSpPr>
          <p:cNvPr id="75" name="Freeform: Shape 74">
            <a:extLst>
              <a:ext uri="{FF2B5EF4-FFF2-40B4-BE49-F238E27FC236}">
                <a16:creationId xmlns:a16="http://schemas.microsoft.com/office/drawing/2014/main" id="{E7168B79-93CC-4191-9B12-9EEE27C7B0C4}"/>
              </a:ext>
            </a:extLst>
          </p:cNvPr>
          <p:cNvSpPr/>
          <p:nvPr/>
        </p:nvSpPr>
        <p:spPr>
          <a:xfrm>
            <a:off x="3839262" y="0"/>
            <a:ext cx="3996275" cy="6860263"/>
          </a:xfrm>
          <a:custGeom>
            <a:avLst/>
            <a:gdLst>
              <a:gd name="connsiteX0" fmla="*/ 23803 w 3996275"/>
              <a:gd name="connsiteY0" fmla="*/ 0 h 6860263"/>
              <a:gd name="connsiteX1" fmla="*/ 578031 w 3996275"/>
              <a:gd name="connsiteY1" fmla="*/ 0 h 6860263"/>
              <a:gd name="connsiteX2" fmla="*/ 3996275 w 3996275"/>
              <a:gd name="connsiteY2" fmla="*/ 3418233 h 6860263"/>
              <a:gd name="connsiteX3" fmla="*/ 554228 w 3996275"/>
              <a:gd name="connsiteY3" fmla="*/ 6860263 h 6860263"/>
              <a:gd name="connsiteX4" fmla="*/ 0 w 3996275"/>
              <a:gd name="connsiteY4" fmla="*/ 6860263 h 6860263"/>
              <a:gd name="connsiteX5" fmla="*/ 3442053 w 3996275"/>
              <a:gd name="connsiteY5" fmla="*/ 3418233 h 68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275" h="6860263">
                <a:moveTo>
                  <a:pt x="23803" y="0"/>
                </a:moveTo>
                <a:lnTo>
                  <a:pt x="578031" y="0"/>
                </a:lnTo>
                <a:lnTo>
                  <a:pt x="3996275" y="3418233"/>
                </a:lnTo>
                <a:lnTo>
                  <a:pt x="554228" y="6860263"/>
                </a:lnTo>
                <a:lnTo>
                  <a:pt x="0" y="6860263"/>
                </a:lnTo>
                <a:lnTo>
                  <a:pt x="3442053" y="3418233"/>
                </a:lnTo>
                <a:close/>
              </a:path>
            </a:pathLst>
          </a:custGeom>
          <a:gradFill flip="none" rotWithShape="1">
            <a:gsLst>
              <a:gs pos="0">
                <a:schemeClr val="accent1"/>
              </a:gs>
              <a:gs pos="100000">
                <a:schemeClr val="accent4"/>
              </a:gs>
            </a:gsLst>
            <a:lin ang="5400000" scaled="1"/>
            <a:tileRect/>
          </a:gradFill>
          <a:ln w="13017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 name="TextBox 33">
            <a:extLst>
              <a:ext uri="{FF2B5EF4-FFF2-40B4-BE49-F238E27FC236}">
                <a16:creationId xmlns:a16="http://schemas.microsoft.com/office/drawing/2014/main" id="{02C8695B-C502-404A-A07F-5ECE3632F0F1}"/>
              </a:ext>
            </a:extLst>
          </p:cNvPr>
          <p:cNvSpPr txBox="1"/>
          <p:nvPr/>
        </p:nvSpPr>
        <p:spPr>
          <a:xfrm>
            <a:off x="7014476" y="545653"/>
            <a:ext cx="3623260"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ircular Std"/>
                <a:ea typeface="+mn-ea"/>
                <a:cs typeface="+mn-cs"/>
              </a:rPr>
              <a:t>REMAIN </a:t>
            </a:r>
            <a:r>
              <a:rPr kumimoji="0" lang="en-US" sz="1800" b="1" i="0" u="none" strike="noStrike" kern="1200" cap="none" spc="0" normalizeH="0" baseline="0" noProof="0" dirty="0">
                <a:ln>
                  <a:noFill/>
                </a:ln>
                <a:solidFill>
                  <a:srgbClr val="208BD2"/>
                </a:solidFill>
                <a:effectLst/>
                <a:uLnTx/>
                <a:uFillTx/>
                <a:latin typeface="Circular Std"/>
                <a:ea typeface="+mn-ea"/>
                <a:cs typeface="+mn-cs"/>
              </a:rPr>
              <a:t>RELEVANT</a:t>
            </a:r>
            <a:r>
              <a:rPr kumimoji="0" lang="en-US" sz="1800" b="0" i="0" u="none" strike="noStrike" kern="1200" cap="none" spc="0" normalizeH="0" baseline="0" noProof="0" dirty="0">
                <a:ln>
                  <a:noFill/>
                </a:ln>
                <a:solidFill>
                  <a:prstClr val="white"/>
                </a:solidFill>
                <a:effectLst/>
                <a:uLnTx/>
                <a:uFillTx/>
                <a:latin typeface="Circular Std"/>
                <a:ea typeface="+mn-ea"/>
                <a:cs typeface="+mn-cs"/>
              </a:rPr>
              <a: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08BD2"/>
                </a:solidFill>
                <a:effectLst/>
                <a:uLnTx/>
                <a:uFillTx/>
                <a:latin typeface="Circular Std"/>
                <a:ea typeface="+mn-ea"/>
                <a:cs typeface="+mn-cs"/>
              </a:rPr>
              <a:t>RESILIENT</a:t>
            </a:r>
            <a:r>
              <a:rPr kumimoji="0" lang="en-US" sz="1800" b="0" i="0" u="none" strike="noStrike" kern="1200" cap="none" spc="0" normalizeH="0" baseline="0" noProof="0" dirty="0">
                <a:ln>
                  <a:noFill/>
                </a:ln>
                <a:solidFill>
                  <a:prstClr val="white"/>
                </a:solidFill>
                <a:effectLst/>
                <a:uLnTx/>
                <a:uFillTx/>
                <a:latin typeface="Circular Std"/>
                <a:ea typeface="+mn-ea"/>
                <a:cs typeface="+mn-cs"/>
              </a:rPr>
              <a:t> TO CHANGE</a:t>
            </a:r>
            <a:endParaRPr kumimoji="0" lang="en-AU" sz="1800" b="0" i="0" u="none" strike="noStrike" kern="1200" cap="none" spc="0" normalizeH="0" baseline="0" noProof="0" dirty="0">
              <a:ln>
                <a:noFill/>
              </a:ln>
              <a:solidFill>
                <a:prstClr val="white"/>
              </a:solidFill>
              <a:effectLst/>
              <a:uLnTx/>
              <a:uFillTx/>
              <a:latin typeface="Circular Std"/>
              <a:ea typeface="+mn-ea"/>
              <a:cs typeface="+mn-cs"/>
            </a:endParaRPr>
          </a:p>
        </p:txBody>
      </p:sp>
      <p:sp>
        <p:nvSpPr>
          <p:cNvPr id="43" name="TextBox 42">
            <a:extLst>
              <a:ext uri="{FF2B5EF4-FFF2-40B4-BE49-F238E27FC236}">
                <a16:creationId xmlns:a16="http://schemas.microsoft.com/office/drawing/2014/main" id="{36802FFE-2FAF-4BC8-B271-5F3DC80B8249}"/>
              </a:ext>
            </a:extLst>
          </p:cNvPr>
          <p:cNvSpPr txBox="1"/>
          <p:nvPr/>
        </p:nvSpPr>
        <p:spPr>
          <a:xfrm>
            <a:off x="8305880" y="1811160"/>
            <a:ext cx="3623260"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ircular Std"/>
                <a:ea typeface="+mn-ea"/>
                <a:cs typeface="+mn-cs"/>
              </a:rPr>
              <a:t>PROMOTE </a:t>
            </a:r>
            <a:r>
              <a:rPr kumimoji="0" lang="en-US" sz="1800" b="1" i="0" u="none" strike="noStrike" kern="1200" cap="none" spc="0" normalizeH="0" baseline="0" noProof="0" dirty="0">
                <a:ln>
                  <a:noFill/>
                </a:ln>
                <a:solidFill>
                  <a:srgbClr val="43A6D6"/>
                </a:solidFill>
                <a:effectLst/>
                <a:uLnTx/>
                <a:uFillTx/>
                <a:latin typeface="Circular Std"/>
                <a:ea typeface="+mn-ea"/>
                <a:cs typeface="+mn-cs"/>
              </a:rPr>
              <a:t>INNOVATION </a:t>
            </a:r>
            <a:r>
              <a:rPr kumimoji="0" lang="en-US" sz="1800" b="1" i="0" u="none" strike="noStrike" kern="1200" cap="none" spc="0" normalizeH="0" baseline="0" noProof="0" dirty="0">
                <a:ln>
                  <a:noFill/>
                </a:ln>
                <a:solidFill>
                  <a:prstClr val="white"/>
                </a:solidFill>
                <a:effectLst/>
                <a:uLnTx/>
                <a:uFillTx/>
                <a:latin typeface="Circular Std"/>
                <a:ea typeface="+mn-ea"/>
                <a:cs typeface="+mn-cs"/>
              </a:rPr>
              <a:t>ACROSS THE </a:t>
            </a:r>
            <a:r>
              <a:rPr kumimoji="0" lang="en-US" sz="1800" b="1" i="0" u="none" strike="noStrike" kern="1200" cap="none" spc="0" normalizeH="0" baseline="0" noProof="0" dirty="0">
                <a:ln>
                  <a:noFill/>
                </a:ln>
                <a:solidFill>
                  <a:srgbClr val="43A6D6"/>
                </a:solidFill>
                <a:effectLst/>
                <a:uLnTx/>
                <a:uFillTx/>
                <a:latin typeface="Circular Std"/>
                <a:ea typeface="+mn-ea"/>
                <a:cs typeface="+mn-cs"/>
              </a:rPr>
              <a:t>AUSTRALIAN ECONOMY</a:t>
            </a:r>
          </a:p>
        </p:txBody>
      </p:sp>
      <p:sp>
        <p:nvSpPr>
          <p:cNvPr id="45" name="TextBox 44">
            <a:extLst>
              <a:ext uri="{FF2B5EF4-FFF2-40B4-BE49-F238E27FC236}">
                <a16:creationId xmlns:a16="http://schemas.microsoft.com/office/drawing/2014/main" id="{25BD7F75-484C-4439-BE4E-0181201FFB23}"/>
              </a:ext>
            </a:extLst>
          </p:cNvPr>
          <p:cNvSpPr txBox="1"/>
          <p:nvPr/>
        </p:nvSpPr>
        <p:spPr>
          <a:xfrm>
            <a:off x="9612659" y="3091068"/>
            <a:ext cx="2576665"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ircular Std"/>
                <a:ea typeface="+mn-ea"/>
                <a:cs typeface="+mn-cs"/>
              </a:rPr>
              <a:t>MAKE IT </a:t>
            </a:r>
            <a:r>
              <a:rPr kumimoji="0" lang="en-US" sz="1800" b="1" i="0" u="none" strike="noStrike" kern="1200" cap="none" spc="0" normalizeH="0" baseline="0" noProof="0" dirty="0">
                <a:ln>
                  <a:noFill/>
                </a:ln>
                <a:solidFill>
                  <a:srgbClr val="60BDDA"/>
                </a:solidFill>
                <a:effectLst/>
                <a:uLnTx/>
                <a:uFillTx/>
                <a:latin typeface="Circular Std"/>
                <a:ea typeface="+mn-ea"/>
                <a:cs typeface="+mn-cs"/>
              </a:rPr>
              <a:t>EASY</a:t>
            </a:r>
            <a:r>
              <a:rPr kumimoji="0" lang="en-US" sz="1800" b="0" i="0" u="none" strike="noStrike" kern="1200" cap="none" spc="0" normalizeH="0" baseline="0" noProof="0" dirty="0">
                <a:ln>
                  <a:noFill/>
                </a:ln>
                <a:solidFill>
                  <a:prstClr val="white"/>
                </a:solidFill>
                <a:effectLst/>
                <a:uLnTx/>
                <a:uFillTx/>
                <a:latin typeface="Circular Std"/>
                <a:ea typeface="+mn-ea"/>
                <a:cs typeface="+mn-cs"/>
              </a:rPr>
              <a:t> TO DO BUSINESS WITH ASIC</a:t>
            </a:r>
            <a:endParaRPr kumimoji="0" lang="en-AU" sz="1800" b="0" i="0" u="none" strike="noStrike" kern="1200" cap="none" spc="0" normalizeH="0" baseline="0" noProof="0" dirty="0">
              <a:ln>
                <a:noFill/>
              </a:ln>
              <a:solidFill>
                <a:prstClr val="white"/>
              </a:solidFill>
              <a:effectLst/>
              <a:uLnTx/>
              <a:uFillTx/>
              <a:latin typeface="Circular Std"/>
              <a:ea typeface="+mn-ea"/>
              <a:cs typeface="+mn-cs"/>
            </a:endParaRPr>
          </a:p>
        </p:txBody>
      </p:sp>
      <p:sp>
        <p:nvSpPr>
          <p:cNvPr id="47" name="TextBox 46">
            <a:extLst>
              <a:ext uri="{FF2B5EF4-FFF2-40B4-BE49-F238E27FC236}">
                <a16:creationId xmlns:a16="http://schemas.microsoft.com/office/drawing/2014/main" id="{DE6723D5-E6AE-470D-BFA0-92DD7AFD0A38}"/>
              </a:ext>
            </a:extLst>
          </p:cNvPr>
          <p:cNvSpPr txBox="1"/>
          <p:nvPr/>
        </p:nvSpPr>
        <p:spPr>
          <a:xfrm>
            <a:off x="8305880" y="4334295"/>
            <a:ext cx="3077808"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ircular Std"/>
                <a:ea typeface="+mn-ea"/>
                <a:cs typeface="+mn-cs"/>
              </a:rPr>
              <a:t>CREATE A WORKFORCE FIT FOR THE </a:t>
            </a:r>
            <a:r>
              <a:rPr kumimoji="0" lang="en-US" sz="1800" b="1" i="0" u="none" strike="noStrike" kern="1200" cap="none" spc="0" normalizeH="0" baseline="0" noProof="0" dirty="0">
                <a:ln>
                  <a:noFill/>
                </a:ln>
                <a:solidFill>
                  <a:srgbClr val="77D0DC"/>
                </a:solidFill>
                <a:effectLst/>
                <a:uLnTx/>
                <a:uFillTx/>
                <a:latin typeface="Circular Std"/>
                <a:ea typeface="+mn-ea"/>
                <a:cs typeface="+mn-cs"/>
              </a:rPr>
              <a:t>DIGITAL AGE</a:t>
            </a:r>
            <a:endParaRPr kumimoji="0" lang="en-AU" sz="1800" b="1" i="0" u="none" strike="noStrike" kern="1200" cap="none" spc="0" normalizeH="0" baseline="0" noProof="0" dirty="0">
              <a:ln>
                <a:noFill/>
              </a:ln>
              <a:solidFill>
                <a:srgbClr val="77D0DC"/>
              </a:solidFill>
              <a:effectLst/>
              <a:uLnTx/>
              <a:uFillTx/>
              <a:latin typeface="Circular Std"/>
              <a:ea typeface="+mn-ea"/>
              <a:cs typeface="+mn-cs"/>
            </a:endParaRPr>
          </a:p>
        </p:txBody>
      </p:sp>
      <p:sp>
        <p:nvSpPr>
          <p:cNvPr id="49" name="TextBox 48">
            <a:extLst>
              <a:ext uri="{FF2B5EF4-FFF2-40B4-BE49-F238E27FC236}">
                <a16:creationId xmlns:a16="http://schemas.microsoft.com/office/drawing/2014/main" id="{A4BB33F4-4771-4486-944A-5057BAF03D2E}"/>
              </a:ext>
            </a:extLst>
          </p:cNvPr>
          <p:cNvSpPr txBox="1"/>
          <p:nvPr/>
        </p:nvSpPr>
        <p:spPr>
          <a:xfrm>
            <a:off x="7014476" y="5624122"/>
            <a:ext cx="4109147"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ircular Std"/>
                <a:ea typeface="+mn-ea"/>
                <a:cs typeface="+mn-cs"/>
              </a:rPr>
              <a:t>INTELLIGENTLY </a:t>
            </a:r>
            <a:r>
              <a:rPr kumimoji="0" lang="en-US" sz="1800" b="1" i="0" u="none" strike="noStrike" kern="1200" cap="none" spc="0" normalizeH="0" baseline="0" noProof="0" dirty="0">
                <a:ln>
                  <a:noFill/>
                </a:ln>
                <a:solidFill>
                  <a:srgbClr val="80D7DE"/>
                </a:solidFill>
                <a:effectLst/>
                <a:uLnTx/>
                <a:uFillTx/>
                <a:latin typeface="Circular Std"/>
                <a:ea typeface="+mn-ea"/>
                <a:cs typeface="+mn-cs"/>
              </a:rPr>
              <a:t>AUTOMATE</a:t>
            </a:r>
            <a:r>
              <a:rPr kumimoji="0" lang="en-US" sz="1800" b="0" i="0" u="none" strike="noStrike" kern="1200" cap="none" spc="0" normalizeH="0" baseline="0" noProof="0" dirty="0">
                <a:ln>
                  <a:noFill/>
                </a:ln>
                <a:solidFill>
                  <a:prstClr val="white"/>
                </a:solidFill>
                <a:effectLst/>
                <a:uLnTx/>
                <a:uFillTx/>
                <a:latin typeface="Circular Std"/>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ircular Std"/>
                <a:ea typeface="+mn-ea"/>
                <a:cs typeface="+mn-cs"/>
              </a:rPr>
              <a:t>EVERYTHING WE DO</a:t>
            </a:r>
          </a:p>
        </p:txBody>
      </p:sp>
      <p:grpSp>
        <p:nvGrpSpPr>
          <p:cNvPr id="16" name="Group 15">
            <a:extLst>
              <a:ext uri="{FF2B5EF4-FFF2-40B4-BE49-F238E27FC236}">
                <a16:creationId xmlns:a16="http://schemas.microsoft.com/office/drawing/2014/main" id="{A6066826-BC41-430F-9F30-C7C5F6855F24}"/>
              </a:ext>
            </a:extLst>
          </p:cNvPr>
          <p:cNvGrpSpPr/>
          <p:nvPr/>
        </p:nvGrpSpPr>
        <p:grpSpPr>
          <a:xfrm>
            <a:off x="6139479" y="5524082"/>
            <a:ext cx="729154" cy="806106"/>
            <a:chOff x="6062276" y="5619991"/>
            <a:chExt cx="592406" cy="654927"/>
          </a:xfrm>
          <a:noFill/>
        </p:grpSpPr>
        <p:sp>
          <p:nvSpPr>
            <p:cNvPr id="5" name="Freeform: Shape 4">
              <a:extLst>
                <a:ext uri="{FF2B5EF4-FFF2-40B4-BE49-F238E27FC236}">
                  <a16:creationId xmlns:a16="http://schemas.microsoft.com/office/drawing/2014/main" id="{ADFBA681-8E09-4D6D-B4ED-7C74B4B1FF3C}"/>
                </a:ext>
              </a:extLst>
            </p:cNvPr>
            <p:cNvSpPr/>
            <p:nvPr/>
          </p:nvSpPr>
          <p:spPr>
            <a:xfrm>
              <a:off x="6126879" y="5619991"/>
              <a:ext cx="527803" cy="490877"/>
            </a:xfrm>
            <a:custGeom>
              <a:avLst/>
              <a:gdLst>
                <a:gd name="connsiteX0" fmla="*/ 527090 w 527803"/>
                <a:gd name="connsiteY0" fmla="*/ 261310 h 490877"/>
                <a:gd name="connsiteX1" fmla="*/ 504755 w 527803"/>
                <a:gd name="connsiteY1" fmla="*/ 165412 h 490877"/>
                <a:gd name="connsiteX2" fmla="*/ 443670 w 527803"/>
                <a:gd name="connsiteY2" fmla="*/ 75081 h 490877"/>
                <a:gd name="connsiteX3" fmla="*/ 344125 w 527803"/>
                <a:gd name="connsiteY3" fmla="*/ 12998 h 490877"/>
                <a:gd name="connsiteX4" fmla="*/ 314907 w 527803"/>
                <a:gd name="connsiteY4" fmla="*/ 5059 h 490877"/>
                <a:gd name="connsiteX5" fmla="*/ 300036 w 527803"/>
                <a:gd name="connsiteY5" fmla="*/ 2659 h 490877"/>
                <a:gd name="connsiteX6" fmla="*/ 285257 w 527803"/>
                <a:gd name="connsiteY6" fmla="*/ 853 h 490877"/>
                <a:gd name="connsiteX7" fmla="*/ 226976 w 527803"/>
                <a:gd name="connsiteY7" fmla="*/ 2737 h 490877"/>
                <a:gd name="connsiteX8" fmla="*/ 124444 w 527803"/>
                <a:gd name="connsiteY8" fmla="*/ 42159 h 490877"/>
                <a:gd name="connsiteX9" fmla="*/ 52914 w 527803"/>
                <a:gd name="connsiteY9" fmla="*/ 111629 h 490877"/>
                <a:gd name="connsiteX10" fmla="*/ 14043 w 527803"/>
                <a:gd name="connsiteY10" fmla="*/ 189546 h 490877"/>
                <a:gd name="connsiteX11" fmla="*/ 10977 w 527803"/>
                <a:gd name="connsiteY11" fmla="*/ 198964 h 490877"/>
                <a:gd name="connsiteX12" fmla="*/ 8754 w 527803"/>
                <a:gd name="connsiteY12" fmla="*/ 208376 h 490877"/>
                <a:gd name="connsiteX13" fmla="*/ 4660 w 527803"/>
                <a:gd name="connsiteY13" fmla="*/ 226490 h 490877"/>
                <a:gd name="connsiteX14" fmla="*/ 2267 w 527803"/>
                <a:gd name="connsiteY14" fmla="*/ 243889 h 490877"/>
                <a:gd name="connsiteX15" fmla="*/ 1127 w 527803"/>
                <a:gd name="connsiteY15" fmla="*/ 252189 h 490877"/>
                <a:gd name="connsiteX16" fmla="*/ 766 w 527803"/>
                <a:gd name="connsiteY16" fmla="*/ 260283 h 490877"/>
                <a:gd name="connsiteX17" fmla="*/ 277 w 527803"/>
                <a:gd name="connsiteY17" fmla="*/ 289869 h 490877"/>
                <a:gd name="connsiteX18" fmla="*/ 907 w 527803"/>
                <a:gd name="connsiteY18" fmla="*/ 302913 h 490877"/>
                <a:gd name="connsiteX19" fmla="*/ 2203 w 527803"/>
                <a:gd name="connsiteY19" fmla="*/ 314690 h 490877"/>
                <a:gd name="connsiteX20" fmla="*/ 5248 w 527803"/>
                <a:gd name="connsiteY20" fmla="*/ 334327 h 490877"/>
                <a:gd name="connsiteX21" fmla="*/ 8336 w 527803"/>
                <a:gd name="connsiteY21" fmla="*/ 348568 h 490877"/>
                <a:gd name="connsiteX22" fmla="*/ 11275 w 527803"/>
                <a:gd name="connsiteY22" fmla="*/ 360245 h 490877"/>
                <a:gd name="connsiteX23" fmla="*/ 8456 w 527803"/>
                <a:gd name="connsiteY23" fmla="*/ 348355 h 490877"/>
                <a:gd name="connsiteX24" fmla="*/ 5531 w 527803"/>
                <a:gd name="connsiteY24" fmla="*/ 333881 h 490877"/>
                <a:gd name="connsiteX25" fmla="*/ 2727 w 527803"/>
                <a:gd name="connsiteY25" fmla="*/ 313975 h 490877"/>
                <a:gd name="connsiteX26" fmla="*/ 2026 w 527803"/>
                <a:gd name="connsiteY26" fmla="*/ 259037 h 490877"/>
                <a:gd name="connsiteX27" fmla="*/ 3839 w 527803"/>
                <a:gd name="connsiteY27" fmla="*/ 242551 h 490877"/>
                <a:gd name="connsiteX28" fmla="*/ 6410 w 527803"/>
                <a:gd name="connsiteY28" fmla="*/ 225123 h 490877"/>
                <a:gd name="connsiteX29" fmla="*/ 10850 w 527803"/>
                <a:gd name="connsiteY29" fmla="*/ 206988 h 490877"/>
                <a:gd name="connsiteX30" fmla="*/ 13229 w 527803"/>
                <a:gd name="connsiteY30" fmla="*/ 197584 h 490877"/>
                <a:gd name="connsiteX31" fmla="*/ 16501 w 527803"/>
                <a:gd name="connsiteY31" fmla="*/ 188194 h 490877"/>
                <a:gd name="connsiteX32" fmla="*/ 23639 w 527803"/>
                <a:gd name="connsiteY32" fmla="*/ 168904 h 490877"/>
                <a:gd name="connsiteX33" fmla="*/ 32576 w 527803"/>
                <a:gd name="connsiteY33" fmla="*/ 149373 h 490877"/>
                <a:gd name="connsiteX34" fmla="*/ 43644 w 527803"/>
                <a:gd name="connsiteY34" fmla="*/ 129984 h 490877"/>
                <a:gd name="connsiteX35" fmla="*/ 49876 w 527803"/>
                <a:gd name="connsiteY35" fmla="*/ 120360 h 490877"/>
                <a:gd name="connsiteX36" fmla="*/ 56624 w 527803"/>
                <a:gd name="connsiteY36" fmla="*/ 110835 h 490877"/>
                <a:gd name="connsiteX37" fmla="*/ 129082 w 527803"/>
                <a:gd name="connsiteY37" fmla="*/ 42945 h 490877"/>
                <a:gd name="connsiteX38" fmla="*/ 231346 w 527803"/>
                <a:gd name="connsiteY38" fmla="*/ 5668 h 490877"/>
                <a:gd name="connsiteX39" fmla="*/ 245558 w 527803"/>
                <a:gd name="connsiteY39" fmla="*/ 4337 h 490877"/>
                <a:gd name="connsiteX40" fmla="*/ 259941 w 527803"/>
                <a:gd name="connsiteY40" fmla="*/ 3579 h 490877"/>
                <a:gd name="connsiteX41" fmla="*/ 289109 w 527803"/>
                <a:gd name="connsiteY41" fmla="*/ 4783 h 490877"/>
                <a:gd name="connsiteX42" fmla="*/ 318108 w 527803"/>
                <a:gd name="connsiteY42" fmla="*/ 9591 h 490877"/>
                <a:gd name="connsiteX43" fmla="*/ 332462 w 527803"/>
                <a:gd name="connsiteY43" fmla="*/ 13515 h 490877"/>
                <a:gd name="connsiteX44" fmla="*/ 346710 w 527803"/>
                <a:gd name="connsiteY44" fmla="*/ 18040 h 490877"/>
                <a:gd name="connsiteX45" fmla="*/ 443932 w 527803"/>
                <a:gd name="connsiteY45" fmla="*/ 80357 h 490877"/>
                <a:gd name="connsiteX46" fmla="*/ 503225 w 527803"/>
                <a:gd name="connsiteY46" fmla="*/ 169796 h 490877"/>
                <a:gd name="connsiteX47" fmla="*/ 524625 w 527803"/>
                <a:gd name="connsiteY47" fmla="*/ 264263 h 490877"/>
                <a:gd name="connsiteX48" fmla="*/ 525192 w 527803"/>
                <a:gd name="connsiteY48" fmla="*/ 275565 h 490877"/>
                <a:gd name="connsiteX49" fmla="*/ 525468 w 527803"/>
                <a:gd name="connsiteY49" fmla="*/ 281067 h 490877"/>
                <a:gd name="connsiteX50" fmla="*/ 525199 w 527803"/>
                <a:gd name="connsiteY50" fmla="*/ 286619 h 490877"/>
                <a:gd name="connsiteX51" fmla="*/ 524151 w 527803"/>
                <a:gd name="connsiteY51" fmla="*/ 308281 h 490877"/>
                <a:gd name="connsiteX52" fmla="*/ 521389 w 527803"/>
                <a:gd name="connsiteY52" fmla="*/ 328775 h 490877"/>
                <a:gd name="connsiteX53" fmla="*/ 517728 w 527803"/>
                <a:gd name="connsiteY53" fmla="*/ 348200 h 490877"/>
                <a:gd name="connsiteX54" fmla="*/ 466302 w 527803"/>
                <a:gd name="connsiteY54" fmla="*/ 457637 h 490877"/>
                <a:gd name="connsiteX55" fmla="*/ 454370 w 527803"/>
                <a:gd name="connsiteY55" fmla="*/ 472501 h 490877"/>
                <a:gd name="connsiteX56" fmla="*/ 444711 w 527803"/>
                <a:gd name="connsiteY56" fmla="*/ 482578 h 490877"/>
                <a:gd name="connsiteX57" fmla="*/ 436758 w 527803"/>
                <a:gd name="connsiteY57" fmla="*/ 490877 h 490877"/>
                <a:gd name="connsiteX58" fmla="*/ 444951 w 527803"/>
                <a:gd name="connsiteY58" fmla="*/ 482564 h 490877"/>
                <a:gd name="connsiteX59" fmla="*/ 454887 w 527803"/>
                <a:gd name="connsiteY59" fmla="*/ 472458 h 490877"/>
                <a:gd name="connsiteX60" fmla="*/ 467152 w 527803"/>
                <a:gd name="connsiteY60" fmla="*/ 457495 h 490877"/>
                <a:gd name="connsiteX61" fmla="*/ 520086 w 527803"/>
                <a:gd name="connsiteY61" fmla="*/ 346642 h 490877"/>
                <a:gd name="connsiteX62" fmla="*/ 527090 w 527803"/>
                <a:gd name="connsiteY62" fmla="*/ 261310 h 49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27803" h="490877">
                  <a:moveTo>
                    <a:pt x="527090" y="261310"/>
                  </a:moveTo>
                  <a:cubicBezTo>
                    <a:pt x="525128" y="230484"/>
                    <a:pt x="518358" y="197605"/>
                    <a:pt x="504755" y="165412"/>
                  </a:cubicBezTo>
                  <a:cubicBezTo>
                    <a:pt x="491222" y="133262"/>
                    <a:pt x="470856" y="101863"/>
                    <a:pt x="443670" y="75081"/>
                  </a:cubicBezTo>
                  <a:cubicBezTo>
                    <a:pt x="416576" y="48299"/>
                    <a:pt x="382585" y="26226"/>
                    <a:pt x="344125" y="12998"/>
                  </a:cubicBezTo>
                  <a:cubicBezTo>
                    <a:pt x="334431" y="10045"/>
                    <a:pt x="324673" y="7354"/>
                    <a:pt x="314907" y="5059"/>
                  </a:cubicBezTo>
                  <a:cubicBezTo>
                    <a:pt x="309936" y="4259"/>
                    <a:pt x="304979" y="3459"/>
                    <a:pt x="300036" y="2659"/>
                  </a:cubicBezTo>
                  <a:cubicBezTo>
                    <a:pt x="295093" y="1894"/>
                    <a:pt x="290164" y="888"/>
                    <a:pt x="285257" y="853"/>
                  </a:cubicBezTo>
                  <a:cubicBezTo>
                    <a:pt x="265748" y="-613"/>
                    <a:pt x="245842" y="-316"/>
                    <a:pt x="226976" y="2737"/>
                  </a:cubicBezTo>
                  <a:cubicBezTo>
                    <a:pt x="188963" y="8338"/>
                    <a:pt x="153853" y="22678"/>
                    <a:pt x="124444" y="42159"/>
                  </a:cubicBezTo>
                  <a:cubicBezTo>
                    <a:pt x="94935" y="61626"/>
                    <a:pt x="71078" y="86036"/>
                    <a:pt x="52914" y="111629"/>
                  </a:cubicBezTo>
                  <a:cubicBezTo>
                    <a:pt x="34806" y="137278"/>
                    <a:pt x="21720" y="163925"/>
                    <a:pt x="14043" y="189546"/>
                  </a:cubicBezTo>
                  <a:cubicBezTo>
                    <a:pt x="13017" y="192726"/>
                    <a:pt x="11799" y="195806"/>
                    <a:pt x="10977" y="198964"/>
                  </a:cubicBezTo>
                  <a:cubicBezTo>
                    <a:pt x="10226" y="202137"/>
                    <a:pt x="9483" y="205274"/>
                    <a:pt x="8754" y="208376"/>
                  </a:cubicBezTo>
                  <a:cubicBezTo>
                    <a:pt x="7366" y="214579"/>
                    <a:pt x="5694" y="220563"/>
                    <a:pt x="4660" y="226490"/>
                  </a:cubicBezTo>
                  <a:cubicBezTo>
                    <a:pt x="3839" y="232460"/>
                    <a:pt x="3039" y="238267"/>
                    <a:pt x="2267" y="243889"/>
                  </a:cubicBezTo>
                  <a:cubicBezTo>
                    <a:pt x="1885" y="246701"/>
                    <a:pt x="1502" y="249470"/>
                    <a:pt x="1127" y="252189"/>
                  </a:cubicBezTo>
                  <a:cubicBezTo>
                    <a:pt x="1006" y="254929"/>
                    <a:pt x="886" y="257627"/>
                    <a:pt x="766" y="260283"/>
                  </a:cubicBezTo>
                  <a:cubicBezTo>
                    <a:pt x="454" y="270884"/>
                    <a:pt x="-452" y="280770"/>
                    <a:pt x="277" y="289869"/>
                  </a:cubicBezTo>
                  <a:cubicBezTo>
                    <a:pt x="504" y="294416"/>
                    <a:pt x="546" y="298778"/>
                    <a:pt x="907" y="302913"/>
                  </a:cubicBezTo>
                  <a:cubicBezTo>
                    <a:pt x="1360" y="307042"/>
                    <a:pt x="1792" y="310965"/>
                    <a:pt x="2203" y="314690"/>
                  </a:cubicBezTo>
                  <a:cubicBezTo>
                    <a:pt x="2812" y="322154"/>
                    <a:pt x="4306" y="328648"/>
                    <a:pt x="5248" y="334327"/>
                  </a:cubicBezTo>
                  <a:cubicBezTo>
                    <a:pt x="6133" y="340013"/>
                    <a:pt x="7330" y="344751"/>
                    <a:pt x="8336" y="348568"/>
                  </a:cubicBezTo>
                  <a:cubicBezTo>
                    <a:pt x="10255" y="356223"/>
                    <a:pt x="11275" y="360245"/>
                    <a:pt x="11275" y="360245"/>
                  </a:cubicBezTo>
                  <a:cubicBezTo>
                    <a:pt x="11275" y="360245"/>
                    <a:pt x="10304" y="356145"/>
                    <a:pt x="8456" y="348355"/>
                  </a:cubicBezTo>
                  <a:cubicBezTo>
                    <a:pt x="7472" y="344468"/>
                    <a:pt x="6367" y="339652"/>
                    <a:pt x="5531" y="333881"/>
                  </a:cubicBezTo>
                  <a:cubicBezTo>
                    <a:pt x="4618" y="328124"/>
                    <a:pt x="3265" y="321538"/>
                    <a:pt x="2727" y="313975"/>
                  </a:cubicBezTo>
                  <a:cubicBezTo>
                    <a:pt x="751" y="298920"/>
                    <a:pt x="582" y="280479"/>
                    <a:pt x="2026" y="259037"/>
                  </a:cubicBezTo>
                  <a:cubicBezTo>
                    <a:pt x="2097" y="253648"/>
                    <a:pt x="2968" y="248188"/>
                    <a:pt x="3839" y="242551"/>
                  </a:cubicBezTo>
                  <a:cubicBezTo>
                    <a:pt x="4675" y="236914"/>
                    <a:pt x="5531" y="231100"/>
                    <a:pt x="6410" y="225123"/>
                  </a:cubicBezTo>
                  <a:cubicBezTo>
                    <a:pt x="7854" y="219239"/>
                    <a:pt x="9334" y="213191"/>
                    <a:pt x="10850" y="206988"/>
                  </a:cubicBezTo>
                  <a:cubicBezTo>
                    <a:pt x="11643" y="203893"/>
                    <a:pt x="12323" y="200728"/>
                    <a:pt x="13229" y="197584"/>
                  </a:cubicBezTo>
                  <a:cubicBezTo>
                    <a:pt x="14305" y="194489"/>
                    <a:pt x="15403" y="191359"/>
                    <a:pt x="16501" y="188194"/>
                  </a:cubicBezTo>
                  <a:cubicBezTo>
                    <a:pt x="18873" y="181926"/>
                    <a:pt x="20601" y="175234"/>
                    <a:pt x="23639" y="168904"/>
                  </a:cubicBezTo>
                  <a:cubicBezTo>
                    <a:pt x="26556" y="162530"/>
                    <a:pt x="29538" y="156015"/>
                    <a:pt x="32576" y="149373"/>
                  </a:cubicBezTo>
                  <a:cubicBezTo>
                    <a:pt x="36046" y="142957"/>
                    <a:pt x="39898" y="136570"/>
                    <a:pt x="43644" y="129984"/>
                  </a:cubicBezTo>
                  <a:cubicBezTo>
                    <a:pt x="45421" y="126627"/>
                    <a:pt x="47581" y="123469"/>
                    <a:pt x="49876" y="120360"/>
                  </a:cubicBezTo>
                  <a:cubicBezTo>
                    <a:pt x="52106" y="117216"/>
                    <a:pt x="54351" y="114036"/>
                    <a:pt x="56624" y="110835"/>
                  </a:cubicBezTo>
                  <a:cubicBezTo>
                    <a:pt x="75213" y="85611"/>
                    <a:pt x="99432" y="61747"/>
                    <a:pt x="129082" y="42945"/>
                  </a:cubicBezTo>
                  <a:cubicBezTo>
                    <a:pt x="158640" y="24130"/>
                    <a:pt x="193672" y="10569"/>
                    <a:pt x="231346" y="5668"/>
                  </a:cubicBezTo>
                  <a:cubicBezTo>
                    <a:pt x="236012" y="4705"/>
                    <a:pt x="240785" y="4578"/>
                    <a:pt x="245558" y="4337"/>
                  </a:cubicBezTo>
                  <a:cubicBezTo>
                    <a:pt x="250331" y="4082"/>
                    <a:pt x="255132" y="3834"/>
                    <a:pt x="259941" y="3579"/>
                  </a:cubicBezTo>
                  <a:cubicBezTo>
                    <a:pt x="269380" y="3339"/>
                    <a:pt x="279330" y="4422"/>
                    <a:pt x="289109" y="4783"/>
                  </a:cubicBezTo>
                  <a:cubicBezTo>
                    <a:pt x="298747" y="6199"/>
                    <a:pt x="308435" y="7644"/>
                    <a:pt x="318108" y="9591"/>
                  </a:cubicBezTo>
                  <a:cubicBezTo>
                    <a:pt x="322881" y="10894"/>
                    <a:pt x="327668" y="12205"/>
                    <a:pt x="332462" y="13515"/>
                  </a:cubicBezTo>
                  <a:cubicBezTo>
                    <a:pt x="337270" y="14796"/>
                    <a:pt x="342107" y="16021"/>
                    <a:pt x="346710" y="18040"/>
                  </a:cubicBezTo>
                  <a:cubicBezTo>
                    <a:pt x="384384" y="31601"/>
                    <a:pt x="417546" y="53723"/>
                    <a:pt x="443932" y="80357"/>
                  </a:cubicBezTo>
                  <a:cubicBezTo>
                    <a:pt x="470395" y="106997"/>
                    <a:pt x="490153" y="138064"/>
                    <a:pt x="503225" y="169796"/>
                  </a:cubicBezTo>
                  <a:cubicBezTo>
                    <a:pt x="516368" y="201570"/>
                    <a:pt x="522827" y="233940"/>
                    <a:pt x="524625" y="264263"/>
                  </a:cubicBezTo>
                  <a:cubicBezTo>
                    <a:pt x="524816" y="268066"/>
                    <a:pt x="525008" y="271826"/>
                    <a:pt x="525192" y="275565"/>
                  </a:cubicBezTo>
                  <a:lnTo>
                    <a:pt x="525468" y="281067"/>
                  </a:lnTo>
                  <a:lnTo>
                    <a:pt x="525199" y="286619"/>
                  </a:lnTo>
                  <a:cubicBezTo>
                    <a:pt x="524838" y="293984"/>
                    <a:pt x="524484" y="301200"/>
                    <a:pt x="524151" y="308281"/>
                  </a:cubicBezTo>
                  <a:cubicBezTo>
                    <a:pt x="523832" y="315363"/>
                    <a:pt x="522239" y="322083"/>
                    <a:pt x="521389" y="328775"/>
                  </a:cubicBezTo>
                  <a:cubicBezTo>
                    <a:pt x="520305" y="335425"/>
                    <a:pt x="519647" y="342010"/>
                    <a:pt x="517728" y="348200"/>
                  </a:cubicBezTo>
                  <a:cubicBezTo>
                    <a:pt x="505859" y="398613"/>
                    <a:pt x="483687" y="435068"/>
                    <a:pt x="466302" y="457637"/>
                  </a:cubicBezTo>
                  <a:cubicBezTo>
                    <a:pt x="461791" y="463217"/>
                    <a:pt x="458187" y="468514"/>
                    <a:pt x="454370" y="472501"/>
                  </a:cubicBezTo>
                  <a:cubicBezTo>
                    <a:pt x="450546" y="476488"/>
                    <a:pt x="447317" y="479851"/>
                    <a:pt x="444711" y="482578"/>
                  </a:cubicBezTo>
                  <a:cubicBezTo>
                    <a:pt x="439499" y="488023"/>
                    <a:pt x="436758" y="490877"/>
                    <a:pt x="436758" y="490877"/>
                  </a:cubicBezTo>
                  <a:cubicBezTo>
                    <a:pt x="436758" y="490877"/>
                    <a:pt x="439577" y="488016"/>
                    <a:pt x="444951" y="482564"/>
                  </a:cubicBezTo>
                  <a:cubicBezTo>
                    <a:pt x="447635" y="479830"/>
                    <a:pt x="450964" y="476459"/>
                    <a:pt x="454887" y="472458"/>
                  </a:cubicBezTo>
                  <a:cubicBezTo>
                    <a:pt x="458753" y="468408"/>
                    <a:pt x="462528" y="463125"/>
                    <a:pt x="467152" y="457495"/>
                  </a:cubicBezTo>
                  <a:cubicBezTo>
                    <a:pt x="485026" y="434742"/>
                    <a:pt x="507814" y="397855"/>
                    <a:pt x="520086" y="346642"/>
                  </a:cubicBezTo>
                  <a:cubicBezTo>
                    <a:pt x="525482" y="320936"/>
                    <a:pt x="529497" y="292334"/>
                    <a:pt x="527090" y="261310"/>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 name="Freeform: Shape 6">
              <a:extLst>
                <a:ext uri="{FF2B5EF4-FFF2-40B4-BE49-F238E27FC236}">
                  <a16:creationId xmlns:a16="http://schemas.microsoft.com/office/drawing/2014/main" id="{E1E9A7A8-7B15-48D9-9ABC-FD5E7DA880EA}"/>
                </a:ext>
              </a:extLst>
            </p:cNvPr>
            <p:cNvSpPr/>
            <p:nvPr/>
          </p:nvSpPr>
          <p:spPr>
            <a:xfrm>
              <a:off x="6062276" y="5979996"/>
              <a:ext cx="75099" cy="69490"/>
            </a:xfrm>
            <a:custGeom>
              <a:avLst/>
              <a:gdLst>
                <a:gd name="connsiteX0" fmla="*/ 75099 w 75099"/>
                <a:gd name="connsiteY0" fmla="*/ 0 h 69490"/>
                <a:gd name="connsiteX1" fmla="*/ 36059 w 75099"/>
                <a:gd name="connsiteY1" fmla="*/ 34196 h 69490"/>
                <a:gd name="connsiteX2" fmla="*/ 0 w 75099"/>
                <a:gd name="connsiteY2" fmla="*/ 69491 h 69490"/>
                <a:gd name="connsiteX3" fmla="*/ 38891 w 75099"/>
                <a:gd name="connsiteY3" fmla="*/ 36717 h 69490"/>
                <a:gd name="connsiteX4" fmla="*/ 75099 w 75099"/>
                <a:gd name="connsiteY4" fmla="*/ 0 h 6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99" h="69490">
                  <a:moveTo>
                    <a:pt x="75099" y="0"/>
                  </a:moveTo>
                  <a:cubicBezTo>
                    <a:pt x="75099" y="0"/>
                    <a:pt x="56801" y="15006"/>
                    <a:pt x="36059" y="34196"/>
                  </a:cubicBezTo>
                  <a:cubicBezTo>
                    <a:pt x="15317" y="53387"/>
                    <a:pt x="0" y="69491"/>
                    <a:pt x="0" y="69491"/>
                  </a:cubicBezTo>
                  <a:cubicBezTo>
                    <a:pt x="0" y="69491"/>
                    <a:pt x="18150" y="55908"/>
                    <a:pt x="38891" y="36717"/>
                  </a:cubicBezTo>
                  <a:cubicBezTo>
                    <a:pt x="59626" y="17534"/>
                    <a:pt x="75099" y="0"/>
                    <a:pt x="75099" y="0"/>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 name="Freeform: Shape 8">
              <a:extLst>
                <a:ext uri="{FF2B5EF4-FFF2-40B4-BE49-F238E27FC236}">
                  <a16:creationId xmlns:a16="http://schemas.microsoft.com/office/drawing/2014/main" id="{2809ACDA-227C-412D-9C2F-E9701B3033F5}"/>
                </a:ext>
              </a:extLst>
            </p:cNvPr>
            <p:cNvSpPr/>
            <p:nvPr/>
          </p:nvSpPr>
          <p:spPr>
            <a:xfrm>
              <a:off x="6062424" y="6050272"/>
              <a:ext cx="114882" cy="146352"/>
            </a:xfrm>
            <a:custGeom>
              <a:avLst/>
              <a:gdLst>
                <a:gd name="connsiteX0" fmla="*/ 112560 w 114882"/>
                <a:gd name="connsiteY0" fmla="*/ 44635 h 146352"/>
                <a:gd name="connsiteX1" fmla="*/ 112829 w 114882"/>
                <a:gd name="connsiteY1" fmla="*/ 44727 h 146352"/>
                <a:gd name="connsiteX2" fmla="*/ 112553 w 114882"/>
                <a:gd name="connsiteY2" fmla="*/ 44585 h 146352"/>
                <a:gd name="connsiteX3" fmla="*/ 112525 w 114882"/>
                <a:gd name="connsiteY3" fmla="*/ 44288 h 146352"/>
                <a:gd name="connsiteX4" fmla="*/ 112511 w 114882"/>
                <a:gd name="connsiteY4" fmla="*/ 44564 h 146352"/>
                <a:gd name="connsiteX5" fmla="*/ 57679 w 114882"/>
                <a:gd name="connsiteY5" fmla="*/ 20324 h 146352"/>
                <a:gd name="connsiteX6" fmla="*/ 0 w 114882"/>
                <a:gd name="connsiteY6" fmla="*/ 0 h 146352"/>
                <a:gd name="connsiteX7" fmla="*/ 56687 w 114882"/>
                <a:gd name="connsiteY7" fmla="*/ 23999 h 146352"/>
                <a:gd name="connsiteX8" fmla="*/ 112503 w 114882"/>
                <a:gd name="connsiteY8" fmla="*/ 44613 h 146352"/>
                <a:gd name="connsiteX9" fmla="*/ 111108 w 114882"/>
                <a:gd name="connsiteY9" fmla="*/ 96039 h 146352"/>
                <a:gd name="connsiteX10" fmla="*/ 112525 w 114882"/>
                <a:gd name="connsiteY10" fmla="*/ 146353 h 146352"/>
                <a:gd name="connsiteX11" fmla="*/ 114883 w 114882"/>
                <a:gd name="connsiteY11" fmla="*/ 95678 h 146352"/>
                <a:gd name="connsiteX12" fmla="*/ 112560 w 114882"/>
                <a:gd name="connsiteY12" fmla="*/ 44635 h 1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882" h="146352">
                  <a:moveTo>
                    <a:pt x="112560" y="44635"/>
                  </a:moveTo>
                  <a:cubicBezTo>
                    <a:pt x="112723" y="44691"/>
                    <a:pt x="112829" y="44727"/>
                    <a:pt x="112829" y="44727"/>
                  </a:cubicBezTo>
                  <a:cubicBezTo>
                    <a:pt x="112829" y="44727"/>
                    <a:pt x="112730" y="44677"/>
                    <a:pt x="112553" y="44585"/>
                  </a:cubicBezTo>
                  <a:cubicBezTo>
                    <a:pt x="112539" y="44401"/>
                    <a:pt x="112525" y="44288"/>
                    <a:pt x="112525" y="44288"/>
                  </a:cubicBezTo>
                  <a:cubicBezTo>
                    <a:pt x="112525" y="44288"/>
                    <a:pt x="112518" y="44387"/>
                    <a:pt x="112511" y="44564"/>
                  </a:cubicBezTo>
                  <a:cubicBezTo>
                    <a:pt x="109635" y="43133"/>
                    <a:pt x="86798" y="31867"/>
                    <a:pt x="57679" y="20324"/>
                  </a:cubicBezTo>
                  <a:cubicBezTo>
                    <a:pt x="26527" y="7981"/>
                    <a:pt x="0" y="0"/>
                    <a:pt x="0" y="0"/>
                  </a:cubicBezTo>
                  <a:cubicBezTo>
                    <a:pt x="0" y="0"/>
                    <a:pt x="25529" y="11649"/>
                    <a:pt x="56687" y="23999"/>
                  </a:cubicBezTo>
                  <a:cubicBezTo>
                    <a:pt x="85820" y="35549"/>
                    <a:pt x="109551" y="43622"/>
                    <a:pt x="112503" y="44613"/>
                  </a:cubicBezTo>
                  <a:cubicBezTo>
                    <a:pt x="112341" y="47481"/>
                    <a:pt x="111108" y="69745"/>
                    <a:pt x="111108" y="96039"/>
                  </a:cubicBezTo>
                  <a:cubicBezTo>
                    <a:pt x="111108" y="124223"/>
                    <a:pt x="112525" y="146353"/>
                    <a:pt x="112525" y="146353"/>
                  </a:cubicBezTo>
                  <a:cubicBezTo>
                    <a:pt x="112525" y="146353"/>
                    <a:pt x="114883" y="123862"/>
                    <a:pt x="114883" y="95678"/>
                  </a:cubicBezTo>
                  <a:cubicBezTo>
                    <a:pt x="114883" y="69434"/>
                    <a:pt x="112836" y="47524"/>
                    <a:pt x="112560" y="44635"/>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 name="Freeform: Shape 9">
              <a:extLst>
                <a:ext uri="{FF2B5EF4-FFF2-40B4-BE49-F238E27FC236}">
                  <a16:creationId xmlns:a16="http://schemas.microsoft.com/office/drawing/2014/main" id="{4CFAE2EB-1A0E-4E1D-8632-FABF2F45D6E1}"/>
                </a:ext>
              </a:extLst>
            </p:cNvPr>
            <p:cNvSpPr/>
            <p:nvPr/>
          </p:nvSpPr>
          <p:spPr>
            <a:xfrm>
              <a:off x="6562101" y="6111209"/>
              <a:ext cx="3774" cy="161825"/>
            </a:xfrm>
            <a:custGeom>
              <a:avLst/>
              <a:gdLst>
                <a:gd name="connsiteX0" fmla="*/ 0 w 3774"/>
                <a:gd name="connsiteY0" fmla="*/ 82053 h 161825"/>
                <a:gd name="connsiteX1" fmla="*/ 1416 w 3774"/>
                <a:gd name="connsiteY1" fmla="*/ 161826 h 161825"/>
                <a:gd name="connsiteX2" fmla="*/ 3774 w 3774"/>
                <a:gd name="connsiteY2" fmla="*/ 81479 h 161825"/>
                <a:gd name="connsiteX3" fmla="*/ 1416 w 3774"/>
                <a:gd name="connsiteY3" fmla="*/ 0 h 161825"/>
                <a:gd name="connsiteX4" fmla="*/ 0 w 3774"/>
                <a:gd name="connsiteY4" fmla="*/ 82053 h 16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 h="161825">
                  <a:moveTo>
                    <a:pt x="0" y="82053"/>
                  </a:moveTo>
                  <a:cubicBezTo>
                    <a:pt x="0" y="126737"/>
                    <a:pt x="1416" y="161826"/>
                    <a:pt x="1416" y="161826"/>
                  </a:cubicBezTo>
                  <a:cubicBezTo>
                    <a:pt x="1416" y="161826"/>
                    <a:pt x="3774" y="126171"/>
                    <a:pt x="3774" y="81479"/>
                  </a:cubicBezTo>
                  <a:cubicBezTo>
                    <a:pt x="3774" y="36795"/>
                    <a:pt x="1416" y="0"/>
                    <a:pt x="1416" y="0"/>
                  </a:cubicBezTo>
                  <a:cubicBezTo>
                    <a:pt x="1416" y="0"/>
                    <a:pt x="0" y="37369"/>
                    <a:pt x="0" y="82053"/>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1" name="Freeform: Shape 10">
              <a:extLst>
                <a:ext uri="{FF2B5EF4-FFF2-40B4-BE49-F238E27FC236}">
                  <a16:creationId xmlns:a16="http://schemas.microsoft.com/office/drawing/2014/main" id="{ACB94CC0-3E44-4629-B1EC-CECA5F2678A4}"/>
                </a:ext>
              </a:extLst>
            </p:cNvPr>
            <p:cNvSpPr/>
            <p:nvPr/>
          </p:nvSpPr>
          <p:spPr>
            <a:xfrm>
              <a:off x="6175431" y="6194735"/>
              <a:ext cx="98184" cy="78292"/>
            </a:xfrm>
            <a:custGeom>
              <a:avLst/>
              <a:gdLst>
                <a:gd name="connsiteX0" fmla="*/ 95883 w 98184"/>
                <a:gd name="connsiteY0" fmla="*/ 2386 h 78292"/>
                <a:gd name="connsiteX1" fmla="*/ 96294 w 98184"/>
                <a:gd name="connsiteY1" fmla="*/ 2358 h 78292"/>
                <a:gd name="connsiteX2" fmla="*/ 95876 w 98184"/>
                <a:gd name="connsiteY2" fmla="*/ 2316 h 78292"/>
                <a:gd name="connsiteX3" fmla="*/ 95819 w 98184"/>
                <a:gd name="connsiteY3" fmla="*/ 1884 h 78292"/>
                <a:gd name="connsiteX4" fmla="*/ 95791 w 98184"/>
                <a:gd name="connsiteY4" fmla="*/ 2301 h 78292"/>
                <a:gd name="connsiteX5" fmla="*/ 48487 w 98184"/>
                <a:gd name="connsiteY5" fmla="*/ 0 h 78292"/>
                <a:gd name="connsiteX6" fmla="*/ 0 w 98184"/>
                <a:gd name="connsiteY6" fmla="*/ 2358 h 78292"/>
                <a:gd name="connsiteX7" fmla="*/ 48827 w 98184"/>
                <a:gd name="connsiteY7" fmla="*/ 3774 h 78292"/>
                <a:gd name="connsiteX8" fmla="*/ 95784 w 98184"/>
                <a:gd name="connsiteY8" fmla="*/ 2394 h 78292"/>
                <a:gd name="connsiteX9" fmla="*/ 94410 w 98184"/>
                <a:gd name="connsiteY9" fmla="*/ 40626 h 78292"/>
                <a:gd name="connsiteX10" fmla="*/ 95827 w 98184"/>
                <a:gd name="connsiteY10" fmla="*/ 78293 h 78292"/>
                <a:gd name="connsiteX11" fmla="*/ 98185 w 98184"/>
                <a:gd name="connsiteY11" fmla="*/ 40357 h 78292"/>
                <a:gd name="connsiteX12" fmla="*/ 95883 w 98184"/>
                <a:gd name="connsiteY12" fmla="*/ 2386 h 7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184" h="78292">
                  <a:moveTo>
                    <a:pt x="95883" y="2386"/>
                  </a:moveTo>
                  <a:cubicBezTo>
                    <a:pt x="96124" y="2372"/>
                    <a:pt x="96294" y="2358"/>
                    <a:pt x="96294" y="2358"/>
                  </a:cubicBezTo>
                  <a:cubicBezTo>
                    <a:pt x="96294" y="2358"/>
                    <a:pt x="96124" y="2337"/>
                    <a:pt x="95876" y="2316"/>
                  </a:cubicBezTo>
                  <a:cubicBezTo>
                    <a:pt x="95848" y="2061"/>
                    <a:pt x="95819" y="1884"/>
                    <a:pt x="95819" y="1884"/>
                  </a:cubicBezTo>
                  <a:cubicBezTo>
                    <a:pt x="95819" y="1884"/>
                    <a:pt x="95805" y="2054"/>
                    <a:pt x="95791" y="2301"/>
                  </a:cubicBezTo>
                  <a:cubicBezTo>
                    <a:pt x="92583" y="1969"/>
                    <a:pt x="72812" y="0"/>
                    <a:pt x="48487" y="0"/>
                  </a:cubicBezTo>
                  <a:cubicBezTo>
                    <a:pt x="21896" y="0"/>
                    <a:pt x="0" y="2358"/>
                    <a:pt x="0" y="2358"/>
                  </a:cubicBezTo>
                  <a:cubicBezTo>
                    <a:pt x="0" y="2358"/>
                    <a:pt x="22236" y="3774"/>
                    <a:pt x="48827" y="3774"/>
                  </a:cubicBezTo>
                  <a:cubicBezTo>
                    <a:pt x="73123" y="3774"/>
                    <a:pt x="92590" y="2592"/>
                    <a:pt x="95784" y="2394"/>
                  </a:cubicBezTo>
                  <a:cubicBezTo>
                    <a:pt x="95565" y="5283"/>
                    <a:pt x="94410" y="21514"/>
                    <a:pt x="94410" y="40626"/>
                  </a:cubicBezTo>
                  <a:cubicBezTo>
                    <a:pt x="94410" y="61722"/>
                    <a:pt x="95827" y="78293"/>
                    <a:pt x="95827" y="78293"/>
                  </a:cubicBezTo>
                  <a:cubicBezTo>
                    <a:pt x="95827" y="78293"/>
                    <a:pt x="98185" y="61453"/>
                    <a:pt x="98185" y="40357"/>
                  </a:cubicBezTo>
                  <a:cubicBezTo>
                    <a:pt x="98178" y="21244"/>
                    <a:pt x="96244" y="5240"/>
                    <a:pt x="95883" y="2386"/>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 name="Freeform: Shape 11">
              <a:extLst>
                <a:ext uri="{FF2B5EF4-FFF2-40B4-BE49-F238E27FC236}">
                  <a16:creationId xmlns:a16="http://schemas.microsoft.com/office/drawing/2014/main" id="{9B05C2E2-BA47-4E39-8065-505E20934651}"/>
                </a:ext>
              </a:extLst>
            </p:cNvPr>
            <p:cNvSpPr/>
            <p:nvPr/>
          </p:nvSpPr>
          <p:spPr>
            <a:xfrm>
              <a:off x="6271725" y="6271144"/>
              <a:ext cx="292266" cy="3774"/>
            </a:xfrm>
            <a:custGeom>
              <a:avLst/>
              <a:gdLst>
                <a:gd name="connsiteX0" fmla="*/ 0 w 292266"/>
                <a:gd name="connsiteY0" fmla="*/ 2358 h 3774"/>
                <a:gd name="connsiteX1" fmla="*/ 148187 w 292266"/>
                <a:gd name="connsiteY1" fmla="*/ 3774 h 3774"/>
                <a:gd name="connsiteX2" fmla="*/ 292267 w 292266"/>
                <a:gd name="connsiteY2" fmla="*/ 2358 h 3774"/>
                <a:gd name="connsiteX3" fmla="*/ 147167 w 292266"/>
                <a:gd name="connsiteY3" fmla="*/ 0 h 3774"/>
                <a:gd name="connsiteX4" fmla="*/ 0 w 292266"/>
                <a:gd name="connsiteY4" fmla="*/ 2358 h 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66" h="3774">
                  <a:moveTo>
                    <a:pt x="0" y="2358"/>
                  </a:moveTo>
                  <a:cubicBezTo>
                    <a:pt x="0" y="2358"/>
                    <a:pt x="67486" y="3774"/>
                    <a:pt x="148187" y="3774"/>
                  </a:cubicBezTo>
                  <a:cubicBezTo>
                    <a:pt x="228895" y="3774"/>
                    <a:pt x="292267" y="2358"/>
                    <a:pt x="292267" y="2358"/>
                  </a:cubicBezTo>
                  <a:cubicBezTo>
                    <a:pt x="292267" y="2358"/>
                    <a:pt x="227868" y="0"/>
                    <a:pt x="147167" y="0"/>
                  </a:cubicBezTo>
                  <a:cubicBezTo>
                    <a:pt x="66453" y="0"/>
                    <a:pt x="0" y="2358"/>
                    <a:pt x="0" y="2358"/>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3" name="Freeform: Shape 12">
              <a:extLst>
                <a:ext uri="{FF2B5EF4-FFF2-40B4-BE49-F238E27FC236}">
                  <a16:creationId xmlns:a16="http://schemas.microsoft.com/office/drawing/2014/main" id="{C95308D6-BCBE-4ADD-87D1-80C01BCC81EB}"/>
                </a:ext>
              </a:extLst>
            </p:cNvPr>
            <p:cNvSpPr/>
            <p:nvPr/>
          </p:nvSpPr>
          <p:spPr>
            <a:xfrm>
              <a:off x="6366942" y="5706509"/>
              <a:ext cx="192376" cy="369554"/>
            </a:xfrm>
            <a:custGeom>
              <a:avLst/>
              <a:gdLst>
                <a:gd name="connsiteX0" fmla="*/ 0 w 192376"/>
                <a:gd name="connsiteY0" fmla="*/ 467 h 369554"/>
                <a:gd name="connsiteX1" fmla="*/ 39607 w 192376"/>
                <a:gd name="connsiteY1" fmla="*/ 595 h 369554"/>
                <a:gd name="connsiteX2" fmla="*/ 41880 w 192376"/>
                <a:gd name="connsiteY2" fmla="*/ 21358 h 369554"/>
                <a:gd name="connsiteX3" fmla="*/ 57502 w 192376"/>
                <a:gd name="connsiteY3" fmla="*/ 57594 h 369554"/>
                <a:gd name="connsiteX4" fmla="*/ 61460 w 192376"/>
                <a:gd name="connsiteY4" fmla="*/ 62367 h 369554"/>
                <a:gd name="connsiteX5" fmla="*/ 66198 w 192376"/>
                <a:gd name="connsiteY5" fmla="*/ 66715 h 369554"/>
                <a:gd name="connsiteX6" fmla="*/ 71190 w 192376"/>
                <a:gd name="connsiteY6" fmla="*/ 71155 h 369554"/>
                <a:gd name="connsiteX7" fmla="*/ 76905 w 192376"/>
                <a:gd name="connsiteY7" fmla="*/ 75035 h 369554"/>
                <a:gd name="connsiteX8" fmla="*/ 103850 w 192376"/>
                <a:gd name="connsiteY8" fmla="*/ 88058 h 369554"/>
                <a:gd name="connsiteX9" fmla="*/ 137331 w 192376"/>
                <a:gd name="connsiteY9" fmla="*/ 87300 h 369554"/>
                <a:gd name="connsiteX10" fmla="*/ 170586 w 192376"/>
                <a:gd name="connsiteY10" fmla="*/ 75921 h 369554"/>
                <a:gd name="connsiteX11" fmla="*/ 188382 w 192376"/>
                <a:gd name="connsiteY11" fmla="*/ 106590 h 369554"/>
                <a:gd name="connsiteX12" fmla="*/ 157074 w 192376"/>
                <a:gd name="connsiteY12" fmla="*/ 138315 h 369554"/>
                <a:gd name="connsiteX13" fmla="*/ 143464 w 192376"/>
                <a:gd name="connsiteY13" fmla="*/ 188212 h 369554"/>
                <a:gd name="connsiteX14" fmla="*/ 147670 w 192376"/>
                <a:gd name="connsiteY14" fmla="*/ 213939 h 369554"/>
                <a:gd name="connsiteX15" fmla="*/ 153038 w 192376"/>
                <a:gd name="connsiteY15" fmla="*/ 225354 h 369554"/>
                <a:gd name="connsiteX16" fmla="*/ 156253 w 192376"/>
                <a:gd name="connsiteY16" fmla="*/ 230552 h 369554"/>
                <a:gd name="connsiteX17" fmla="*/ 160041 w 192376"/>
                <a:gd name="connsiteY17" fmla="*/ 235112 h 369554"/>
                <a:gd name="connsiteX18" fmla="*/ 187914 w 192376"/>
                <a:gd name="connsiteY18" fmla="*/ 260032 h 369554"/>
                <a:gd name="connsiteX19" fmla="*/ 171733 w 192376"/>
                <a:gd name="connsiteY19" fmla="*/ 290999 h 369554"/>
                <a:gd name="connsiteX20" fmla="*/ 140050 w 192376"/>
                <a:gd name="connsiteY20" fmla="*/ 281184 h 369554"/>
                <a:gd name="connsiteX21" fmla="*/ 107936 w 192376"/>
                <a:gd name="connsiteY21" fmla="*/ 277799 h 369554"/>
                <a:gd name="connsiteX22" fmla="*/ 80977 w 192376"/>
                <a:gd name="connsiteY22" fmla="*/ 289505 h 369554"/>
                <a:gd name="connsiteX23" fmla="*/ 70404 w 192376"/>
                <a:gd name="connsiteY23" fmla="*/ 297606 h 369554"/>
                <a:gd name="connsiteX24" fmla="*/ 61283 w 192376"/>
                <a:gd name="connsiteY24" fmla="*/ 306401 h 369554"/>
                <a:gd name="connsiteX25" fmla="*/ 42694 w 192376"/>
                <a:gd name="connsiteY25" fmla="*/ 342878 h 369554"/>
                <a:gd name="connsiteX26" fmla="*/ 39890 w 192376"/>
                <a:gd name="connsiteY26" fmla="*/ 367132 h 369554"/>
                <a:gd name="connsiteX27" fmla="*/ 2188 w 192376"/>
                <a:gd name="connsiteY27" fmla="*/ 369554 h 369554"/>
                <a:gd name="connsiteX28" fmla="*/ 40513 w 192376"/>
                <a:gd name="connsiteY28" fmla="*/ 367755 h 369554"/>
                <a:gd name="connsiteX29" fmla="*/ 45838 w 192376"/>
                <a:gd name="connsiteY29" fmla="*/ 336307 h 369554"/>
                <a:gd name="connsiteX30" fmla="*/ 69165 w 192376"/>
                <a:gd name="connsiteY30" fmla="*/ 301494 h 369554"/>
                <a:gd name="connsiteX31" fmla="*/ 78696 w 192376"/>
                <a:gd name="connsiteY31" fmla="*/ 293952 h 369554"/>
                <a:gd name="connsiteX32" fmla="*/ 89262 w 192376"/>
                <a:gd name="connsiteY32" fmla="*/ 287019 h 369554"/>
                <a:gd name="connsiteX33" fmla="*/ 114635 w 192376"/>
                <a:gd name="connsiteY33" fmla="*/ 279796 h 369554"/>
                <a:gd name="connsiteX34" fmla="*/ 172300 w 192376"/>
                <a:gd name="connsiteY34" fmla="*/ 294434 h 369554"/>
                <a:gd name="connsiteX35" fmla="*/ 173971 w 192376"/>
                <a:gd name="connsiteY35" fmla="*/ 293634 h 369554"/>
                <a:gd name="connsiteX36" fmla="*/ 191689 w 192376"/>
                <a:gd name="connsiteY36" fmla="*/ 260358 h 369554"/>
                <a:gd name="connsiteX37" fmla="*/ 191235 w 192376"/>
                <a:gd name="connsiteY37" fmla="*/ 258205 h 369554"/>
                <a:gd name="connsiteX38" fmla="*/ 159801 w 192376"/>
                <a:gd name="connsiteY38" fmla="*/ 229015 h 369554"/>
                <a:gd name="connsiteX39" fmla="*/ 153866 w 192376"/>
                <a:gd name="connsiteY39" fmla="*/ 219505 h 369554"/>
                <a:gd name="connsiteX40" fmla="*/ 149865 w 192376"/>
                <a:gd name="connsiteY40" fmla="*/ 208854 h 369554"/>
                <a:gd name="connsiteX41" fmla="*/ 147677 w 192376"/>
                <a:gd name="connsiteY41" fmla="*/ 197566 h 369554"/>
                <a:gd name="connsiteX42" fmla="*/ 147146 w 192376"/>
                <a:gd name="connsiteY42" fmla="*/ 185521 h 369554"/>
                <a:gd name="connsiteX43" fmla="*/ 159956 w 192376"/>
                <a:gd name="connsiteY43" fmla="*/ 140723 h 369554"/>
                <a:gd name="connsiteX44" fmla="*/ 191788 w 192376"/>
                <a:gd name="connsiteY44" fmla="*/ 108269 h 369554"/>
                <a:gd name="connsiteX45" fmla="*/ 192149 w 192376"/>
                <a:gd name="connsiteY45" fmla="*/ 106109 h 369554"/>
                <a:gd name="connsiteX46" fmla="*/ 172682 w 192376"/>
                <a:gd name="connsiteY46" fmla="*/ 73138 h 369554"/>
                <a:gd name="connsiteX47" fmla="*/ 170862 w 192376"/>
                <a:gd name="connsiteY47" fmla="*/ 72451 h 369554"/>
                <a:gd name="connsiteX48" fmla="*/ 114996 w 192376"/>
                <a:gd name="connsiteY48" fmla="*/ 87187 h 369554"/>
                <a:gd name="connsiteX49" fmla="*/ 69469 w 192376"/>
                <a:gd name="connsiteY49" fmla="*/ 66955 h 369554"/>
                <a:gd name="connsiteX50" fmla="*/ 45810 w 192376"/>
                <a:gd name="connsiteY50" fmla="*/ 32483 h 369554"/>
                <a:gd name="connsiteX51" fmla="*/ 40187 w 192376"/>
                <a:gd name="connsiteY51" fmla="*/ 0 h 369554"/>
                <a:gd name="connsiteX52" fmla="*/ 40187 w 192376"/>
                <a:gd name="connsiteY52" fmla="*/ 0 h 369554"/>
                <a:gd name="connsiteX53" fmla="*/ 0 w 192376"/>
                <a:gd name="connsiteY53" fmla="*/ 467 h 36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2376" h="369554">
                  <a:moveTo>
                    <a:pt x="0" y="467"/>
                  </a:moveTo>
                  <a:cubicBezTo>
                    <a:pt x="0" y="467"/>
                    <a:pt x="5764" y="482"/>
                    <a:pt x="39607" y="595"/>
                  </a:cubicBezTo>
                  <a:cubicBezTo>
                    <a:pt x="39961" y="4575"/>
                    <a:pt x="40180" y="11578"/>
                    <a:pt x="41880" y="21358"/>
                  </a:cubicBezTo>
                  <a:cubicBezTo>
                    <a:pt x="43799" y="31364"/>
                    <a:pt x="47212" y="44911"/>
                    <a:pt x="57502" y="57594"/>
                  </a:cubicBezTo>
                  <a:cubicBezTo>
                    <a:pt x="58798" y="59152"/>
                    <a:pt x="60108" y="60745"/>
                    <a:pt x="61460" y="62367"/>
                  </a:cubicBezTo>
                  <a:cubicBezTo>
                    <a:pt x="62905" y="63889"/>
                    <a:pt x="64590" y="65228"/>
                    <a:pt x="66198" y="66715"/>
                  </a:cubicBezTo>
                  <a:cubicBezTo>
                    <a:pt x="67834" y="68166"/>
                    <a:pt x="69498" y="69653"/>
                    <a:pt x="71190" y="71155"/>
                  </a:cubicBezTo>
                  <a:cubicBezTo>
                    <a:pt x="73067" y="72429"/>
                    <a:pt x="74965" y="73718"/>
                    <a:pt x="76905" y="75035"/>
                  </a:cubicBezTo>
                  <a:cubicBezTo>
                    <a:pt x="84390" y="80559"/>
                    <a:pt x="93426" y="85381"/>
                    <a:pt x="103850" y="88058"/>
                  </a:cubicBezTo>
                  <a:cubicBezTo>
                    <a:pt x="114231" y="90841"/>
                    <a:pt x="125994" y="90445"/>
                    <a:pt x="137331" y="87300"/>
                  </a:cubicBezTo>
                  <a:cubicBezTo>
                    <a:pt x="148343" y="84425"/>
                    <a:pt x="159135" y="79752"/>
                    <a:pt x="170586" y="75921"/>
                  </a:cubicBezTo>
                  <a:cubicBezTo>
                    <a:pt x="175741" y="84801"/>
                    <a:pt x="181477" y="94694"/>
                    <a:pt x="188382" y="106590"/>
                  </a:cubicBezTo>
                  <a:cubicBezTo>
                    <a:pt x="178269" y="115393"/>
                    <a:pt x="166323" y="124875"/>
                    <a:pt x="157074" y="138315"/>
                  </a:cubicBezTo>
                  <a:cubicBezTo>
                    <a:pt x="147401" y="152238"/>
                    <a:pt x="143138" y="170253"/>
                    <a:pt x="143464" y="188212"/>
                  </a:cubicBezTo>
                  <a:cubicBezTo>
                    <a:pt x="143570" y="196759"/>
                    <a:pt x="144724" y="205844"/>
                    <a:pt x="147670" y="213939"/>
                  </a:cubicBezTo>
                  <a:cubicBezTo>
                    <a:pt x="149193" y="217968"/>
                    <a:pt x="150644" y="221948"/>
                    <a:pt x="153038" y="225354"/>
                  </a:cubicBezTo>
                  <a:cubicBezTo>
                    <a:pt x="154121" y="227110"/>
                    <a:pt x="155134" y="228895"/>
                    <a:pt x="156253" y="230552"/>
                  </a:cubicBezTo>
                  <a:cubicBezTo>
                    <a:pt x="157542" y="232096"/>
                    <a:pt x="158795" y="233611"/>
                    <a:pt x="160041" y="235112"/>
                  </a:cubicBezTo>
                  <a:cubicBezTo>
                    <a:pt x="169821" y="246336"/>
                    <a:pt x="180259" y="253899"/>
                    <a:pt x="187914" y="260032"/>
                  </a:cubicBezTo>
                  <a:cubicBezTo>
                    <a:pt x="181307" y="272665"/>
                    <a:pt x="175040" y="284668"/>
                    <a:pt x="171733" y="290999"/>
                  </a:cubicBezTo>
                  <a:cubicBezTo>
                    <a:pt x="160672" y="288606"/>
                    <a:pt x="150361" y="284399"/>
                    <a:pt x="140050" y="281184"/>
                  </a:cubicBezTo>
                  <a:cubicBezTo>
                    <a:pt x="129407" y="277785"/>
                    <a:pt x="118310" y="276043"/>
                    <a:pt x="107936" y="277799"/>
                  </a:cubicBezTo>
                  <a:cubicBezTo>
                    <a:pt x="97554" y="279520"/>
                    <a:pt x="88660" y="284236"/>
                    <a:pt x="80977" y="289505"/>
                  </a:cubicBezTo>
                  <a:cubicBezTo>
                    <a:pt x="77344" y="292295"/>
                    <a:pt x="73747" y="294859"/>
                    <a:pt x="70404" y="297606"/>
                  </a:cubicBezTo>
                  <a:cubicBezTo>
                    <a:pt x="67267" y="300651"/>
                    <a:pt x="64002" y="303371"/>
                    <a:pt x="61283" y="306401"/>
                  </a:cubicBezTo>
                  <a:cubicBezTo>
                    <a:pt x="50208" y="318475"/>
                    <a:pt x="45003" y="332008"/>
                    <a:pt x="42694" y="342878"/>
                  </a:cubicBezTo>
                  <a:cubicBezTo>
                    <a:pt x="40584" y="353500"/>
                    <a:pt x="40223" y="361708"/>
                    <a:pt x="39890" y="367132"/>
                  </a:cubicBezTo>
                  <a:cubicBezTo>
                    <a:pt x="10757" y="369009"/>
                    <a:pt x="2188" y="369554"/>
                    <a:pt x="2188" y="369554"/>
                  </a:cubicBezTo>
                  <a:cubicBezTo>
                    <a:pt x="2188" y="369554"/>
                    <a:pt x="14637" y="368966"/>
                    <a:pt x="40513" y="367755"/>
                  </a:cubicBezTo>
                  <a:cubicBezTo>
                    <a:pt x="41356" y="359102"/>
                    <a:pt x="41844" y="348211"/>
                    <a:pt x="45838" y="336307"/>
                  </a:cubicBezTo>
                  <a:cubicBezTo>
                    <a:pt x="49535" y="324388"/>
                    <a:pt x="57204" y="311798"/>
                    <a:pt x="69165" y="301494"/>
                  </a:cubicBezTo>
                  <a:cubicBezTo>
                    <a:pt x="71934" y="298711"/>
                    <a:pt x="75354" y="296431"/>
                    <a:pt x="78696" y="293952"/>
                  </a:cubicBezTo>
                  <a:cubicBezTo>
                    <a:pt x="81996" y="291346"/>
                    <a:pt x="85530" y="289222"/>
                    <a:pt x="89262" y="287019"/>
                  </a:cubicBezTo>
                  <a:cubicBezTo>
                    <a:pt x="96797" y="282983"/>
                    <a:pt x="105415" y="279910"/>
                    <a:pt x="114635" y="279796"/>
                  </a:cubicBezTo>
                  <a:cubicBezTo>
                    <a:pt x="133373" y="278982"/>
                    <a:pt x="151296" y="289937"/>
                    <a:pt x="172300" y="294434"/>
                  </a:cubicBezTo>
                  <a:cubicBezTo>
                    <a:pt x="172951" y="294561"/>
                    <a:pt x="173659" y="294257"/>
                    <a:pt x="173971" y="293634"/>
                  </a:cubicBezTo>
                  <a:cubicBezTo>
                    <a:pt x="179013" y="284166"/>
                    <a:pt x="185273" y="272410"/>
                    <a:pt x="191689" y="260358"/>
                  </a:cubicBezTo>
                  <a:cubicBezTo>
                    <a:pt x="192057" y="259635"/>
                    <a:pt x="191887" y="258722"/>
                    <a:pt x="191235" y="258205"/>
                  </a:cubicBezTo>
                  <a:cubicBezTo>
                    <a:pt x="180663" y="249672"/>
                    <a:pt x="168808" y="240898"/>
                    <a:pt x="159801" y="229015"/>
                  </a:cubicBezTo>
                  <a:cubicBezTo>
                    <a:pt x="157605" y="226027"/>
                    <a:pt x="155885" y="222684"/>
                    <a:pt x="153866" y="219505"/>
                  </a:cubicBezTo>
                  <a:cubicBezTo>
                    <a:pt x="152549" y="215978"/>
                    <a:pt x="151013" y="212480"/>
                    <a:pt x="149865" y="208854"/>
                  </a:cubicBezTo>
                  <a:cubicBezTo>
                    <a:pt x="149164" y="205108"/>
                    <a:pt x="148286" y="201404"/>
                    <a:pt x="147677" y="197566"/>
                  </a:cubicBezTo>
                  <a:cubicBezTo>
                    <a:pt x="147500" y="193572"/>
                    <a:pt x="147323" y="189557"/>
                    <a:pt x="147146" y="185521"/>
                  </a:cubicBezTo>
                  <a:cubicBezTo>
                    <a:pt x="147351" y="169573"/>
                    <a:pt x="151204" y="153498"/>
                    <a:pt x="159956" y="140723"/>
                  </a:cubicBezTo>
                  <a:cubicBezTo>
                    <a:pt x="168553" y="127792"/>
                    <a:pt x="180670" y="118041"/>
                    <a:pt x="191788" y="108269"/>
                  </a:cubicBezTo>
                  <a:cubicBezTo>
                    <a:pt x="192390" y="107738"/>
                    <a:pt x="192567" y="106824"/>
                    <a:pt x="192149" y="106109"/>
                  </a:cubicBezTo>
                  <a:cubicBezTo>
                    <a:pt x="185386" y="94658"/>
                    <a:pt x="178907" y="83682"/>
                    <a:pt x="172682" y="73138"/>
                  </a:cubicBezTo>
                  <a:cubicBezTo>
                    <a:pt x="172321" y="72529"/>
                    <a:pt x="171563" y="72217"/>
                    <a:pt x="170862" y="72451"/>
                  </a:cubicBezTo>
                  <a:cubicBezTo>
                    <a:pt x="151303" y="79072"/>
                    <a:pt x="133330" y="88419"/>
                    <a:pt x="114996" y="87187"/>
                  </a:cubicBezTo>
                  <a:cubicBezTo>
                    <a:pt x="96733" y="86344"/>
                    <a:pt x="81635" y="76381"/>
                    <a:pt x="69469" y="66955"/>
                  </a:cubicBezTo>
                  <a:cubicBezTo>
                    <a:pt x="57225" y="57176"/>
                    <a:pt x="49556" y="44550"/>
                    <a:pt x="45810" y="32483"/>
                  </a:cubicBezTo>
                  <a:cubicBezTo>
                    <a:pt x="41844" y="20395"/>
                    <a:pt x="41235" y="9185"/>
                    <a:pt x="40187" y="0"/>
                  </a:cubicBezTo>
                  <a:lnTo>
                    <a:pt x="40187" y="0"/>
                  </a:lnTo>
                  <a:cubicBezTo>
                    <a:pt x="13462" y="305"/>
                    <a:pt x="0" y="467"/>
                    <a:pt x="0" y="467"/>
                  </a:cubicBezTo>
                  <a:close/>
                </a:path>
              </a:pathLst>
            </a:custGeom>
            <a:grpFill/>
            <a:ln w="6350" cap="flat">
              <a:solidFill>
                <a:srgbClr val="7BD3D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4" name="Freeform: Shape 13">
              <a:extLst>
                <a:ext uri="{FF2B5EF4-FFF2-40B4-BE49-F238E27FC236}">
                  <a16:creationId xmlns:a16="http://schemas.microsoft.com/office/drawing/2014/main" id="{D83E711F-5449-4E17-92DB-FA7CD9F369B6}"/>
                </a:ext>
              </a:extLst>
            </p:cNvPr>
            <p:cNvSpPr/>
            <p:nvPr/>
          </p:nvSpPr>
          <p:spPr>
            <a:xfrm>
              <a:off x="6365961" y="5706509"/>
              <a:ext cx="74850" cy="370028"/>
            </a:xfrm>
            <a:custGeom>
              <a:avLst/>
              <a:gdLst>
                <a:gd name="connsiteX0" fmla="*/ 209 w 74850"/>
                <a:gd name="connsiteY0" fmla="*/ 187631 h 370028"/>
                <a:gd name="connsiteX1" fmla="*/ 2716 w 74850"/>
                <a:gd name="connsiteY1" fmla="*/ 370029 h 370028"/>
                <a:gd name="connsiteX2" fmla="*/ 4097 w 74850"/>
                <a:gd name="connsiteY2" fmla="*/ 235431 h 370028"/>
                <a:gd name="connsiteX3" fmla="*/ 10194 w 74850"/>
                <a:gd name="connsiteY3" fmla="*/ 237244 h 370028"/>
                <a:gd name="connsiteX4" fmla="*/ 19981 w 74850"/>
                <a:gd name="connsiteY4" fmla="*/ 238441 h 370028"/>
                <a:gd name="connsiteX5" fmla="*/ 32869 w 74850"/>
                <a:gd name="connsiteY5" fmla="*/ 237180 h 370028"/>
                <a:gd name="connsiteX6" fmla="*/ 61351 w 74850"/>
                <a:gd name="connsiteY6" fmla="*/ 219908 h 370028"/>
                <a:gd name="connsiteX7" fmla="*/ 74756 w 74850"/>
                <a:gd name="connsiteY7" fmla="*/ 181980 h 370028"/>
                <a:gd name="connsiteX8" fmla="*/ 59382 w 74850"/>
                <a:gd name="connsiteY8" fmla="*/ 145043 h 370028"/>
                <a:gd name="connsiteX9" fmla="*/ 30808 w 74850"/>
                <a:gd name="connsiteY9" fmla="*/ 129945 h 370028"/>
                <a:gd name="connsiteX10" fmla="*/ 24272 w 74850"/>
                <a:gd name="connsiteY10" fmla="*/ 129152 h 370028"/>
                <a:gd name="connsiteX11" fmla="*/ 18395 w 74850"/>
                <a:gd name="connsiteY11" fmla="*/ 129223 h 370028"/>
                <a:gd name="connsiteX12" fmla="*/ 9252 w 74850"/>
                <a:gd name="connsiteY12" fmla="*/ 130363 h 370028"/>
                <a:gd name="connsiteX13" fmla="*/ 3446 w 74850"/>
                <a:gd name="connsiteY13" fmla="*/ 132013 h 370028"/>
                <a:gd name="connsiteX14" fmla="*/ 514 w 74850"/>
                <a:gd name="connsiteY14" fmla="*/ 0 h 370028"/>
                <a:gd name="connsiteX15" fmla="*/ 209 w 74850"/>
                <a:gd name="connsiteY15" fmla="*/ 187631 h 370028"/>
                <a:gd name="connsiteX16" fmla="*/ 9437 w 74850"/>
                <a:gd name="connsiteY16" fmla="*/ 130915 h 370028"/>
                <a:gd name="connsiteX17" fmla="*/ 18699 w 74850"/>
                <a:gd name="connsiteY17" fmla="*/ 130398 h 370028"/>
                <a:gd name="connsiteX18" fmla="*/ 24442 w 74850"/>
                <a:gd name="connsiteY18" fmla="*/ 130703 h 370028"/>
                <a:gd name="connsiteX19" fmla="*/ 30787 w 74850"/>
                <a:gd name="connsiteY19" fmla="*/ 131864 h 370028"/>
                <a:gd name="connsiteX20" fmla="*/ 57491 w 74850"/>
                <a:gd name="connsiteY20" fmla="*/ 147663 h 370028"/>
                <a:gd name="connsiteX21" fmla="*/ 71024 w 74850"/>
                <a:gd name="connsiteY21" fmla="*/ 182674 h 370028"/>
                <a:gd name="connsiteX22" fmla="*/ 58568 w 74850"/>
                <a:gd name="connsiteY22" fmla="*/ 218280 h 370028"/>
                <a:gd name="connsiteX23" fmla="*/ 32069 w 74850"/>
                <a:gd name="connsiteY23" fmla="*/ 235431 h 370028"/>
                <a:gd name="connsiteX24" fmla="*/ 19747 w 74850"/>
                <a:gd name="connsiteY24" fmla="*/ 237251 h 370028"/>
                <a:gd name="connsiteX25" fmla="*/ 10244 w 74850"/>
                <a:gd name="connsiteY25" fmla="*/ 236656 h 370028"/>
                <a:gd name="connsiteX26" fmla="*/ 4104 w 74850"/>
                <a:gd name="connsiteY26" fmla="*/ 235303 h 370028"/>
                <a:gd name="connsiteX27" fmla="*/ 3984 w 74850"/>
                <a:gd name="connsiteY27" fmla="*/ 186314 h 370028"/>
                <a:gd name="connsiteX28" fmla="*/ 3453 w 74850"/>
                <a:gd name="connsiteY28" fmla="*/ 132162 h 370028"/>
                <a:gd name="connsiteX29" fmla="*/ 9437 w 74850"/>
                <a:gd name="connsiteY29" fmla="*/ 130915 h 3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850" h="370028">
                  <a:moveTo>
                    <a:pt x="209" y="187631"/>
                  </a:moveTo>
                  <a:cubicBezTo>
                    <a:pt x="818" y="289810"/>
                    <a:pt x="2716" y="370029"/>
                    <a:pt x="2716" y="370029"/>
                  </a:cubicBezTo>
                  <a:cubicBezTo>
                    <a:pt x="2716" y="370029"/>
                    <a:pt x="4019" y="313405"/>
                    <a:pt x="4097" y="235431"/>
                  </a:cubicBezTo>
                  <a:cubicBezTo>
                    <a:pt x="5435" y="235827"/>
                    <a:pt x="7461" y="236429"/>
                    <a:pt x="10194" y="237244"/>
                  </a:cubicBezTo>
                  <a:cubicBezTo>
                    <a:pt x="12871" y="237555"/>
                    <a:pt x="16100" y="238221"/>
                    <a:pt x="19981" y="238441"/>
                  </a:cubicBezTo>
                  <a:cubicBezTo>
                    <a:pt x="23656" y="238547"/>
                    <a:pt x="28217" y="238334"/>
                    <a:pt x="32869" y="237180"/>
                  </a:cubicBezTo>
                  <a:cubicBezTo>
                    <a:pt x="42252" y="235063"/>
                    <a:pt x="52903" y="229482"/>
                    <a:pt x="61351" y="219908"/>
                  </a:cubicBezTo>
                  <a:cubicBezTo>
                    <a:pt x="69863" y="210575"/>
                    <a:pt x="75670" y="196462"/>
                    <a:pt x="74756" y="181980"/>
                  </a:cubicBezTo>
                  <a:cubicBezTo>
                    <a:pt x="74260" y="167229"/>
                    <a:pt x="68121" y="153966"/>
                    <a:pt x="59382" y="145043"/>
                  </a:cubicBezTo>
                  <a:cubicBezTo>
                    <a:pt x="50693" y="135972"/>
                    <a:pt x="39844" y="131489"/>
                    <a:pt x="30808" y="129945"/>
                  </a:cubicBezTo>
                  <a:cubicBezTo>
                    <a:pt x="28535" y="129478"/>
                    <a:pt x="26354" y="129230"/>
                    <a:pt x="24272" y="129152"/>
                  </a:cubicBezTo>
                  <a:cubicBezTo>
                    <a:pt x="22212" y="128897"/>
                    <a:pt x="20094" y="129053"/>
                    <a:pt x="18395" y="129223"/>
                  </a:cubicBezTo>
                  <a:cubicBezTo>
                    <a:pt x="14826" y="129648"/>
                    <a:pt x="11731" y="129386"/>
                    <a:pt x="9252" y="130363"/>
                  </a:cubicBezTo>
                  <a:cubicBezTo>
                    <a:pt x="6675" y="131099"/>
                    <a:pt x="4734" y="131652"/>
                    <a:pt x="3446" y="132013"/>
                  </a:cubicBezTo>
                  <a:cubicBezTo>
                    <a:pt x="2412" y="55958"/>
                    <a:pt x="514" y="0"/>
                    <a:pt x="514" y="0"/>
                  </a:cubicBezTo>
                  <a:cubicBezTo>
                    <a:pt x="514" y="0"/>
                    <a:pt x="-400" y="85445"/>
                    <a:pt x="209" y="187631"/>
                  </a:cubicBezTo>
                  <a:close/>
                  <a:moveTo>
                    <a:pt x="9437" y="130915"/>
                  </a:moveTo>
                  <a:cubicBezTo>
                    <a:pt x="11887" y="130108"/>
                    <a:pt x="15088" y="130625"/>
                    <a:pt x="18699" y="130398"/>
                  </a:cubicBezTo>
                  <a:cubicBezTo>
                    <a:pt x="20554" y="130306"/>
                    <a:pt x="22410" y="130342"/>
                    <a:pt x="24442" y="130703"/>
                  </a:cubicBezTo>
                  <a:cubicBezTo>
                    <a:pt x="26482" y="130887"/>
                    <a:pt x="28599" y="131305"/>
                    <a:pt x="30787" y="131864"/>
                  </a:cubicBezTo>
                  <a:cubicBezTo>
                    <a:pt x="39526" y="133882"/>
                    <a:pt x="49652" y="138769"/>
                    <a:pt x="57491" y="147663"/>
                  </a:cubicBezTo>
                  <a:cubicBezTo>
                    <a:pt x="65387" y="156387"/>
                    <a:pt x="70635" y="169120"/>
                    <a:pt x="71024" y="182674"/>
                  </a:cubicBezTo>
                  <a:cubicBezTo>
                    <a:pt x="71746" y="196575"/>
                    <a:pt x="66407" y="209229"/>
                    <a:pt x="58568" y="218280"/>
                  </a:cubicBezTo>
                  <a:cubicBezTo>
                    <a:pt x="50764" y="227372"/>
                    <a:pt x="40942" y="233059"/>
                    <a:pt x="32069" y="235431"/>
                  </a:cubicBezTo>
                  <a:cubicBezTo>
                    <a:pt x="27650" y="236791"/>
                    <a:pt x="23479" y="237095"/>
                    <a:pt x="19747" y="237251"/>
                  </a:cubicBezTo>
                  <a:cubicBezTo>
                    <a:pt x="16086" y="237194"/>
                    <a:pt x="12878" y="236812"/>
                    <a:pt x="10244" y="236656"/>
                  </a:cubicBezTo>
                  <a:cubicBezTo>
                    <a:pt x="7482" y="236047"/>
                    <a:pt x="5450" y="235601"/>
                    <a:pt x="4104" y="235303"/>
                  </a:cubicBezTo>
                  <a:cubicBezTo>
                    <a:pt x="4118" y="219724"/>
                    <a:pt x="4090" y="203309"/>
                    <a:pt x="3984" y="186314"/>
                  </a:cubicBezTo>
                  <a:cubicBezTo>
                    <a:pt x="3870" y="167512"/>
                    <a:pt x="3686" y="149327"/>
                    <a:pt x="3453" y="132162"/>
                  </a:cubicBezTo>
                  <a:cubicBezTo>
                    <a:pt x="4770" y="131878"/>
                    <a:pt x="6760" y="131468"/>
                    <a:pt x="9437" y="130915"/>
                  </a:cubicBezTo>
                  <a:close/>
                </a:path>
              </a:pathLst>
            </a:custGeom>
            <a:grpFill/>
            <a:ln w="6350" cap="flat">
              <a:solidFill>
                <a:srgbClr val="7BD3D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5" name="Freeform: Shape 14">
              <a:extLst>
                <a:ext uri="{FF2B5EF4-FFF2-40B4-BE49-F238E27FC236}">
                  <a16:creationId xmlns:a16="http://schemas.microsoft.com/office/drawing/2014/main" id="{36665DD6-B0B6-4C26-99FB-102BCF8BB85C}"/>
                </a:ext>
              </a:extLst>
            </p:cNvPr>
            <p:cNvSpPr/>
            <p:nvPr/>
          </p:nvSpPr>
          <p:spPr>
            <a:xfrm>
              <a:off x="6221284" y="5727874"/>
              <a:ext cx="145899" cy="343202"/>
            </a:xfrm>
            <a:custGeom>
              <a:avLst/>
              <a:gdLst>
                <a:gd name="connsiteX0" fmla="*/ 107943 w 145899"/>
                <a:gd name="connsiteY0" fmla="*/ 6855 h 343202"/>
                <a:gd name="connsiteX1" fmla="*/ 131248 w 145899"/>
                <a:gd name="connsiteY1" fmla="*/ 616 h 343202"/>
                <a:gd name="connsiteX2" fmla="*/ 139767 w 145899"/>
                <a:gd name="connsiteY2" fmla="*/ 14 h 343202"/>
                <a:gd name="connsiteX3" fmla="*/ 131496 w 145899"/>
                <a:gd name="connsiteY3" fmla="*/ 319 h 343202"/>
                <a:gd name="connsiteX4" fmla="*/ 108269 w 145899"/>
                <a:gd name="connsiteY4" fmla="*/ 5715 h 343202"/>
                <a:gd name="connsiteX5" fmla="*/ 77344 w 145899"/>
                <a:gd name="connsiteY5" fmla="*/ 27462 h 343202"/>
                <a:gd name="connsiteX6" fmla="*/ 60639 w 145899"/>
                <a:gd name="connsiteY6" fmla="*/ 73350 h 343202"/>
                <a:gd name="connsiteX7" fmla="*/ 14134 w 145899"/>
                <a:gd name="connsiteY7" fmla="*/ 104076 h 343202"/>
                <a:gd name="connsiteX8" fmla="*/ 835 w 145899"/>
                <a:gd name="connsiteY8" fmla="*/ 135773 h 343202"/>
                <a:gd name="connsiteX9" fmla="*/ 4709 w 145899"/>
                <a:gd name="connsiteY9" fmla="*/ 172144 h 343202"/>
                <a:gd name="connsiteX10" fmla="*/ 33502 w 145899"/>
                <a:gd name="connsiteY10" fmla="*/ 208316 h 343202"/>
                <a:gd name="connsiteX11" fmla="*/ 51893 w 145899"/>
                <a:gd name="connsiteY11" fmla="*/ 255500 h 343202"/>
                <a:gd name="connsiteX12" fmla="*/ 82804 w 145899"/>
                <a:gd name="connsiteY12" fmla="*/ 277509 h 343202"/>
                <a:gd name="connsiteX13" fmla="*/ 93957 w 145899"/>
                <a:gd name="connsiteY13" fmla="*/ 319035 h 343202"/>
                <a:gd name="connsiteX14" fmla="*/ 119903 w 145899"/>
                <a:gd name="connsiteY14" fmla="*/ 338360 h 343202"/>
                <a:gd name="connsiteX15" fmla="*/ 139186 w 145899"/>
                <a:gd name="connsiteY15" fmla="*/ 342942 h 343202"/>
                <a:gd name="connsiteX16" fmla="*/ 145900 w 145899"/>
                <a:gd name="connsiteY16" fmla="*/ 343190 h 343202"/>
                <a:gd name="connsiteX17" fmla="*/ 138698 w 145899"/>
                <a:gd name="connsiteY17" fmla="*/ 342659 h 343202"/>
                <a:gd name="connsiteX18" fmla="*/ 118962 w 145899"/>
                <a:gd name="connsiteY18" fmla="*/ 337085 h 343202"/>
                <a:gd name="connsiteX19" fmla="*/ 94318 w 145899"/>
                <a:gd name="connsiteY19" fmla="*/ 316847 h 343202"/>
                <a:gd name="connsiteX20" fmla="*/ 85332 w 145899"/>
                <a:gd name="connsiteY20" fmla="*/ 276836 h 343202"/>
                <a:gd name="connsiteX21" fmla="*/ 84701 w 145899"/>
                <a:gd name="connsiteY21" fmla="*/ 275654 h 343202"/>
                <a:gd name="connsiteX22" fmla="*/ 84666 w 145899"/>
                <a:gd name="connsiteY22" fmla="*/ 275639 h 343202"/>
                <a:gd name="connsiteX23" fmla="*/ 52219 w 145899"/>
                <a:gd name="connsiteY23" fmla="*/ 251003 h 343202"/>
                <a:gd name="connsiteX24" fmla="*/ 37050 w 145899"/>
                <a:gd name="connsiteY24" fmla="*/ 207331 h 343202"/>
                <a:gd name="connsiteX25" fmla="*/ 36264 w 145899"/>
                <a:gd name="connsiteY25" fmla="*/ 205851 h 343202"/>
                <a:gd name="connsiteX26" fmla="*/ 7669 w 145899"/>
                <a:gd name="connsiteY26" fmla="*/ 169240 h 343202"/>
                <a:gd name="connsiteX27" fmla="*/ 16231 w 145899"/>
                <a:gd name="connsiteY27" fmla="*/ 107100 h 343202"/>
                <a:gd name="connsiteX28" fmla="*/ 62388 w 145899"/>
                <a:gd name="connsiteY28" fmla="*/ 75665 h 343202"/>
                <a:gd name="connsiteX29" fmla="*/ 62423 w 145899"/>
                <a:gd name="connsiteY29" fmla="*/ 75658 h 343202"/>
                <a:gd name="connsiteX30" fmla="*/ 63322 w 145899"/>
                <a:gd name="connsiteY30" fmla="*/ 74419 h 343202"/>
                <a:gd name="connsiteX31" fmla="*/ 78208 w 145899"/>
                <a:gd name="connsiteY31" fmla="*/ 29239 h 343202"/>
                <a:gd name="connsiteX32" fmla="*/ 107943 w 145899"/>
                <a:gd name="connsiteY32" fmla="*/ 6855 h 3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5899" h="343202">
                  <a:moveTo>
                    <a:pt x="107943" y="6855"/>
                  </a:moveTo>
                  <a:cubicBezTo>
                    <a:pt x="117545" y="2726"/>
                    <a:pt x="125724" y="1303"/>
                    <a:pt x="131248" y="616"/>
                  </a:cubicBezTo>
                  <a:cubicBezTo>
                    <a:pt x="136821" y="0"/>
                    <a:pt x="139767" y="14"/>
                    <a:pt x="139767" y="14"/>
                  </a:cubicBezTo>
                  <a:cubicBezTo>
                    <a:pt x="139767" y="14"/>
                    <a:pt x="136956" y="-99"/>
                    <a:pt x="131496" y="319"/>
                  </a:cubicBezTo>
                  <a:cubicBezTo>
                    <a:pt x="126093" y="814"/>
                    <a:pt x="118013" y="1940"/>
                    <a:pt x="108269" y="5715"/>
                  </a:cubicBezTo>
                  <a:cubicBezTo>
                    <a:pt x="98617" y="9489"/>
                    <a:pt x="87152" y="16068"/>
                    <a:pt x="77344" y="27462"/>
                  </a:cubicBezTo>
                  <a:cubicBezTo>
                    <a:pt x="67840" y="38410"/>
                    <a:pt x="60107" y="54648"/>
                    <a:pt x="60639" y="73350"/>
                  </a:cubicBezTo>
                  <a:cubicBezTo>
                    <a:pt x="45343" y="77181"/>
                    <a:pt x="27072" y="86514"/>
                    <a:pt x="14134" y="104076"/>
                  </a:cubicBezTo>
                  <a:cubicBezTo>
                    <a:pt x="7591" y="112957"/>
                    <a:pt x="2627" y="123862"/>
                    <a:pt x="835" y="135773"/>
                  </a:cubicBezTo>
                  <a:cubicBezTo>
                    <a:pt x="-1020" y="147649"/>
                    <a:pt x="191" y="160395"/>
                    <a:pt x="4709" y="172144"/>
                  </a:cubicBezTo>
                  <a:cubicBezTo>
                    <a:pt x="11146" y="189656"/>
                    <a:pt x="24594" y="202452"/>
                    <a:pt x="33502" y="208316"/>
                  </a:cubicBezTo>
                  <a:cubicBezTo>
                    <a:pt x="33750" y="227039"/>
                    <a:pt x="41703" y="243978"/>
                    <a:pt x="51893" y="255500"/>
                  </a:cubicBezTo>
                  <a:cubicBezTo>
                    <a:pt x="61920" y="267050"/>
                    <a:pt x="73598" y="273777"/>
                    <a:pt x="82804" y="277509"/>
                  </a:cubicBezTo>
                  <a:cubicBezTo>
                    <a:pt x="80254" y="294136"/>
                    <a:pt x="86125" y="309227"/>
                    <a:pt x="93957" y="319035"/>
                  </a:cubicBezTo>
                  <a:cubicBezTo>
                    <a:pt x="102058" y="329317"/>
                    <a:pt x="111816" y="335117"/>
                    <a:pt x="119903" y="338360"/>
                  </a:cubicBezTo>
                  <a:cubicBezTo>
                    <a:pt x="128083" y="341632"/>
                    <a:pt x="134767" y="342538"/>
                    <a:pt x="139186" y="342942"/>
                  </a:cubicBezTo>
                  <a:cubicBezTo>
                    <a:pt x="143626" y="343289"/>
                    <a:pt x="145900" y="343190"/>
                    <a:pt x="145900" y="343190"/>
                  </a:cubicBezTo>
                  <a:cubicBezTo>
                    <a:pt x="145900" y="343190"/>
                    <a:pt x="143393" y="343211"/>
                    <a:pt x="138698" y="342659"/>
                  </a:cubicBezTo>
                  <a:cubicBezTo>
                    <a:pt x="134031" y="342057"/>
                    <a:pt x="127084" y="340796"/>
                    <a:pt x="118962" y="337085"/>
                  </a:cubicBezTo>
                  <a:cubicBezTo>
                    <a:pt x="110938" y="333375"/>
                    <a:pt x="101562" y="327122"/>
                    <a:pt x="94318" y="316847"/>
                  </a:cubicBezTo>
                  <a:cubicBezTo>
                    <a:pt x="87123" y="306734"/>
                    <a:pt x="82343" y="292260"/>
                    <a:pt x="85332" y="276836"/>
                  </a:cubicBezTo>
                  <a:cubicBezTo>
                    <a:pt x="85424" y="276355"/>
                    <a:pt x="85176" y="275852"/>
                    <a:pt x="84701" y="275654"/>
                  </a:cubicBezTo>
                  <a:lnTo>
                    <a:pt x="84666" y="275639"/>
                  </a:lnTo>
                  <a:cubicBezTo>
                    <a:pt x="73166" y="270845"/>
                    <a:pt x="61340" y="262772"/>
                    <a:pt x="52219" y="251003"/>
                  </a:cubicBezTo>
                  <a:cubicBezTo>
                    <a:pt x="43069" y="239354"/>
                    <a:pt x="36951" y="223845"/>
                    <a:pt x="37050" y="207331"/>
                  </a:cubicBezTo>
                  <a:cubicBezTo>
                    <a:pt x="37050" y="206758"/>
                    <a:pt x="36774" y="206184"/>
                    <a:pt x="36264" y="205851"/>
                  </a:cubicBezTo>
                  <a:cubicBezTo>
                    <a:pt x="24594" y="198041"/>
                    <a:pt x="13214" y="185166"/>
                    <a:pt x="7669" y="169240"/>
                  </a:cubicBezTo>
                  <a:cubicBezTo>
                    <a:pt x="-163" y="147769"/>
                    <a:pt x="4220" y="123812"/>
                    <a:pt x="16231" y="107100"/>
                  </a:cubicBezTo>
                  <a:cubicBezTo>
                    <a:pt x="28106" y="90076"/>
                    <a:pt x="45888" y="79879"/>
                    <a:pt x="62388" y="75665"/>
                  </a:cubicBezTo>
                  <a:lnTo>
                    <a:pt x="62423" y="75658"/>
                  </a:lnTo>
                  <a:cubicBezTo>
                    <a:pt x="62975" y="75517"/>
                    <a:pt x="63358" y="75007"/>
                    <a:pt x="63322" y="74419"/>
                  </a:cubicBezTo>
                  <a:cubicBezTo>
                    <a:pt x="62196" y="56482"/>
                    <a:pt x="69136" y="40414"/>
                    <a:pt x="78208" y="29239"/>
                  </a:cubicBezTo>
                  <a:cubicBezTo>
                    <a:pt x="87336" y="17888"/>
                    <a:pt x="98418" y="10962"/>
                    <a:pt x="107943" y="6855"/>
                  </a:cubicBezTo>
                  <a:close/>
                </a:path>
              </a:pathLst>
            </a:custGeom>
            <a:grpFill/>
            <a:ln w="6350" cap="flat">
              <a:solidFill>
                <a:srgbClr val="7BD3D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nvGrpSpPr>
          <p:cNvPr id="56" name="Group 55">
            <a:extLst>
              <a:ext uri="{FF2B5EF4-FFF2-40B4-BE49-F238E27FC236}">
                <a16:creationId xmlns:a16="http://schemas.microsoft.com/office/drawing/2014/main" id="{FEE54910-BCDF-4BCB-84B1-DD2960102770}"/>
              </a:ext>
            </a:extLst>
          </p:cNvPr>
          <p:cNvGrpSpPr/>
          <p:nvPr/>
        </p:nvGrpSpPr>
        <p:grpSpPr>
          <a:xfrm>
            <a:off x="8647054" y="2960932"/>
            <a:ext cx="863026" cy="834620"/>
            <a:chOff x="8642627" y="3105018"/>
            <a:chExt cx="565045" cy="546447"/>
          </a:xfrm>
        </p:grpSpPr>
        <p:sp>
          <p:nvSpPr>
            <p:cNvPr id="29" name="Freeform: Shape 28">
              <a:extLst>
                <a:ext uri="{FF2B5EF4-FFF2-40B4-BE49-F238E27FC236}">
                  <a16:creationId xmlns:a16="http://schemas.microsoft.com/office/drawing/2014/main" id="{27B4ED48-A47A-486C-B9E8-5BEFF49095D1}"/>
                </a:ext>
              </a:extLst>
            </p:cNvPr>
            <p:cNvSpPr/>
            <p:nvPr/>
          </p:nvSpPr>
          <p:spPr>
            <a:xfrm>
              <a:off x="8642627" y="3514187"/>
              <a:ext cx="222062" cy="135621"/>
            </a:xfrm>
            <a:custGeom>
              <a:avLst/>
              <a:gdLst>
                <a:gd name="connsiteX0" fmla="*/ 219570 w 222062"/>
                <a:gd name="connsiteY0" fmla="*/ 77194 h 135621"/>
                <a:gd name="connsiteX1" fmla="*/ 186588 w 222062"/>
                <a:gd name="connsiteY1" fmla="*/ 23163 h 135621"/>
                <a:gd name="connsiteX2" fmla="*/ 153185 w 222062"/>
                <a:gd name="connsiteY2" fmla="*/ 4761 h 135621"/>
                <a:gd name="connsiteX3" fmla="*/ 143427 w 222062"/>
                <a:gd name="connsiteY3" fmla="*/ 2170 h 135621"/>
                <a:gd name="connsiteX4" fmla="*/ 133206 w 222062"/>
                <a:gd name="connsiteY4" fmla="*/ 556 h 135621"/>
                <a:gd name="connsiteX5" fmla="*/ 122880 w 222062"/>
                <a:gd name="connsiteY5" fmla="*/ 12 h 135621"/>
                <a:gd name="connsiteX6" fmla="*/ 112473 w 222062"/>
                <a:gd name="connsiteY6" fmla="*/ 6 h 135621"/>
                <a:gd name="connsiteX7" fmla="*/ 91666 w 222062"/>
                <a:gd name="connsiteY7" fmla="*/ 402 h 135621"/>
                <a:gd name="connsiteX8" fmla="*/ 71582 w 222062"/>
                <a:gd name="connsiteY8" fmla="*/ 4025 h 135621"/>
                <a:gd name="connsiteX9" fmla="*/ 37456 w 222062"/>
                <a:gd name="connsiteY9" fmla="*/ 21691 h 135621"/>
                <a:gd name="connsiteX10" fmla="*/ 2878 w 222062"/>
                <a:gd name="connsiteY10" fmla="*/ 75803 h 135621"/>
                <a:gd name="connsiteX11" fmla="*/ 349 w 222062"/>
                <a:gd name="connsiteY11" fmla="*/ 119507 h 135621"/>
                <a:gd name="connsiteX12" fmla="*/ 670 w 222062"/>
                <a:gd name="connsiteY12" fmla="*/ 135621 h 135621"/>
                <a:gd name="connsiteX13" fmla="*/ 862 w 222062"/>
                <a:gd name="connsiteY13" fmla="*/ 119278 h 135621"/>
                <a:gd name="connsiteX14" fmla="*/ 1078 w 222062"/>
                <a:gd name="connsiteY14" fmla="*/ 100215 h 135621"/>
                <a:gd name="connsiteX15" fmla="*/ 4646 w 222062"/>
                <a:gd name="connsiteY15" fmla="*/ 75518 h 135621"/>
                <a:gd name="connsiteX16" fmla="*/ 40121 w 222062"/>
                <a:gd name="connsiteY16" fmla="*/ 23163 h 135621"/>
                <a:gd name="connsiteX17" fmla="*/ 73746 w 222062"/>
                <a:gd name="connsiteY17" fmla="*/ 6715 h 135621"/>
                <a:gd name="connsiteX18" fmla="*/ 113895 w 222062"/>
                <a:gd name="connsiteY18" fmla="*/ 3290 h 135621"/>
                <a:gd name="connsiteX19" fmla="*/ 134387 w 222062"/>
                <a:gd name="connsiteY19" fmla="*/ 4013 h 135621"/>
                <a:gd name="connsiteX20" fmla="*/ 153482 w 222062"/>
                <a:gd name="connsiteY20" fmla="*/ 8218 h 135621"/>
                <a:gd name="connsiteX21" fmla="*/ 185691 w 222062"/>
                <a:gd name="connsiteY21" fmla="*/ 26082 h 135621"/>
                <a:gd name="connsiteX22" fmla="*/ 218136 w 222062"/>
                <a:gd name="connsiteY22" fmla="*/ 78251 h 135621"/>
                <a:gd name="connsiteX23" fmla="*/ 220411 w 222062"/>
                <a:gd name="connsiteY23" fmla="*/ 90699 h 135621"/>
                <a:gd name="connsiteX24" fmla="*/ 221023 w 222062"/>
                <a:gd name="connsiteY24" fmla="*/ 101983 h 135621"/>
                <a:gd name="connsiteX25" fmla="*/ 221221 w 222062"/>
                <a:gd name="connsiteY25" fmla="*/ 120175 h 135621"/>
                <a:gd name="connsiteX26" fmla="*/ 221413 w 222062"/>
                <a:gd name="connsiteY26" fmla="*/ 135621 h 135621"/>
                <a:gd name="connsiteX27" fmla="*/ 221734 w 222062"/>
                <a:gd name="connsiteY27" fmla="*/ 119952 h 135621"/>
                <a:gd name="connsiteX28" fmla="*/ 222062 w 222062"/>
                <a:gd name="connsiteY28" fmla="*/ 101532 h 135621"/>
                <a:gd name="connsiteX29" fmla="*/ 221673 w 222062"/>
                <a:gd name="connsiteY29" fmla="*/ 89994 h 135621"/>
                <a:gd name="connsiteX30" fmla="*/ 219570 w 222062"/>
                <a:gd name="connsiteY30" fmla="*/ 77194 h 13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062" h="135621">
                  <a:moveTo>
                    <a:pt x="219570" y="77194"/>
                  </a:moveTo>
                  <a:cubicBezTo>
                    <a:pt x="215730" y="59472"/>
                    <a:pt x="205317" y="38980"/>
                    <a:pt x="186588" y="23163"/>
                  </a:cubicBezTo>
                  <a:cubicBezTo>
                    <a:pt x="177238" y="15335"/>
                    <a:pt x="165892" y="8842"/>
                    <a:pt x="153185" y="4761"/>
                  </a:cubicBezTo>
                  <a:cubicBezTo>
                    <a:pt x="149963" y="3902"/>
                    <a:pt x="146711" y="3042"/>
                    <a:pt x="143427" y="2170"/>
                  </a:cubicBezTo>
                  <a:cubicBezTo>
                    <a:pt x="140051" y="1639"/>
                    <a:pt x="136638" y="1101"/>
                    <a:pt x="133206" y="556"/>
                  </a:cubicBezTo>
                  <a:cubicBezTo>
                    <a:pt x="129787" y="377"/>
                    <a:pt x="126343" y="192"/>
                    <a:pt x="122880" y="12"/>
                  </a:cubicBezTo>
                  <a:cubicBezTo>
                    <a:pt x="119436" y="12"/>
                    <a:pt x="115967" y="6"/>
                    <a:pt x="112473" y="6"/>
                  </a:cubicBezTo>
                  <a:cubicBezTo>
                    <a:pt x="105486" y="18"/>
                    <a:pt x="98622" y="-111"/>
                    <a:pt x="91666" y="402"/>
                  </a:cubicBezTo>
                  <a:cubicBezTo>
                    <a:pt x="84771" y="909"/>
                    <a:pt x="78025" y="2170"/>
                    <a:pt x="71582" y="4025"/>
                  </a:cubicBezTo>
                  <a:cubicBezTo>
                    <a:pt x="58690" y="7748"/>
                    <a:pt x="47077" y="14005"/>
                    <a:pt x="37456" y="21691"/>
                  </a:cubicBezTo>
                  <a:cubicBezTo>
                    <a:pt x="18188" y="37193"/>
                    <a:pt x="6872" y="57716"/>
                    <a:pt x="2878" y="75803"/>
                  </a:cubicBezTo>
                  <a:cubicBezTo>
                    <a:pt x="-1661" y="94025"/>
                    <a:pt x="590" y="109193"/>
                    <a:pt x="349" y="119507"/>
                  </a:cubicBezTo>
                  <a:cubicBezTo>
                    <a:pt x="553" y="129871"/>
                    <a:pt x="670" y="135621"/>
                    <a:pt x="670" y="135621"/>
                  </a:cubicBezTo>
                  <a:cubicBezTo>
                    <a:pt x="670" y="135621"/>
                    <a:pt x="738" y="129784"/>
                    <a:pt x="862" y="119278"/>
                  </a:cubicBezTo>
                  <a:cubicBezTo>
                    <a:pt x="918" y="114035"/>
                    <a:pt x="992" y="107635"/>
                    <a:pt x="1078" y="100215"/>
                  </a:cubicBezTo>
                  <a:cubicBezTo>
                    <a:pt x="1449" y="92752"/>
                    <a:pt x="2006" y="84385"/>
                    <a:pt x="4646" y="75518"/>
                  </a:cubicBezTo>
                  <a:cubicBezTo>
                    <a:pt x="9185" y="57710"/>
                    <a:pt x="20859" y="37793"/>
                    <a:pt x="40121" y="23163"/>
                  </a:cubicBezTo>
                  <a:cubicBezTo>
                    <a:pt x="49711" y="15891"/>
                    <a:pt x="61151" y="10073"/>
                    <a:pt x="73746" y="6715"/>
                  </a:cubicBezTo>
                  <a:cubicBezTo>
                    <a:pt x="86354" y="3110"/>
                    <a:pt x="99871" y="3172"/>
                    <a:pt x="113895" y="3290"/>
                  </a:cubicBezTo>
                  <a:cubicBezTo>
                    <a:pt x="120870" y="3222"/>
                    <a:pt x="127653" y="3327"/>
                    <a:pt x="134387" y="4013"/>
                  </a:cubicBezTo>
                  <a:cubicBezTo>
                    <a:pt x="140929" y="4829"/>
                    <a:pt x="147360" y="6220"/>
                    <a:pt x="153482" y="8218"/>
                  </a:cubicBezTo>
                  <a:cubicBezTo>
                    <a:pt x="165725" y="12225"/>
                    <a:pt x="176639" y="18538"/>
                    <a:pt x="185691" y="26082"/>
                  </a:cubicBezTo>
                  <a:cubicBezTo>
                    <a:pt x="203976" y="41231"/>
                    <a:pt x="214005" y="61123"/>
                    <a:pt x="218136" y="78251"/>
                  </a:cubicBezTo>
                  <a:cubicBezTo>
                    <a:pt x="219366" y="82524"/>
                    <a:pt x="219682" y="86772"/>
                    <a:pt x="220411" y="90699"/>
                  </a:cubicBezTo>
                  <a:cubicBezTo>
                    <a:pt x="220615" y="94693"/>
                    <a:pt x="220943" y="98440"/>
                    <a:pt x="221023" y="101983"/>
                  </a:cubicBezTo>
                  <a:cubicBezTo>
                    <a:pt x="221098" y="109082"/>
                    <a:pt x="221166" y="115191"/>
                    <a:pt x="221221" y="120175"/>
                  </a:cubicBezTo>
                  <a:cubicBezTo>
                    <a:pt x="221351" y="130137"/>
                    <a:pt x="221413" y="135621"/>
                    <a:pt x="221413" y="135621"/>
                  </a:cubicBezTo>
                  <a:cubicBezTo>
                    <a:pt x="221413" y="135621"/>
                    <a:pt x="221530" y="130044"/>
                    <a:pt x="221734" y="119952"/>
                  </a:cubicBezTo>
                  <a:cubicBezTo>
                    <a:pt x="221827" y="114901"/>
                    <a:pt x="221939" y="108717"/>
                    <a:pt x="222062" y="101532"/>
                  </a:cubicBezTo>
                  <a:cubicBezTo>
                    <a:pt x="222019" y="97939"/>
                    <a:pt x="221883" y="94081"/>
                    <a:pt x="221673" y="89994"/>
                  </a:cubicBezTo>
                  <a:cubicBezTo>
                    <a:pt x="220980" y="85974"/>
                    <a:pt x="220856" y="81584"/>
                    <a:pt x="219570" y="77194"/>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7" name="Freeform: Shape 36">
              <a:extLst>
                <a:ext uri="{FF2B5EF4-FFF2-40B4-BE49-F238E27FC236}">
                  <a16:creationId xmlns:a16="http://schemas.microsoft.com/office/drawing/2014/main" id="{EB955CEF-592C-4015-89F6-0A47B355C38A}"/>
                </a:ext>
              </a:extLst>
            </p:cNvPr>
            <p:cNvSpPr/>
            <p:nvPr/>
          </p:nvSpPr>
          <p:spPr>
            <a:xfrm>
              <a:off x="8642889" y="3648170"/>
              <a:ext cx="221571" cy="3295"/>
            </a:xfrm>
            <a:custGeom>
              <a:avLst/>
              <a:gdLst>
                <a:gd name="connsiteX0" fmla="*/ 0 w 221571"/>
                <a:gd name="connsiteY0" fmla="*/ 2059 h 3295"/>
                <a:gd name="connsiteX1" fmla="*/ 112347 w 221571"/>
                <a:gd name="connsiteY1" fmla="*/ 3296 h 3295"/>
                <a:gd name="connsiteX2" fmla="*/ 221571 w 221571"/>
                <a:gd name="connsiteY2" fmla="*/ 2059 h 3295"/>
                <a:gd name="connsiteX3" fmla="*/ 111562 w 221571"/>
                <a:gd name="connsiteY3" fmla="*/ 0 h 3295"/>
                <a:gd name="connsiteX4" fmla="*/ 0 w 221571"/>
                <a:gd name="connsiteY4" fmla="*/ 2059 h 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1" h="3295">
                  <a:moveTo>
                    <a:pt x="0" y="2059"/>
                  </a:moveTo>
                  <a:cubicBezTo>
                    <a:pt x="0" y="2059"/>
                    <a:pt x="51162" y="3296"/>
                    <a:pt x="112347" y="3296"/>
                  </a:cubicBezTo>
                  <a:cubicBezTo>
                    <a:pt x="173532" y="3296"/>
                    <a:pt x="221571" y="2059"/>
                    <a:pt x="221571" y="2059"/>
                  </a:cubicBezTo>
                  <a:cubicBezTo>
                    <a:pt x="221571" y="2059"/>
                    <a:pt x="172747" y="0"/>
                    <a:pt x="111562" y="0"/>
                  </a:cubicBezTo>
                  <a:cubicBezTo>
                    <a:pt x="50376" y="0"/>
                    <a:pt x="0" y="2059"/>
                    <a:pt x="0" y="2059"/>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8" name="Freeform: Shape 37">
              <a:extLst>
                <a:ext uri="{FF2B5EF4-FFF2-40B4-BE49-F238E27FC236}">
                  <a16:creationId xmlns:a16="http://schemas.microsoft.com/office/drawing/2014/main" id="{A5D2A079-F887-4155-9944-C088F66DD1C1}"/>
                </a:ext>
              </a:extLst>
            </p:cNvPr>
            <p:cNvSpPr/>
            <p:nvPr/>
          </p:nvSpPr>
          <p:spPr>
            <a:xfrm>
              <a:off x="8701577" y="3382236"/>
              <a:ext cx="102180" cy="103152"/>
            </a:xfrm>
            <a:custGeom>
              <a:avLst/>
              <a:gdLst>
                <a:gd name="connsiteX0" fmla="*/ 9516 w 102180"/>
                <a:gd name="connsiteY0" fmla="*/ 81463 h 103152"/>
                <a:gd name="connsiteX1" fmla="*/ 33539 w 102180"/>
                <a:gd name="connsiteY1" fmla="*/ 99914 h 103152"/>
                <a:gd name="connsiteX2" fmla="*/ 82573 w 102180"/>
                <a:gd name="connsiteY2" fmla="*/ 92543 h 103152"/>
                <a:gd name="connsiteX3" fmla="*/ 100882 w 102180"/>
                <a:gd name="connsiteY3" fmla="*/ 64050 h 103152"/>
                <a:gd name="connsiteX4" fmla="*/ 101798 w 102180"/>
                <a:gd name="connsiteY4" fmla="*/ 58757 h 103152"/>
                <a:gd name="connsiteX5" fmla="*/ 102101 w 102180"/>
                <a:gd name="connsiteY5" fmla="*/ 54824 h 103152"/>
                <a:gd name="connsiteX6" fmla="*/ 102181 w 102180"/>
                <a:gd name="connsiteY6" fmla="*/ 51560 h 103152"/>
                <a:gd name="connsiteX7" fmla="*/ 101958 w 102180"/>
                <a:gd name="connsiteY7" fmla="*/ 54868 h 103152"/>
                <a:gd name="connsiteX8" fmla="*/ 101476 w 102180"/>
                <a:gd name="connsiteY8" fmla="*/ 58825 h 103152"/>
                <a:gd name="connsiteX9" fmla="*/ 100332 w 102180"/>
                <a:gd name="connsiteY9" fmla="*/ 64100 h 103152"/>
                <a:gd name="connsiteX10" fmla="*/ 81139 w 102180"/>
                <a:gd name="connsiteY10" fmla="*/ 91554 h 103152"/>
                <a:gd name="connsiteX11" fmla="*/ 59707 w 102180"/>
                <a:gd name="connsiteY11" fmla="*/ 100174 h 103152"/>
                <a:gd name="connsiteX12" fmla="*/ 46759 w 102180"/>
                <a:gd name="connsiteY12" fmla="*/ 100427 h 103152"/>
                <a:gd name="connsiteX13" fmla="*/ 33662 w 102180"/>
                <a:gd name="connsiteY13" fmla="*/ 97014 h 103152"/>
                <a:gd name="connsiteX14" fmla="*/ 11476 w 102180"/>
                <a:gd name="connsiteY14" fmla="*/ 78822 h 103152"/>
                <a:gd name="connsiteX15" fmla="*/ 3351 w 102180"/>
                <a:gd name="connsiteY15" fmla="*/ 49439 h 103152"/>
                <a:gd name="connsiteX16" fmla="*/ 13943 w 102180"/>
                <a:gd name="connsiteY16" fmla="*/ 21026 h 103152"/>
                <a:gd name="connsiteX17" fmla="*/ 24591 w 102180"/>
                <a:gd name="connsiteY17" fmla="*/ 11077 h 103152"/>
                <a:gd name="connsiteX18" fmla="*/ 37100 w 102180"/>
                <a:gd name="connsiteY18" fmla="*/ 4899 h 103152"/>
                <a:gd name="connsiteX19" fmla="*/ 62638 w 102180"/>
                <a:gd name="connsiteY19" fmla="*/ 3508 h 103152"/>
                <a:gd name="connsiteX20" fmla="*/ 82895 w 102180"/>
                <a:gd name="connsiteY20" fmla="*/ 12913 h 103152"/>
                <a:gd name="connsiteX21" fmla="*/ 100511 w 102180"/>
                <a:gd name="connsiteY21" fmla="*/ 39731 h 103152"/>
                <a:gd name="connsiteX22" fmla="*/ 101971 w 102180"/>
                <a:gd name="connsiteY22" fmla="*/ 48486 h 103152"/>
                <a:gd name="connsiteX23" fmla="*/ 102181 w 102180"/>
                <a:gd name="connsiteY23" fmla="*/ 51578 h 103152"/>
                <a:gd name="connsiteX24" fmla="*/ 102113 w 102180"/>
                <a:gd name="connsiteY24" fmla="*/ 48425 h 103152"/>
                <a:gd name="connsiteX25" fmla="*/ 100969 w 102180"/>
                <a:gd name="connsiteY25" fmla="*/ 39440 h 103152"/>
                <a:gd name="connsiteX26" fmla="*/ 83476 w 102180"/>
                <a:gd name="connsiteY26" fmla="*/ 11287 h 103152"/>
                <a:gd name="connsiteX27" fmla="*/ 62366 w 102180"/>
                <a:gd name="connsiteY27" fmla="*/ 1109 h 103152"/>
                <a:gd name="connsiteX28" fmla="*/ 35344 w 102180"/>
                <a:gd name="connsiteY28" fmla="*/ 2568 h 103152"/>
                <a:gd name="connsiteX29" fmla="*/ 10827 w 102180"/>
                <a:gd name="connsiteY29" fmla="*/ 19925 h 103152"/>
                <a:gd name="connsiteX30" fmla="*/ 6 w 102180"/>
                <a:gd name="connsiteY30" fmla="*/ 50379 h 103152"/>
                <a:gd name="connsiteX31" fmla="*/ 2281 w 102180"/>
                <a:gd name="connsiteY31" fmla="*/ 66956 h 103152"/>
                <a:gd name="connsiteX32" fmla="*/ 9516 w 102180"/>
                <a:gd name="connsiteY32" fmla="*/ 81463 h 10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180" h="103152">
                  <a:moveTo>
                    <a:pt x="9516" y="81463"/>
                  </a:moveTo>
                  <a:cubicBezTo>
                    <a:pt x="15718" y="90157"/>
                    <a:pt x="24344" y="96569"/>
                    <a:pt x="33539" y="99914"/>
                  </a:cubicBezTo>
                  <a:cubicBezTo>
                    <a:pt x="52244" y="106945"/>
                    <a:pt x="71239" y="101633"/>
                    <a:pt x="82573" y="92543"/>
                  </a:cubicBezTo>
                  <a:cubicBezTo>
                    <a:pt x="94260" y="83435"/>
                    <a:pt x="99194" y="71841"/>
                    <a:pt x="100882" y="64050"/>
                  </a:cubicBezTo>
                  <a:cubicBezTo>
                    <a:pt x="101408" y="62090"/>
                    <a:pt x="101618" y="60303"/>
                    <a:pt x="101798" y="58757"/>
                  </a:cubicBezTo>
                  <a:cubicBezTo>
                    <a:pt x="102045" y="57224"/>
                    <a:pt x="102113" y="55907"/>
                    <a:pt x="102101" y="54824"/>
                  </a:cubicBezTo>
                  <a:cubicBezTo>
                    <a:pt x="102150" y="52679"/>
                    <a:pt x="102181" y="51560"/>
                    <a:pt x="102181" y="51560"/>
                  </a:cubicBezTo>
                  <a:cubicBezTo>
                    <a:pt x="102181" y="51560"/>
                    <a:pt x="102101" y="52704"/>
                    <a:pt x="101958" y="54868"/>
                  </a:cubicBezTo>
                  <a:cubicBezTo>
                    <a:pt x="101927" y="55962"/>
                    <a:pt x="101785" y="57292"/>
                    <a:pt x="101476" y="58825"/>
                  </a:cubicBezTo>
                  <a:cubicBezTo>
                    <a:pt x="101241" y="60371"/>
                    <a:pt x="100938" y="62139"/>
                    <a:pt x="100332" y="64100"/>
                  </a:cubicBezTo>
                  <a:cubicBezTo>
                    <a:pt x="98347" y="71854"/>
                    <a:pt x="92881" y="83108"/>
                    <a:pt x="81139" y="91554"/>
                  </a:cubicBezTo>
                  <a:cubicBezTo>
                    <a:pt x="75345" y="95753"/>
                    <a:pt x="67999" y="99024"/>
                    <a:pt x="59707" y="100174"/>
                  </a:cubicBezTo>
                  <a:cubicBezTo>
                    <a:pt x="55533" y="100891"/>
                    <a:pt x="51328" y="100798"/>
                    <a:pt x="46759" y="100427"/>
                  </a:cubicBezTo>
                  <a:cubicBezTo>
                    <a:pt x="42461" y="99821"/>
                    <a:pt x="37966" y="98820"/>
                    <a:pt x="33662" y="97014"/>
                  </a:cubicBezTo>
                  <a:cubicBezTo>
                    <a:pt x="25043" y="93477"/>
                    <a:pt x="17122" y="87170"/>
                    <a:pt x="11476" y="78822"/>
                  </a:cubicBezTo>
                  <a:cubicBezTo>
                    <a:pt x="5979" y="70438"/>
                    <a:pt x="2764" y="60031"/>
                    <a:pt x="3351" y="49439"/>
                  </a:cubicBezTo>
                  <a:cubicBezTo>
                    <a:pt x="3660" y="38791"/>
                    <a:pt x="7822" y="28817"/>
                    <a:pt x="13943" y="21026"/>
                  </a:cubicBezTo>
                  <a:cubicBezTo>
                    <a:pt x="17078" y="17174"/>
                    <a:pt x="20677" y="13822"/>
                    <a:pt x="24591" y="11077"/>
                  </a:cubicBezTo>
                  <a:cubicBezTo>
                    <a:pt x="28573" y="8442"/>
                    <a:pt x="32772" y="6340"/>
                    <a:pt x="37100" y="4899"/>
                  </a:cubicBezTo>
                  <a:cubicBezTo>
                    <a:pt x="45714" y="2142"/>
                    <a:pt x="54834" y="1839"/>
                    <a:pt x="62638" y="3508"/>
                  </a:cubicBezTo>
                  <a:cubicBezTo>
                    <a:pt x="70565" y="5215"/>
                    <a:pt x="77460" y="8696"/>
                    <a:pt x="82895" y="12913"/>
                  </a:cubicBezTo>
                  <a:cubicBezTo>
                    <a:pt x="93889" y="21483"/>
                    <a:pt x="98619" y="32385"/>
                    <a:pt x="100511" y="39731"/>
                  </a:cubicBezTo>
                  <a:cubicBezTo>
                    <a:pt x="101464" y="43465"/>
                    <a:pt x="101884" y="46458"/>
                    <a:pt x="101971" y="48486"/>
                  </a:cubicBezTo>
                  <a:cubicBezTo>
                    <a:pt x="102107" y="50515"/>
                    <a:pt x="102181" y="51578"/>
                    <a:pt x="102181" y="51578"/>
                  </a:cubicBezTo>
                  <a:cubicBezTo>
                    <a:pt x="102181" y="51578"/>
                    <a:pt x="102156" y="50490"/>
                    <a:pt x="102113" y="48425"/>
                  </a:cubicBezTo>
                  <a:cubicBezTo>
                    <a:pt x="102113" y="46359"/>
                    <a:pt x="101822" y="43292"/>
                    <a:pt x="100969" y="39440"/>
                  </a:cubicBezTo>
                  <a:cubicBezTo>
                    <a:pt x="99330" y="31847"/>
                    <a:pt x="94767" y="20451"/>
                    <a:pt x="83476" y="11287"/>
                  </a:cubicBezTo>
                  <a:cubicBezTo>
                    <a:pt x="77892" y="6779"/>
                    <a:pt x="70720" y="2989"/>
                    <a:pt x="62366" y="1109"/>
                  </a:cubicBezTo>
                  <a:cubicBezTo>
                    <a:pt x="53981" y="-567"/>
                    <a:pt x="44582" y="-542"/>
                    <a:pt x="35344" y="2568"/>
                  </a:cubicBezTo>
                  <a:cubicBezTo>
                    <a:pt x="26162" y="5580"/>
                    <a:pt x="17307" y="11497"/>
                    <a:pt x="10827" y="19925"/>
                  </a:cubicBezTo>
                  <a:cubicBezTo>
                    <a:pt x="4229" y="28186"/>
                    <a:pt x="247" y="39211"/>
                    <a:pt x="6" y="50379"/>
                  </a:cubicBezTo>
                  <a:cubicBezTo>
                    <a:pt x="-75" y="56123"/>
                    <a:pt x="680" y="61645"/>
                    <a:pt x="2281" y="66956"/>
                  </a:cubicBezTo>
                  <a:cubicBezTo>
                    <a:pt x="3982" y="72200"/>
                    <a:pt x="6449" y="77097"/>
                    <a:pt x="9516" y="81463"/>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9" name="Freeform: Shape 38">
              <a:extLst>
                <a:ext uri="{FF2B5EF4-FFF2-40B4-BE49-F238E27FC236}">
                  <a16:creationId xmlns:a16="http://schemas.microsoft.com/office/drawing/2014/main" id="{25D71C7E-D4C6-468B-AA74-CE397381EA8C}"/>
                </a:ext>
              </a:extLst>
            </p:cNvPr>
            <p:cNvSpPr/>
            <p:nvPr/>
          </p:nvSpPr>
          <p:spPr>
            <a:xfrm>
              <a:off x="8985601" y="3236985"/>
              <a:ext cx="222071" cy="135626"/>
            </a:xfrm>
            <a:custGeom>
              <a:avLst/>
              <a:gdLst>
                <a:gd name="connsiteX0" fmla="*/ 679 w 222071"/>
                <a:gd name="connsiteY0" fmla="*/ 135620 h 135626"/>
                <a:gd name="connsiteX1" fmla="*/ 871 w 222071"/>
                <a:gd name="connsiteY1" fmla="*/ 119277 h 135626"/>
                <a:gd name="connsiteX2" fmla="*/ 1088 w 222071"/>
                <a:gd name="connsiteY2" fmla="*/ 100214 h 135626"/>
                <a:gd name="connsiteX3" fmla="*/ 4655 w 222071"/>
                <a:gd name="connsiteY3" fmla="*/ 75517 h 135626"/>
                <a:gd name="connsiteX4" fmla="*/ 40124 w 222071"/>
                <a:gd name="connsiteY4" fmla="*/ 23162 h 135626"/>
                <a:gd name="connsiteX5" fmla="*/ 73749 w 222071"/>
                <a:gd name="connsiteY5" fmla="*/ 6714 h 135626"/>
                <a:gd name="connsiteX6" fmla="*/ 113892 w 222071"/>
                <a:gd name="connsiteY6" fmla="*/ 3288 h 135626"/>
                <a:gd name="connsiteX7" fmla="*/ 134390 w 222071"/>
                <a:gd name="connsiteY7" fmla="*/ 4012 h 135626"/>
                <a:gd name="connsiteX8" fmla="*/ 153485 w 222071"/>
                <a:gd name="connsiteY8" fmla="*/ 8216 h 135626"/>
                <a:gd name="connsiteX9" fmla="*/ 185694 w 222071"/>
                <a:gd name="connsiteY9" fmla="*/ 26080 h 135626"/>
                <a:gd name="connsiteX10" fmla="*/ 218139 w 222071"/>
                <a:gd name="connsiteY10" fmla="*/ 78250 h 135626"/>
                <a:gd name="connsiteX11" fmla="*/ 220414 w 222071"/>
                <a:gd name="connsiteY11" fmla="*/ 90697 h 135626"/>
                <a:gd name="connsiteX12" fmla="*/ 221026 w 222071"/>
                <a:gd name="connsiteY12" fmla="*/ 101982 h 135626"/>
                <a:gd name="connsiteX13" fmla="*/ 221224 w 222071"/>
                <a:gd name="connsiteY13" fmla="*/ 120174 h 135626"/>
                <a:gd name="connsiteX14" fmla="*/ 221416 w 222071"/>
                <a:gd name="connsiteY14" fmla="*/ 135626 h 135626"/>
                <a:gd name="connsiteX15" fmla="*/ 221737 w 222071"/>
                <a:gd name="connsiteY15" fmla="*/ 119951 h 135626"/>
                <a:gd name="connsiteX16" fmla="*/ 222071 w 222071"/>
                <a:gd name="connsiteY16" fmla="*/ 101531 h 135626"/>
                <a:gd name="connsiteX17" fmla="*/ 221682 w 222071"/>
                <a:gd name="connsiteY17" fmla="*/ 89992 h 135626"/>
                <a:gd name="connsiteX18" fmla="*/ 219573 w 222071"/>
                <a:gd name="connsiteY18" fmla="*/ 77186 h 135626"/>
                <a:gd name="connsiteX19" fmla="*/ 186585 w 222071"/>
                <a:gd name="connsiteY19" fmla="*/ 23149 h 135626"/>
                <a:gd name="connsiteX20" fmla="*/ 153182 w 222071"/>
                <a:gd name="connsiteY20" fmla="*/ 4754 h 135626"/>
                <a:gd name="connsiteX21" fmla="*/ 143430 w 222071"/>
                <a:gd name="connsiteY21" fmla="*/ 2163 h 135626"/>
                <a:gd name="connsiteX22" fmla="*/ 133209 w 222071"/>
                <a:gd name="connsiteY22" fmla="*/ 555 h 135626"/>
                <a:gd name="connsiteX23" fmla="*/ 122877 w 222071"/>
                <a:gd name="connsiteY23" fmla="*/ 11 h 135626"/>
                <a:gd name="connsiteX24" fmla="*/ 112470 w 222071"/>
                <a:gd name="connsiteY24" fmla="*/ 5 h 135626"/>
                <a:gd name="connsiteX25" fmla="*/ 91669 w 222071"/>
                <a:gd name="connsiteY25" fmla="*/ 407 h 135626"/>
                <a:gd name="connsiteX26" fmla="*/ 71585 w 222071"/>
                <a:gd name="connsiteY26" fmla="*/ 4024 h 135626"/>
                <a:gd name="connsiteX27" fmla="*/ 37459 w 222071"/>
                <a:gd name="connsiteY27" fmla="*/ 21690 h 135626"/>
                <a:gd name="connsiteX28" fmla="*/ 2875 w 222071"/>
                <a:gd name="connsiteY28" fmla="*/ 75795 h 135626"/>
                <a:gd name="connsiteX29" fmla="*/ 352 w 222071"/>
                <a:gd name="connsiteY29" fmla="*/ 119506 h 135626"/>
                <a:gd name="connsiteX30" fmla="*/ 679 w 222071"/>
                <a:gd name="connsiteY30" fmla="*/ 135620 h 13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071" h="135626">
                  <a:moveTo>
                    <a:pt x="679" y="135620"/>
                  </a:moveTo>
                  <a:cubicBezTo>
                    <a:pt x="679" y="135620"/>
                    <a:pt x="754" y="129783"/>
                    <a:pt x="871" y="119277"/>
                  </a:cubicBezTo>
                  <a:cubicBezTo>
                    <a:pt x="933" y="114040"/>
                    <a:pt x="1001" y="107634"/>
                    <a:pt x="1088" y="100214"/>
                  </a:cubicBezTo>
                  <a:cubicBezTo>
                    <a:pt x="1465" y="92750"/>
                    <a:pt x="2015" y="84384"/>
                    <a:pt x="4655" y="75517"/>
                  </a:cubicBezTo>
                  <a:cubicBezTo>
                    <a:pt x="9194" y="57709"/>
                    <a:pt x="20868" y="37786"/>
                    <a:pt x="40124" y="23162"/>
                  </a:cubicBezTo>
                  <a:cubicBezTo>
                    <a:pt x="49720" y="15884"/>
                    <a:pt x="61160" y="10065"/>
                    <a:pt x="73749" y="6714"/>
                  </a:cubicBezTo>
                  <a:cubicBezTo>
                    <a:pt x="86351" y="3103"/>
                    <a:pt x="99874" y="3164"/>
                    <a:pt x="113892" y="3288"/>
                  </a:cubicBezTo>
                  <a:cubicBezTo>
                    <a:pt x="120873" y="3226"/>
                    <a:pt x="127656" y="3319"/>
                    <a:pt x="134390" y="4012"/>
                  </a:cubicBezTo>
                  <a:cubicBezTo>
                    <a:pt x="140932" y="4828"/>
                    <a:pt x="147357" y="6225"/>
                    <a:pt x="153485" y="8216"/>
                  </a:cubicBezTo>
                  <a:cubicBezTo>
                    <a:pt x="165722" y="12229"/>
                    <a:pt x="176642" y="18536"/>
                    <a:pt x="185694" y="26080"/>
                  </a:cubicBezTo>
                  <a:cubicBezTo>
                    <a:pt x="203979" y="41230"/>
                    <a:pt x="214008" y="61122"/>
                    <a:pt x="218139" y="78250"/>
                  </a:cubicBezTo>
                  <a:cubicBezTo>
                    <a:pt x="219369" y="82523"/>
                    <a:pt x="219678" y="86771"/>
                    <a:pt x="220414" y="90697"/>
                  </a:cubicBezTo>
                  <a:cubicBezTo>
                    <a:pt x="220618" y="94692"/>
                    <a:pt x="220952" y="98433"/>
                    <a:pt x="221026" y="101982"/>
                  </a:cubicBezTo>
                  <a:cubicBezTo>
                    <a:pt x="221107" y="109081"/>
                    <a:pt x="221169" y="115190"/>
                    <a:pt x="221224" y="120174"/>
                  </a:cubicBezTo>
                  <a:cubicBezTo>
                    <a:pt x="221348" y="130141"/>
                    <a:pt x="221416" y="135626"/>
                    <a:pt x="221416" y="135626"/>
                  </a:cubicBezTo>
                  <a:cubicBezTo>
                    <a:pt x="221416" y="135626"/>
                    <a:pt x="221533" y="130049"/>
                    <a:pt x="221737" y="119951"/>
                  </a:cubicBezTo>
                  <a:cubicBezTo>
                    <a:pt x="221830" y="114899"/>
                    <a:pt x="221935" y="108716"/>
                    <a:pt x="222071" y="101531"/>
                  </a:cubicBezTo>
                  <a:cubicBezTo>
                    <a:pt x="222022" y="97938"/>
                    <a:pt x="221892" y="94073"/>
                    <a:pt x="221682" y="89992"/>
                  </a:cubicBezTo>
                  <a:cubicBezTo>
                    <a:pt x="220983" y="85967"/>
                    <a:pt x="220853" y="81577"/>
                    <a:pt x="219573" y="77186"/>
                  </a:cubicBezTo>
                  <a:cubicBezTo>
                    <a:pt x="215727" y="59465"/>
                    <a:pt x="205314" y="38973"/>
                    <a:pt x="186585" y="23149"/>
                  </a:cubicBezTo>
                  <a:cubicBezTo>
                    <a:pt x="177235" y="15327"/>
                    <a:pt x="165889" y="8828"/>
                    <a:pt x="153182" y="4754"/>
                  </a:cubicBezTo>
                  <a:cubicBezTo>
                    <a:pt x="149960" y="3900"/>
                    <a:pt x="146708" y="3035"/>
                    <a:pt x="143430" y="2163"/>
                  </a:cubicBezTo>
                  <a:cubicBezTo>
                    <a:pt x="140048" y="1631"/>
                    <a:pt x="136641" y="1093"/>
                    <a:pt x="133209" y="555"/>
                  </a:cubicBezTo>
                  <a:cubicBezTo>
                    <a:pt x="129790" y="376"/>
                    <a:pt x="126352" y="190"/>
                    <a:pt x="122877" y="11"/>
                  </a:cubicBezTo>
                  <a:cubicBezTo>
                    <a:pt x="119432" y="11"/>
                    <a:pt x="115963" y="5"/>
                    <a:pt x="112470" y="5"/>
                  </a:cubicBezTo>
                  <a:cubicBezTo>
                    <a:pt x="105489" y="17"/>
                    <a:pt x="98619" y="-107"/>
                    <a:pt x="91669" y="407"/>
                  </a:cubicBezTo>
                  <a:cubicBezTo>
                    <a:pt x="84768" y="914"/>
                    <a:pt x="78028" y="2175"/>
                    <a:pt x="71585" y="4024"/>
                  </a:cubicBezTo>
                  <a:cubicBezTo>
                    <a:pt x="58692" y="7746"/>
                    <a:pt x="47080" y="14004"/>
                    <a:pt x="37459" y="21690"/>
                  </a:cubicBezTo>
                  <a:cubicBezTo>
                    <a:pt x="18191" y="37186"/>
                    <a:pt x="6875" y="57715"/>
                    <a:pt x="2875" y="75795"/>
                  </a:cubicBezTo>
                  <a:cubicBezTo>
                    <a:pt x="-1664" y="94024"/>
                    <a:pt x="593" y="109192"/>
                    <a:pt x="352" y="119506"/>
                  </a:cubicBezTo>
                  <a:cubicBezTo>
                    <a:pt x="562" y="129863"/>
                    <a:pt x="679" y="135620"/>
                    <a:pt x="679" y="135620"/>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0" name="Freeform: Shape 49">
              <a:extLst>
                <a:ext uri="{FF2B5EF4-FFF2-40B4-BE49-F238E27FC236}">
                  <a16:creationId xmlns:a16="http://schemas.microsoft.com/office/drawing/2014/main" id="{2117B3F0-B301-4B17-8433-2257BA30EAAD}"/>
                </a:ext>
              </a:extLst>
            </p:cNvPr>
            <p:cNvSpPr/>
            <p:nvPr/>
          </p:nvSpPr>
          <p:spPr>
            <a:xfrm>
              <a:off x="8985866" y="3370960"/>
              <a:ext cx="221571" cy="3295"/>
            </a:xfrm>
            <a:custGeom>
              <a:avLst/>
              <a:gdLst>
                <a:gd name="connsiteX0" fmla="*/ 0 w 221571"/>
                <a:gd name="connsiteY0" fmla="*/ 2059 h 3295"/>
                <a:gd name="connsiteX1" fmla="*/ 112347 w 221571"/>
                <a:gd name="connsiteY1" fmla="*/ 3296 h 3295"/>
                <a:gd name="connsiteX2" fmla="*/ 221571 w 221571"/>
                <a:gd name="connsiteY2" fmla="*/ 2059 h 3295"/>
                <a:gd name="connsiteX3" fmla="*/ 111568 w 221571"/>
                <a:gd name="connsiteY3" fmla="*/ 0 h 3295"/>
                <a:gd name="connsiteX4" fmla="*/ 0 w 221571"/>
                <a:gd name="connsiteY4" fmla="*/ 2059 h 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1" h="3295">
                  <a:moveTo>
                    <a:pt x="0" y="2059"/>
                  </a:moveTo>
                  <a:cubicBezTo>
                    <a:pt x="0" y="2059"/>
                    <a:pt x="51156" y="3296"/>
                    <a:pt x="112347" y="3296"/>
                  </a:cubicBezTo>
                  <a:cubicBezTo>
                    <a:pt x="173532" y="3296"/>
                    <a:pt x="221571" y="2059"/>
                    <a:pt x="221571" y="2059"/>
                  </a:cubicBezTo>
                  <a:cubicBezTo>
                    <a:pt x="221571" y="2059"/>
                    <a:pt x="172747" y="0"/>
                    <a:pt x="111568" y="0"/>
                  </a:cubicBezTo>
                  <a:cubicBezTo>
                    <a:pt x="50383" y="-6"/>
                    <a:pt x="0" y="2059"/>
                    <a:pt x="0" y="2059"/>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1" name="Freeform: Shape 50">
              <a:extLst>
                <a:ext uri="{FF2B5EF4-FFF2-40B4-BE49-F238E27FC236}">
                  <a16:creationId xmlns:a16="http://schemas.microsoft.com/office/drawing/2014/main" id="{786E4B5F-D95C-4C41-8E68-9B2CBF9F01CA}"/>
                </a:ext>
              </a:extLst>
            </p:cNvPr>
            <p:cNvSpPr/>
            <p:nvPr/>
          </p:nvSpPr>
          <p:spPr>
            <a:xfrm>
              <a:off x="9044565" y="3105018"/>
              <a:ext cx="102181" cy="103161"/>
            </a:xfrm>
            <a:custGeom>
              <a:avLst/>
              <a:gdLst>
                <a:gd name="connsiteX0" fmla="*/ 9511 w 102181"/>
                <a:gd name="connsiteY0" fmla="*/ 81472 h 103161"/>
                <a:gd name="connsiteX1" fmla="*/ 33533 w 102181"/>
                <a:gd name="connsiteY1" fmla="*/ 99923 h 103161"/>
                <a:gd name="connsiteX2" fmla="*/ 82574 w 102181"/>
                <a:gd name="connsiteY2" fmla="*/ 92546 h 103161"/>
                <a:gd name="connsiteX3" fmla="*/ 100883 w 102181"/>
                <a:gd name="connsiteY3" fmla="*/ 64053 h 103161"/>
                <a:gd name="connsiteX4" fmla="*/ 101799 w 102181"/>
                <a:gd name="connsiteY4" fmla="*/ 58760 h 103161"/>
                <a:gd name="connsiteX5" fmla="*/ 102101 w 102181"/>
                <a:gd name="connsiteY5" fmla="*/ 54827 h 103161"/>
                <a:gd name="connsiteX6" fmla="*/ 102182 w 102181"/>
                <a:gd name="connsiteY6" fmla="*/ 51575 h 103161"/>
                <a:gd name="connsiteX7" fmla="*/ 102182 w 102181"/>
                <a:gd name="connsiteY7" fmla="*/ 51575 h 103161"/>
                <a:gd name="connsiteX8" fmla="*/ 102182 w 102181"/>
                <a:gd name="connsiteY8" fmla="*/ 51562 h 103161"/>
                <a:gd name="connsiteX9" fmla="*/ 102182 w 102181"/>
                <a:gd name="connsiteY9" fmla="*/ 51556 h 103161"/>
                <a:gd name="connsiteX10" fmla="*/ 102182 w 102181"/>
                <a:gd name="connsiteY10" fmla="*/ 51562 h 103161"/>
                <a:gd name="connsiteX11" fmla="*/ 102108 w 102181"/>
                <a:gd name="connsiteY11" fmla="*/ 48427 h 103161"/>
                <a:gd name="connsiteX12" fmla="*/ 100964 w 102181"/>
                <a:gd name="connsiteY12" fmla="*/ 39436 h 103161"/>
                <a:gd name="connsiteX13" fmla="*/ 83471 w 102181"/>
                <a:gd name="connsiteY13" fmla="*/ 11283 h 103161"/>
                <a:gd name="connsiteX14" fmla="*/ 62360 w 102181"/>
                <a:gd name="connsiteY14" fmla="*/ 1112 h 103161"/>
                <a:gd name="connsiteX15" fmla="*/ 35345 w 102181"/>
                <a:gd name="connsiteY15" fmla="*/ 2571 h 103161"/>
                <a:gd name="connsiteX16" fmla="*/ 10828 w 102181"/>
                <a:gd name="connsiteY16" fmla="*/ 19928 h 103161"/>
                <a:gd name="connsiteX17" fmla="*/ 7 w 102181"/>
                <a:gd name="connsiteY17" fmla="*/ 50381 h 103161"/>
                <a:gd name="connsiteX18" fmla="*/ 2282 w 102181"/>
                <a:gd name="connsiteY18" fmla="*/ 66953 h 103161"/>
                <a:gd name="connsiteX19" fmla="*/ 9511 w 102181"/>
                <a:gd name="connsiteY19" fmla="*/ 81472 h 103161"/>
                <a:gd name="connsiteX20" fmla="*/ 3352 w 102181"/>
                <a:gd name="connsiteY20" fmla="*/ 49435 h 103161"/>
                <a:gd name="connsiteX21" fmla="*/ 13950 w 102181"/>
                <a:gd name="connsiteY21" fmla="*/ 21022 h 103161"/>
                <a:gd name="connsiteX22" fmla="*/ 24592 w 102181"/>
                <a:gd name="connsiteY22" fmla="*/ 11073 h 103161"/>
                <a:gd name="connsiteX23" fmla="*/ 37101 w 102181"/>
                <a:gd name="connsiteY23" fmla="*/ 4890 h 103161"/>
                <a:gd name="connsiteX24" fmla="*/ 62639 w 102181"/>
                <a:gd name="connsiteY24" fmla="*/ 3498 h 103161"/>
                <a:gd name="connsiteX25" fmla="*/ 82896 w 102181"/>
                <a:gd name="connsiteY25" fmla="*/ 12910 h 103161"/>
                <a:gd name="connsiteX26" fmla="*/ 100506 w 102181"/>
                <a:gd name="connsiteY26" fmla="*/ 39721 h 103161"/>
                <a:gd name="connsiteX27" fmla="*/ 101965 w 102181"/>
                <a:gd name="connsiteY27" fmla="*/ 48477 h 103161"/>
                <a:gd name="connsiteX28" fmla="*/ 102176 w 102181"/>
                <a:gd name="connsiteY28" fmla="*/ 51562 h 103161"/>
                <a:gd name="connsiteX29" fmla="*/ 101953 w 102181"/>
                <a:gd name="connsiteY29" fmla="*/ 54864 h 103161"/>
                <a:gd name="connsiteX30" fmla="*/ 101477 w 102181"/>
                <a:gd name="connsiteY30" fmla="*/ 58815 h 103161"/>
                <a:gd name="connsiteX31" fmla="*/ 100333 w 102181"/>
                <a:gd name="connsiteY31" fmla="*/ 64090 h 103161"/>
                <a:gd name="connsiteX32" fmla="*/ 81140 w 102181"/>
                <a:gd name="connsiteY32" fmla="*/ 91551 h 103161"/>
                <a:gd name="connsiteX33" fmla="*/ 59702 w 102181"/>
                <a:gd name="connsiteY33" fmla="*/ 100170 h 103161"/>
                <a:gd name="connsiteX34" fmla="*/ 46754 w 102181"/>
                <a:gd name="connsiteY34" fmla="*/ 100424 h 103161"/>
                <a:gd name="connsiteX35" fmla="*/ 33663 w 102181"/>
                <a:gd name="connsiteY35" fmla="*/ 97017 h 103161"/>
                <a:gd name="connsiteX36" fmla="*/ 11471 w 102181"/>
                <a:gd name="connsiteY36" fmla="*/ 78825 h 103161"/>
                <a:gd name="connsiteX37" fmla="*/ 3352 w 102181"/>
                <a:gd name="connsiteY37" fmla="*/ 49435 h 1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181" h="103161">
                  <a:moveTo>
                    <a:pt x="9511" y="81472"/>
                  </a:moveTo>
                  <a:cubicBezTo>
                    <a:pt x="15713" y="90165"/>
                    <a:pt x="24339" y="96571"/>
                    <a:pt x="33533" y="99923"/>
                  </a:cubicBezTo>
                  <a:cubicBezTo>
                    <a:pt x="52238" y="106953"/>
                    <a:pt x="71240" y="101642"/>
                    <a:pt x="82574" y="92546"/>
                  </a:cubicBezTo>
                  <a:cubicBezTo>
                    <a:pt x="94261" y="83438"/>
                    <a:pt x="99195" y="71850"/>
                    <a:pt x="100883" y="64053"/>
                  </a:cubicBezTo>
                  <a:cubicBezTo>
                    <a:pt x="101415" y="62093"/>
                    <a:pt x="101619" y="60299"/>
                    <a:pt x="101799" y="58760"/>
                  </a:cubicBezTo>
                  <a:cubicBezTo>
                    <a:pt x="102040" y="57226"/>
                    <a:pt x="102108" y="55909"/>
                    <a:pt x="102101" y="54827"/>
                  </a:cubicBezTo>
                  <a:cubicBezTo>
                    <a:pt x="102151" y="52725"/>
                    <a:pt x="102182" y="51612"/>
                    <a:pt x="102182" y="51575"/>
                  </a:cubicBezTo>
                  <a:lnTo>
                    <a:pt x="102182" y="51575"/>
                  </a:lnTo>
                  <a:lnTo>
                    <a:pt x="102182" y="51562"/>
                  </a:lnTo>
                  <a:lnTo>
                    <a:pt x="102182" y="51556"/>
                  </a:lnTo>
                  <a:lnTo>
                    <a:pt x="102182" y="51562"/>
                  </a:lnTo>
                  <a:cubicBezTo>
                    <a:pt x="102182" y="51519"/>
                    <a:pt x="102157" y="50455"/>
                    <a:pt x="102108" y="48427"/>
                  </a:cubicBezTo>
                  <a:cubicBezTo>
                    <a:pt x="102108" y="46362"/>
                    <a:pt x="101817" y="43289"/>
                    <a:pt x="100964" y="39436"/>
                  </a:cubicBezTo>
                  <a:cubicBezTo>
                    <a:pt x="99325" y="31849"/>
                    <a:pt x="94762" y="20447"/>
                    <a:pt x="83471" y="11283"/>
                  </a:cubicBezTo>
                  <a:cubicBezTo>
                    <a:pt x="77887" y="6776"/>
                    <a:pt x="70714" y="2985"/>
                    <a:pt x="62360" y="1112"/>
                  </a:cubicBezTo>
                  <a:cubicBezTo>
                    <a:pt x="53976" y="-570"/>
                    <a:pt x="44577" y="-539"/>
                    <a:pt x="35345" y="2571"/>
                  </a:cubicBezTo>
                  <a:cubicBezTo>
                    <a:pt x="26163" y="5582"/>
                    <a:pt x="17308" y="11500"/>
                    <a:pt x="10828" y="19928"/>
                  </a:cubicBezTo>
                  <a:cubicBezTo>
                    <a:pt x="4230" y="28189"/>
                    <a:pt x="248" y="39214"/>
                    <a:pt x="7" y="50381"/>
                  </a:cubicBezTo>
                  <a:cubicBezTo>
                    <a:pt x="-80" y="56119"/>
                    <a:pt x="675" y="61647"/>
                    <a:pt x="2282" y="66953"/>
                  </a:cubicBezTo>
                  <a:cubicBezTo>
                    <a:pt x="3976" y="72209"/>
                    <a:pt x="6450" y="77100"/>
                    <a:pt x="9511" y="81472"/>
                  </a:cubicBezTo>
                  <a:close/>
                  <a:moveTo>
                    <a:pt x="3352" y="49435"/>
                  </a:moveTo>
                  <a:cubicBezTo>
                    <a:pt x="3667" y="38787"/>
                    <a:pt x="7829" y="28813"/>
                    <a:pt x="13950" y="21022"/>
                  </a:cubicBezTo>
                  <a:cubicBezTo>
                    <a:pt x="17085" y="17164"/>
                    <a:pt x="20684" y="13818"/>
                    <a:pt x="24592" y="11073"/>
                  </a:cubicBezTo>
                  <a:cubicBezTo>
                    <a:pt x="28580" y="8439"/>
                    <a:pt x="32779" y="6337"/>
                    <a:pt x="37101" y="4890"/>
                  </a:cubicBezTo>
                  <a:cubicBezTo>
                    <a:pt x="45715" y="2132"/>
                    <a:pt x="54835" y="1829"/>
                    <a:pt x="62639" y="3498"/>
                  </a:cubicBezTo>
                  <a:cubicBezTo>
                    <a:pt x="70560" y="5205"/>
                    <a:pt x="77460" y="8686"/>
                    <a:pt x="82896" y="12910"/>
                  </a:cubicBezTo>
                  <a:cubicBezTo>
                    <a:pt x="93890" y="21474"/>
                    <a:pt x="98620" y="32381"/>
                    <a:pt x="100506" y="39721"/>
                  </a:cubicBezTo>
                  <a:cubicBezTo>
                    <a:pt x="101458" y="43456"/>
                    <a:pt x="101885" y="46449"/>
                    <a:pt x="101965" y="48477"/>
                  </a:cubicBezTo>
                  <a:cubicBezTo>
                    <a:pt x="102101" y="50480"/>
                    <a:pt x="102176" y="51531"/>
                    <a:pt x="102176" y="51562"/>
                  </a:cubicBezTo>
                  <a:cubicBezTo>
                    <a:pt x="102176" y="51593"/>
                    <a:pt x="102095" y="52725"/>
                    <a:pt x="101953" y="54864"/>
                  </a:cubicBezTo>
                  <a:cubicBezTo>
                    <a:pt x="101922" y="55959"/>
                    <a:pt x="101786" y="57288"/>
                    <a:pt x="101477" y="58815"/>
                  </a:cubicBezTo>
                  <a:cubicBezTo>
                    <a:pt x="101248" y="60361"/>
                    <a:pt x="100939" y="62136"/>
                    <a:pt x="100333" y="64090"/>
                  </a:cubicBezTo>
                  <a:cubicBezTo>
                    <a:pt x="98354" y="71844"/>
                    <a:pt x="92888" y="83104"/>
                    <a:pt x="81140" y="91551"/>
                  </a:cubicBezTo>
                  <a:cubicBezTo>
                    <a:pt x="75340" y="95743"/>
                    <a:pt x="68000" y="99020"/>
                    <a:pt x="59702" y="100170"/>
                  </a:cubicBezTo>
                  <a:cubicBezTo>
                    <a:pt x="55528" y="100888"/>
                    <a:pt x="51329" y="100795"/>
                    <a:pt x="46754" y="100424"/>
                  </a:cubicBezTo>
                  <a:cubicBezTo>
                    <a:pt x="42462" y="99818"/>
                    <a:pt x="37961" y="98822"/>
                    <a:pt x="33663" y="97017"/>
                  </a:cubicBezTo>
                  <a:cubicBezTo>
                    <a:pt x="25043" y="93474"/>
                    <a:pt x="17116" y="87173"/>
                    <a:pt x="11471" y="78825"/>
                  </a:cubicBezTo>
                  <a:cubicBezTo>
                    <a:pt x="5980" y="70428"/>
                    <a:pt x="2765" y="60027"/>
                    <a:pt x="3352" y="49435"/>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2" name="Freeform: Shape 51">
              <a:extLst>
                <a:ext uri="{FF2B5EF4-FFF2-40B4-BE49-F238E27FC236}">
                  <a16:creationId xmlns:a16="http://schemas.microsoft.com/office/drawing/2014/main" id="{FE72688A-E60E-4627-A755-F3DFDEBB4673}"/>
                </a:ext>
              </a:extLst>
            </p:cNvPr>
            <p:cNvSpPr/>
            <p:nvPr/>
          </p:nvSpPr>
          <p:spPr>
            <a:xfrm>
              <a:off x="9093928" y="3423649"/>
              <a:ext cx="13678" cy="66218"/>
            </a:xfrm>
            <a:custGeom>
              <a:avLst/>
              <a:gdLst>
                <a:gd name="connsiteX0" fmla="*/ 13004 w 13678"/>
                <a:gd name="connsiteY0" fmla="*/ 0 h 66218"/>
                <a:gd name="connsiteX1" fmla="*/ 11885 w 13678"/>
                <a:gd name="connsiteY1" fmla="*/ 10159 h 66218"/>
                <a:gd name="connsiteX2" fmla="*/ 8434 w 13678"/>
                <a:gd name="connsiteY2" fmla="*/ 33984 h 66218"/>
                <a:gd name="connsiteX3" fmla="*/ 2671 w 13678"/>
                <a:gd name="connsiteY3" fmla="*/ 56875 h 66218"/>
                <a:gd name="connsiteX4" fmla="*/ 0 w 13678"/>
                <a:gd name="connsiteY4" fmla="*/ 66218 h 66218"/>
                <a:gd name="connsiteX5" fmla="*/ 4260 w 13678"/>
                <a:gd name="connsiteY5" fmla="*/ 57302 h 66218"/>
                <a:gd name="connsiteX6" fmla="*/ 11699 w 13678"/>
                <a:gd name="connsiteY6" fmla="*/ 34392 h 66218"/>
                <a:gd name="connsiteX7" fmla="*/ 13523 w 13678"/>
                <a:gd name="connsiteY7" fmla="*/ 10122 h 66218"/>
                <a:gd name="connsiteX8" fmla="*/ 13004 w 13678"/>
                <a:gd name="connsiteY8" fmla="*/ 0 h 6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 h="66218">
                  <a:moveTo>
                    <a:pt x="13004" y="0"/>
                  </a:moveTo>
                  <a:cubicBezTo>
                    <a:pt x="13004" y="0"/>
                    <a:pt x="12565" y="3995"/>
                    <a:pt x="11885" y="10159"/>
                  </a:cubicBezTo>
                  <a:cubicBezTo>
                    <a:pt x="11606" y="16491"/>
                    <a:pt x="9745" y="24827"/>
                    <a:pt x="8434" y="33984"/>
                  </a:cubicBezTo>
                  <a:cubicBezTo>
                    <a:pt x="6146" y="42993"/>
                    <a:pt x="4699" y="51211"/>
                    <a:pt x="2671" y="56875"/>
                  </a:cubicBezTo>
                  <a:cubicBezTo>
                    <a:pt x="1039" y="62576"/>
                    <a:pt x="0" y="66218"/>
                    <a:pt x="0" y="66218"/>
                  </a:cubicBezTo>
                  <a:cubicBezTo>
                    <a:pt x="0" y="66218"/>
                    <a:pt x="1725" y="62898"/>
                    <a:pt x="4260" y="57302"/>
                  </a:cubicBezTo>
                  <a:cubicBezTo>
                    <a:pt x="7105" y="51811"/>
                    <a:pt x="9399" y="43593"/>
                    <a:pt x="11699" y="34392"/>
                  </a:cubicBezTo>
                  <a:cubicBezTo>
                    <a:pt x="13084" y="24950"/>
                    <a:pt x="14074" y="16343"/>
                    <a:pt x="13523" y="10122"/>
                  </a:cubicBezTo>
                  <a:cubicBezTo>
                    <a:pt x="13331" y="3883"/>
                    <a:pt x="13004" y="0"/>
                    <a:pt x="13004" y="0"/>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3" name="Freeform: Shape 52">
              <a:extLst>
                <a:ext uri="{FF2B5EF4-FFF2-40B4-BE49-F238E27FC236}">
                  <a16:creationId xmlns:a16="http://schemas.microsoft.com/office/drawing/2014/main" id="{86AD5396-696B-4B3F-8897-9AD8787C873F}"/>
                </a:ext>
              </a:extLst>
            </p:cNvPr>
            <p:cNvSpPr/>
            <p:nvPr/>
          </p:nvSpPr>
          <p:spPr>
            <a:xfrm>
              <a:off x="9000657" y="3546025"/>
              <a:ext cx="56003" cy="37564"/>
            </a:xfrm>
            <a:custGeom>
              <a:avLst/>
              <a:gdLst>
                <a:gd name="connsiteX0" fmla="*/ 28759 w 56003"/>
                <a:gd name="connsiteY0" fmla="*/ 20789 h 37564"/>
                <a:gd name="connsiteX1" fmla="*/ 8496 w 56003"/>
                <a:gd name="connsiteY1" fmla="*/ 32859 h 37564"/>
                <a:gd name="connsiteX2" fmla="*/ 0 w 56003"/>
                <a:gd name="connsiteY2" fmla="*/ 37564 h 37564"/>
                <a:gd name="connsiteX3" fmla="*/ 9325 w 56003"/>
                <a:gd name="connsiteY3" fmla="*/ 34293 h 37564"/>
                <a:gd name="connsiteX4" fmla="*/ 30806 w 56003"/>
                <a:gd name="connsiteY4" fmla="*/ 23404 h 37564"/>
                <a:gd name="connsiteX5" fmla="*/ 49251 w 56003"/>
                <a:gd name="connsiteY5" fmla="*/ 7556 h 37564"/>
                <a:gd name="connsiteX6" fmla="*/ 56003 w 56003"/>
                <a:gd name="connsiteY6" fmla="*/ 0 h 37564"/>
                <a:gd name="connsiteX7" fmla="*/ 48052 w 56003"/>
                <a:gd name="connsiteY7" fmla="*/ 6412 h 37564"/>
                <a:gd name="connsiteX8" fmla="*/ 28759 w 56003"/>
                <a:gd name="connsiteY8" fmla="*/ 20789 h 3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03" h="37564">
                  <a:moveTo>
                    <a:pt x="28759" y="20789"/>
                  </a:moveTo>
                  <a:cubicBezTo>
                    <a:pt x="20795" y="25575"/>
                    <a:pt x="13944" y="30305"/>
                    <a:pt x="8496" y="32859"/>
                  </a:cubicBezTo>
                  <a:cubicBezTo>
                    <a:pt x="3308" y="35728"/>
                    <a:pt x="0" y="37564"/>
                    <a:pt x="0" y="37564"/>
                  </a:cubicBezTo>
                  <a:cubicBezTo>
                    <a:pt x="0" y="37564"/>
                    <a:pt x="3568" y="36445"/>
                    <a:pt x="9325" y="34293"/>
                  </a:cubicBezTo>
                  <a:cubicBezTo>
                    <a:pt x="15224" y="32445"/>
                    <a:pt x="22668" y="28289"/>
                    <a:pt x="30806" y="23404"/>
                  </a:cubicBezTo>
                  <a:cubicBezTo>
                    <a:pt x="38442" y="17716"/>
                    <a:pt x="45263" y="12342"/>
                    <a:pt x="49251" y="7556"/>
                  </a:cubicBezTo>
                  <a:cubicBezTo>
                    <a:pt x="53493" y="2987"/>
                    <a:pt x="56003" y="0"/>
                    <a:pt x="56003" y="0"/>
                  </a:cubicBezTo>
                  <a:cubicBezTo>
                    <a:pt x="56003" y="0"/>
                    <a:pt x="52868" y="2523"/>
                    <a:pt x="48052" y="6412"/>
                  </a:cubicBezTo>
                  <a:cubicBezTo>
                    <a:pt x="43383" y="10697"/>
                    <a:pt x="36192" y="15273"/>
                    <a:pt x="28759" y="20789"/>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4" name="Freeform: Shape 53">
              <a:extLst>
                <a:ext uri="{FF2B5EF4-FFF2-40B4-BE49-F238E27FC236}">
                  <a16:creationId xmlns:a16="http://schemas.microsoft.com/office/drawing/2014/main" id="{5FE9B0AD-4289-4D35-98B9-ECFE4A4B983F}"/>
                </a:ext>
              </a:extLst>
            </p:cNvPr>
            <p:cNvSpPr/>
            <p:nvPr/>
          </p:nvSpPr>
          <p:spPr>
            <a:xfrm>
              <a:off x="8742709" y="3266064"/>
              <a:ext cx="13677" cy="66212"/>
            </a:xfrm>
            <a:custGeom>
              <a:avLst/>
              <a:gdLst>
                <a:gd name="connsiteX0" fmla="*/ 687 w 13677"/>
                <a:gd name="connsiteY0" fmla="*/ 66212 h 66212"/>
                <a:gd name="connsiteX1" fmla="*/ 1806 w 13677"/>
                <a:gd name="connsiteY1" fmla="*/ 56053 h 66212"/>
                <a:gd name="connsiteX2" fmla="*/ 5250 w 13677"/>
                <a:gd name="connsiteY2" fmla="*/ 32228 h 66212"/>
                <a:gd name="connsiteX3" fmla="*/ 11013 w 13677"/>
                <a:gd name="connsiteY3" fmla="*/ 9337 h 66212"/>
                <a:gd name="connsiteX4" fmla="*/ 13678 w 13677"/>
                <a:gd name="connsiteY4" fmla="*/ 0 h 66212"/>
                <a:gd name="connsiteX5" fmla="*/ 9418 w 13677"/>
                <a:gd name="connsiteY5" fmla="*/ 8910 h 66212"/>
                <a:gd name="connsiteX6" fmla="*/ 1979 w 13677"/>
                <a:gd name="connsiteY6" fmla="*/ 31826 h 66212"/>
                <a:gd name="connsiteX7" fmla="*/ 155 w 13677"/>
                <a:gd name="connsiteY7" fmla="*/ 56090 h 66212"/>
                <a:gd name="connsiteX8" fmla="*/ 687 w 13677"/>
                <a:gd name="connsiteY8" fmla="*/ 66212 h 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7" h="66212">
                  <a:moveTo>
                    <a:pt x="687" y="66212"/>
                  </a:moveTo>
                  <a:cubicBezTo>
                    <a:pt x="687" y="66212"/>
                    <a:pt x="1126" y="62212"/>
                    <a:pt x="1806" y="56053"/>
                  </a:cubicBezTo>
                  <a:cubicBezTo>
                    <a:pt x="2078" y="49721"/>
                    <a:pt x="3939" y="41380"/>
                    <a:pt x="5250" y="32228"/>
                  </a:cubicBezTo>
                  <a:cubicBezTo>
                    <a:pt x="7538" y="23219"/>
                    <a:pt x="8979" y="15001"/>
                    <a:pt x="11013" y="9337"/>
                  </a:cubicBezTo>
                  <a:cubicBezTo>
                    <a:pt x="12639" y="3636"/>
                    <a:pt x="13678" y="0"/>
                    <a:pt x="13678" y="0"/>
                  </a:cubicBezTo>
                  <a:cubicBezTo>
                    <a:pt x="13678" y="0"/>
                    <a:pt x="11953" y="3321"/>
                    <a:pt x="9418" y="8910"/>
                  </a:cubicBezTo>
                  <a:cubicBezTo>
                    <a:pt x="6573" y="14407"/>
                    <a:pt x="4279" y="22619"/>
                    <a:pt x="1979" y="31826"/>
                  </a:cubicBezTo>
                  <a:cubicBezTo>
                    <a:pt x="594" y="41268"/>
                    <a:pt x="-396" y="49869"/>
                    <a:pt x="155" y="56090"/>
                  </a:cubicBezTo>
                  <a:cubicBezTo>
                    <a:pt x="365" y="62323"/>
                    <a:pt x="687" y="66212"/>
                    <a:pt x="687" y="66212"/>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55" name="Freeform: Shape 54">
              <a:extLst>
                <a:ext uri="{FF2B5EF4-FFF2-40B4-BE49-F238E27FC236}">
                  <a16:creationId xmlns:a16="http://schemas.microsoft.com/office/drawing/2014/main" id="{7C09CAD0-1A10-434F-83D5-CBBE81B4B3CF}"/>
                </a:ext>
              </a:extLst>
            </p:cNvPr>
            <p:cNvSpPr/>
            <p:nvPr/>
          </p:nvSpPr>
          <p:spPr>
            <a:xfrm>
              <a:off x="8793673" y="3172323"/>
              <a:ext cx="55997" cy="37570"/>
            </a:xfrm>
            <a:custGeom>
              <a:avLst/>
              <a:gdLst>
                <a:gd name="connsiteX0" fmla="*/ 27238 w 55997"/>
                <a:gd name="connsiteY0" fmla="*/ 16782 h 37570"/>
                <a:gd name="connsiteX1" fmla="*/ 47501 w 55997"/>
                <a:gd name="connsiteY1" fmla="*/ 4706 h 37570"/>
                <a:gd name="connsiteX2" fmla="*/ 55997 w 55997"/>
                <a:gd name="connsiteY2" fmla="*/ 0 h 37570"/>
                <a:gd name="connsiteX3" fmla="*/ 46679 w 55997"/>
                <a:gd name="connsiteY3" fmla="*/ 3271 h 37570"/>
                <a:gd name="connsiteX4" fmla="*/ 25198 w 55997"/>
                <a:gd name="connsiteY4" fmla="*/ 14160 h 37570"/>
                <a:gd name="connsiteX5" fmla="*/ 6752 w 55997"/>
                <a:gd name="connsiteY5" fmla="*/ 30014 h 37570"/>
                <a:gd name="connsiteX6" fmla="*/ 0 w 55997"/>
                <a:gd name="connsiteY6" fmla="*/ 37571 h 37570"/>
                <a:gd name="connsiteX7" fmla="*/ 7952 w 55997"/>
                <a:gd name="connsiteY7" fmla="*/ 31152 h 37570"/>
                <a:gd name="connsiteX8" fmla="*/ 27238 w 55997"/>
                <a:gd name="connsiteY8" fmla="*/ 16782 h 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7" h="37570">
                  <a:moveTo>
                    <a:pt x="27238" y="16782"/>
                  </a:moveTo>
                  <a:cubicBezTo>
                    <a:pt x="35202" y="11996"/>
                    <a:pt x="42060" y="7259"/>
                    <a:pt x="47501" y="4706"/>
                  </a:cubicBezTo>
                  <a:cubicBezTo>
                    <a:pt x="52689" y="1836"/>
                    <a:pt x="55997" y="0"/>
                    <a:pt x="55997" y="0"/>
                  </a:cubicBezTo>
                  <a:cubicBezTo>
                    <a:pt x="55997" y="0"/>
                    <a:pt x="52429" y="1119"/>
                    <a:pt x="46679" y="3271"/>
                  </a:cubicBezTo>
                  <a:cubicBezTo>
                    <a:pt x="40774" y="5120"/>
                    <a:pt x="33329" y="9281"/>
                    <a:pt x="25198" y="14160"/>
                  </a:cubicBezTo>
                  <a:cubicBezTo>
                    <a:pt x="17555" y="19849"/>
                    <a:pt x="10741" y="25228"/>
                    <a:pt x="6752" y="30014"/>
                  </a:cubicBezTo>
                  <a:cubicBezTo>
                    <a:pt x="2510" y="34584"/>
                    <a:pt x="0" y="37571"/>
                    <a:pt x="0" y="37571"/>
                  </a:cubicBezTo>
                  <a:cubicBezTo>
                    <a:pt x="0" y="37571"/>
                    <a:pt x="3129" y="35042"/>
                    <a:pt x="7952" y="31152"/>
                  </a:cubicBezTo>
                  <a:cubicBezTo>
                    <a:pt x="12614" y="26873"/>
                    <a:pt x="19812" y="22291"/>
                    <a:pt x="27238" y="16782"/>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nvGrpSpPr>
          <p:cNvPr id="88" name="Group 87">
            <a:extLst>
              <a:ext uri="{FF2B5EF4-FFF2-40B4-BE49-F238E27FC236}">
                <a16:creationId xmlns:a16="http://schemas.microsoft.com/office/drawing/2014/main" id="{BA9066EF-10DC-4F8F-9FB6-8A18C5631EC6}"/>
              </a:ext>
            </a:extLst>
          </p:cNvPr>
          <p:cNvGrpSpPr/>
          <p:nvPr/>
        </p:nvGrpSpPr>
        <p:grpSpPr>
          <a:xfrm>
            <a:off x="5861028" y="554605"/>
            <a:ext cx="1051330" cy="533416"/>
            <a:chOff x="6042526" y="646692"/>
            <a:chExt cx="688333" cy="349241"/>
          </a:xfrm>
        </p:grpSpPr>
        <p:sp>
          <p:nvSpPr>
            <p:cNvPr id="78" name="Freeform: Shape 77">
              <a:extLst>
                <a:ext uri="{FF2B5EF4-FFF2-40B4-BE49-F238E27FC236}">
                  <a16:creationId xmlns:a16="http://schemas.microsoft.com/office/drawing/2014/main" id="{A4D9CBBB-FC48-4E76-B8D3-A038ED8B71F3}"/>
                </a:ext>
              </a:extLst>
            </p:cNvPr>
            <p:cNvSpPr/>
            <p:nvPr/>
          </p:nvSpPr>
          <p:spPr>
            <a:xfrm>
              <a:off x="6043013" y="646692"/>
              <a:ext cx="687358" cy="347349"/>
            </a:xfrm>
            <a:custGeom>
              <a:avLst/>
              <a:gdLst>
                <a:gd name="connsiteX0" fmla="*/ 1382 w 687358"/>
                <a:gd name="connsiteY0" fmla="*/ 322316 h 347349"/>
                <a:gd name="connsiteX1" fmla="*/ 1862 w 687358"/>
                <a:gd name="connsiteY1" fmla="*/ 313585 h 347349"/>
                <a:gd name="connsiteX2" fmla="*/ 3245 w 687358"/>
                <a:gd name="connsiteY2" fmla="*/ 303749 h 347349"/>
                <a:gd name="connsiteX3" fmla="*/ 6861 w 687358"/>
                <a:gd name="connsiteY3" fmla="*/ 280723 h 347349"/>
                <a:gd name="connsiteX4" fmla="*/ 13568 w 687358"/>
                <a:gd name="connsiteY4" fmla="*/ 253870 h 347349"/>
                <a:gd name="connsiteX5" fmla="*/ 23695 w 687358"/>
                <a:gd name="connsiteY5" fmla="*/ 223780 h 347349"/>
                <a:gd name="connsiteX6" fmla="*/ 38181 w 687358"/>
                <a:gd name="connsiteY6" fmla="*/ 191361 h 347349"/>
                <a:gd name="connsiteX7" fmla="*/ 42320 w 687358"/>
                <a:gd name="connsiteY7" fmla="*/ 182878 h 347349"/>
                <a:gd name="connsiteX8" fmla="*/ 47347 w 687358"/>
                <a:gd name="connsiteY8" fmla="*/ 174635 h 347349"/>
                <a:gd name="connsiteX9" fmla="*/ 57722 w 687358"/>
                <a:gd name="connsiteY9" fmla="*/ 157618 h 347349"/>
                <a:gd name="connsiteX10" fmla="*/ 69893 w 687358"/>
                <a:gd name="connsiteY10" fmla="*/ 140864 h 347349"/>
                <a:gd name="connsiteX11" fmla="*/ 83214 w 687358"/>
                <a:gd name="connsiteY11" fmla="*/ 124036 h 347349"/>
                <a:gd name="connsiteX12" fmla="*/ 98165 w 687358"/>
                <a:gd name="connsiteY12" fmla="*/ 107616 h 347349"/>
                <a:gd name="connsiteX13" fmla="*/ 106255 w 687358"/>
                <a:gd name="connsiteY13" fmla="*/ 99657 h 347349"/>
                <a:gd name="connsiteX14" fmla="*/ 114789 w 687358"/>
                <a:gd name="connsiteY14" fmla="*/ 91908 h 347349"/>
                <a:gd name="connsiteX15" fmla="*/ 152082 w 687358"/>
                <a:gd name="connsiteY15" fmla="*/ 62262 h 347349"/>
                <a:gd name="connsiteX16" fmla="*/ 159190 w 687358"/>
                <a:gd name="connsiteY16" fmla="*/ 57788 h 347349"/>
                <a:gd name="connsiteX17" fmla="*/ 171507 w 687358"/>
                <a:gd name="connsiteY17" fmla="*/ 76070 h 347349"/>
                <a:gd name="connsiteX18" fmla="*/ 186283 w 687358"/>
                <a:gd name="connsiteY18" fmla="*/ 92992 h 347349"/>
                <a:gd name="connsiteX19" fmla="*/ 174490 w 687358"/>
                <a:gd name="connsiteY19" fmla="*/ 73589 h 347349"/>
                <a:gd name="connsiteX20" fmla="*/ 159488 w 687358"/>
                <a:gd name="connsiteY20" fmla="*/ 57598 h 347349"/>
                <a:gd name="connsiteX21" fmla="*/ 243830 w 687358"/>
                <a:gd name="connsiteY21" fmla="*/ 18567 h 347349"/>
                <a:gd name="connsiteX22" fmla="*/ 342897 w 687358"/>
                <a:gd name="connsiteY22" fmla="*/ 4111 h 347349"/>
                <a:gd name="connsiteX23" fmla="*/ 341726 w 687358"/>
                <a:gd name="connsiteY23" fmla="*/ 24794 h 347349"/>
                <a:gd name="connsiteX24" fmla="*/ 343181 w 687358"/>
                <a:gd name="connsiteY24" fmla="*/ 47209 h 347349"/>
                <a:gd name="connsiteX25" fmla="*/ 345603 w 687358"/>
                <a:gd name="connsiteY25" fmla="*/ 24634 h 347349"/>
                <a:gd name="connsiteX26" fmla="*/ 343654 w 687358"/>
                <a:gd name="connsiteY26" fmla="*/ 4103 h 347349"/>
                <a:gd name="connsiteX27" fmla="*/ 351184 w 687358"/>
                <a:gd name="connsiteY27" fmla="*/ 4060 h 347349"/>
                <a:gd name="connsiteX28" fmla="*/ 378982 w 687358"/>
                <a:gd name="connsiteY28" fmla="*/ 5493 h 347349"/>
                <a:gd name="connsiteX29" fmla="*/ 405879 w 687358"/>
                <a:gd name="connsiteY29" fmla="*/ 9611 h 347349"/>
                <a:gd name="connsiteX30" fmla="*/ 412536 w 687358"/>
                <a:gd name="connsiteY30" fmla="*/ 10629 h 347349"/>
                <a:gd name="connsiteX31" fmla="*/ 419054 w 687358"/>
                <a:gd name="connsiteY31" fmla="*/ 12295 h 347349"/>
                <a:gd name="connsiteX32" fmla="*/ 431997 w 687358"/>
                <a:gd name="connsiteY32" fmla="*/ 15627 h 347349"/>
                <a:gd name="connsiteX33" fmla="*/ 444838 w 687358"/>
                <a:gd name="connsiteY33" fmla="*/ 18930 h 347349"/>
                <a:gd name="connsiteX34" fmla="*/ 457184 w 687358"/>
                <a:gd name="connsiteY34" fmla="*/ 23390 h 347349"/>
                <a:gd name="connsiteX35" fmla="*/ 469399 w 687358"/>
                <a:gd name="connsiteY35" fmla="*/ 27864 h 347349"/>
                <a:gd name="connsiteX36" fmla="*/ 481309 w 687358"/>
                <a:gd name="connsiteY36" fmla="*/ 32732 h 347349"/>
                <a:gd name="connsiteX37" fmla="*/ 504160 w 687358"/>
                <a:gd name="connsiteY37" fmla="*/ 43739 h 347349"/>
                <a:gd name="connsiteX38" fmla="*/ 525499 w 687358"/>
                <a:gd name="connsiteY38" fmla="*/ 56362 h 347349"/>
                <a:gd name="connsiteX39" fmla="*/ 527681 w 687358"/>
                <a:gd name="connsiteY39" fmla="*/ 57707 h 347349"/>
                <a:gd name="connsiteX40" fmla="*/ 513895 w 687358"/>
                <a:gd name="connsiteY40" fmla="*/ 73720 h 347349"/>
                <a:gd name="connsiteX41" fmla="*/ 501432 w 687358"/>
                <a:gd name="connsiteY41" fmla="*/ 92410 h 347349"/>
                <a:gd name="connsiteX42" fmla="*/ 517074 w 687358"/>
                <a:gd name="connsiteY42" fmla="*/ 75954 h 347349"/>
                <a:gd name="connsiteX43" fmla="*/ 528220 w 687358"/>
                <a:gd name="connsiteY43" fmla="*/ 58049 h 347349"/>
                <a:gd name="connsiteX44" fmla="*/ 535859 w 687358"/>
                <a:gd name="connsiteY44" fmla="*/ 62764 h 347349"/>
                <a:gd name="connsiteX45" fmla="*/ 545491 w 687358"/>
                <a:gd name="connsiteY45" fmla="*/ 69966 h 347349"/>
                <a:gd name="connsiteX46" fmla="*/ 610757 w 687358"/>
                <a:gd name="connsiteY46" fmla="*/ 132017 h 347349"/>
                <a:gd name="connsiteX47" fmla="*/ 634278 w 687358"/>
                <a:gd name="connsiteY47" fmla="*/ 165352 h 347349"/>
                <a:gd name="connsiteX48" fmla="*/ 636628 w 687358"/>
                <a:gd name="connsiteY48" fmla="*/ 169201 h 347349"/>
                <a:gd name="connsiteX49" fmla="*/ 617203 w 687358"/>
                <a:gd name="connsiteY49" fmla="*/ 179983 h 347349"/>
                <a:gd name="connsiteX50" fmla="*/ 599081 w 687358"/>
                <a:gd name="connsiteY50" fmla="*/ 193253 h 347349"/>
                <a:gd name="connsiteX51" fmla="*/ 619429 w 687358"/>
                <a:gd name="connsiteY51" fmla="*/ 183169 h 347349"/>
                <a:gd name="connsiteX52" fmla="*/ 636788 w 687358"/>
                <a:gd name="connsiteY52" fmla="*/ 169455 h 347349"/>
                <a:gd name="connsiteX53" fmla="*/ 644289 w 687358"/>
                <a:gd name="connsiteY53" fmla="*/ 181758 h 347349"/>
                <a:gd name="connsiteX54" fmla="*/ 652444 w 687358"/>
                <a:gd name="connsiteY54" fmla="*/ 198229 h 347349"/>
                <a:gd name="connsiteX55" fmla="*/ 660003 w 687358"/>
                <a:gd name="connsiteY55" fmla="*/ 214023 h 347349"/>
                <a:gd name="connsiteX56" fmla="*/ 665758 w 687358"/>
                <a:gd name="connsiteY56" fmla="*/ 229607 h 347349"/>
                <a:gd name="connsiteX57" fmla="*/ 671193 w 687358"/>
                <a:gd name="connsiteY57" fmla="*/ 244318 h 347349"/>
                <a:gd name="connsiteX58" fmla="*/ 674961 w 687358"/>
                <a:gd name="connsiteY58" fmla="*/ 258541 h 347349"/>
                <a:gd name="connsiteX59" fmla="*/ 678432 w 687358"/>
                <a:gd name="connsiteY59" fmla="*/ 271818 h 347349"/>
                <a:gd name="connsiteX60" fmla="*/ 680047 w 687358"/>
                <a:gd name="connsiteY60" fmla="*/ 278089 h 347349"/>
                <a:gd name="connsiteX61" fmla="*/ 681007 w 687358"/>
                <a:gd name="connsiteY61" fmla="*/ 284230 h 347349"/>
                <a:gd name="connsiteX62" fmla="*/ 684456 w 687358"/>
                <a:gd name="connsiteY62" fmla="*/ 306143 h 347349"/>
                <a:gd name="connsiteX63" fmla="*/ 686034 w 687358"/>
                <a:gd name="connsiteY63" fmla="*/ 323742 h 347349"/>
                <a:gd name="connsiteX64" fmla="*/ 686755 w 687358"/>
                <a:gd name="connsiteY64" fmla="*/ 336670 h 347349"/>
                <a:gd name="connsiteX65" fmla="*/ 687358 w 687358"/>
                <a:gd name="connsiteY65" fmla="*/ 347313 h 347349"/>
                <a:gd name="connsiteX66" fmla="*/ 686915 w 687358"/>
                <a:gd name="connsiteY66" fmla="*/ 336502 h 347349"/>
                <a:gd name="connsiteX67" fmla="*/ 686376 w 687358"/>
                <a:gd name="connsiteY67" fmla="*/ 323363 h 347349"/>
                <a:gd name="connsiteX68" fmla="*/ 684972 w 687358"/>
                <a:gd name="connsiteY68" fmla="*/ 305481 h 347349"/>
                <a:gd name="connsiteX69" fmla="*/ 681771 w 687358"/>
                <a:gd name="connsiteY69" fmla="*/ 283197 h 347349"/>
                <a:gd name="connsiteX70" fmla="*/ 679217 w 687358"/>
                <a:gd name="connsiteY70" fmla="*/ 270581 h 347349"/>
                <a:gd name="connsiteX71" fmla="*/ 675864 w 687358"/>
                <a:gd name="connsiteY71" fmla="*/ 257064 h 347349"/>
                <a:gd name="connsiteX72" fmla="*/ 672073 w 687358"/>
                <a:gd name="connsiteY72" fmla="*/ 242615 h 347349"/>
                <a:gd name="connsiteX73" fmla="*/ 666726 w 687358"/>
                <a:gd name="connsiteY73" fmla="*/ 227614 h 347349"/>
                <a:gd name="connsiteX74" fmla="*/ 660971 w 687358"/>
                <a:gd name="connsiteY74" fmla="*/ 211754 h 347349"/>
                <a:gd name="connsiteX75" fmla="*/ 653376 w 687358"/>
                <a:gd name="connsiteY75" fmla="*/ 195668 h 347349"/>
                <a:gd name="connsiteX76" fmla="*/ 645075 w 687358"/>
                <a:gd name="connsiteY76" fmla="*/ 178950 h 347349"/>
                <a:gd name="connsiteX77" fmla="*/ 635064 w 687358"/>
                <a:gd name="connsiteY77" fmla="*/ 162187 h 347349"/>
                <a:gd name="connsiteX78" fmla="*/ 629898 w 687358"/>
                <a:gd name="connsiteY78" fmla="*/ 153544 h 347349"/>
                <a:gd name="connsiteX79" fmla="*/ 623809 w 687358"/>
                <a:gd name="connsiteY79" fmla="*/ 145272 h 347349"/>
                <a:gd name="connsiteX80" fmla="*/ 611267 w 687358"/>
                <a:gd name="connsiteY80" fmla="*/ 128256 h 347349"/>
                <a:gd name="connsiteX81" fmla="*/ 596803 w 687358"/>
                <a:gd name="connsiteY81" fmla="*/ 111850 h 347349"/>
                <a:gd name="connsiteX82" fmla="*/ 589317 w 687358"/>
                <a:gd name="connsiteY82" fmla="*/ 103505 h 347349"/>
                <a:gd name="connsiteX83" fmla="*/ 581067 w 687358"/>
                <a:gd name="connsiteY83" fmla="*/ 95655 h 347349"/>
                <a:gd name="connsiteX84" fmla="*/ 563927 w 687358"/>
                <a:gd name="connsiteY84" fmla="*/ 79882 h 347349"/>
                <a:gd name="connsiteX85" fmla="*/ 544858 w 687358"/>
                <a:gd name="connsiteY85" fmla="*/ 65390 h 347349"/>
                <a:gd name="connsiteX86" fmla="*/ 454987 w 687358"/>
                <a:gd name="connsiteY86" fmla="*/ 18625 h 347349"/>
                <a:gd name="connsiteX87" fmla="*/ 347575 w 687358"/>
                <a:gd name="connsiteY87" fmla="*/ 0 h 347349"/>
                <a:gd name="connsiteX88" fmla="*/ 239239 w 687358"/>
                <a:gd name="connsiteY88" fmla="*/ 16093 h 347349"/>
                <a:gd name="connsiteX89" fmla="*/ 147658 w 687358"/>
                <a:gd name="connsiteY89" fmla="*/ 61505 h 347349"/>
                <a:gd name="connsiteX90" fmla="*/ 128328 w 687358"/>
                <a:gd name="connsiteY90" fmla="*/ 76128 h 347349"/>
                <a:gd name="connsiteX91" fmla="*/ 123599 w 687358"/>
                <a:gd name="connsiteY91" fmla="*/ 79751 h 347349"/>
                <a:gd name="connsiteX92" fmla="*/ 119241 w 687358"/>
                <a:gd name="connsiteY92" fmla="*/ 83760 h 347349"/>
                <a:gd name="connsiteX93" fmla="*/ 110613 w 687358"/>
                <a:gd name="connsiteY93" fmla="*/ 91697 h 347349"/>
                <a:gd name="connsiteX94" fmla="*/ 79438 w 687358"/>
                <a:gd name="connsiteY94" fmla="*/ 124276 h 347349"/>
                <a:gd name="connsiteX95" fmla="*/ 66452 w 687358"/>
                <a:gd name="connsiteY95" fmla="*/ 141366 h 347349"/>
                <a:gd name="connsiteX96" fmla="*/ 54623 w 687358"/>
                <a:gd name="connsiteY96" fmla="*/ 158324 h 347349"/>
                <a:gd name="connsiteX97" fmla="*/ 35620 w 687358"/>
                <a:gd name="connsiteY97" fmla="*/ 192234 h 347349"/>
                <a:gd name="connsiteX98" fmla="*/ 27879 w 687358"/>
                <a:gd name="connsiteY98" fmla="*/ 208647 h 347349"/>
                <a:gd name="connsiteX99" fmla="*/ 21688 w 687358"/>
                <a:gd name="connsiteY99" fmla="*/ 224711 h 347349"/>
                <a:gd name="connsiteX100" fmla="*/ 12091 w 687358"/>
                <a:gd name="connsiteY100" fmla="*/ 254736 h 347349"/>
                <a:gd name="connsiteX101" fmla="*/ 5857 w 687358"/>
                <a:gd name="connsiteY101" fmla="*/ 281465 h 347349"/>
                <a:gd name="connsiteX102" fmla="*/ 2568 w 687358"/>
                <a:gd name="connsiteY102" fmla="*/ 304324 h 347349"/>
                <a:gd name="connsiteX103" fmla="*/ 1019 w 687358"/>
                <a:gd name="connsiteY103" fmla="*/ 322679 h 347349"/>
                <a:gd name="connsiteX104" fmla="*/ 458 w 687358"/>
                <a:gd name="connsiteY104" fmla="*/ 336197 h 347349"/>
                <a:gd name="connsiteX105" fmla="*/ 0 w 687358"/>
                <a:gd name="connsiteY105" fmla="*/ 347350 h 347349"/>
                <a:gd name="connsiteX106" fmla="*/ 633 w 687358"/>
                <a:gd name="connsiteY106" fmla="*/ 336037 h 347349"/>
                <a:gd name="connsiteX107" fmla="*/ 1382 w 687358"/>
                <a:gd name="connsiteY107" fmla="*/ 322316 h 34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87358" h="347349">
                  <a:moveTo>
                    <a:pt x="1382" y="322316"/>
                  </a:moveTo>
                  <a:cubicBezTo>
                    <a:pt x="1535" y="319609"/>
                    <a:pt x="1695" y="316699"/>
                    <a:pt x="1862" y="313585"/>
                  </a:cubicBezTo>
                  <a:cubicBezTo>
                    <a:pt x="2030" y="310464"/>
                    <a:pt x="2772" y="307227"/>
                    <a:pt x="3245" y="303749"/>
                  </a:cubicBezTo>
                  <a:cubicBezTo>
                    <a:pt x="4329" y="296830"/>
                    <a:pt x="5536" y="289133"/>
                    <a:pt x="6861" y="280723"/>
                  </a:cubicBezTo>
                  <a:cubicBezTo>
                    <a:pt x="8439" y="272371"/>
                    <a:pt x="11197" y="263495"/>
                    <a:pt x="13568" y="253870"/>
                  </a:cubicBezTo>
                  <a:cubicBezTo>
                    <a:pt x="15613" y="244121"/>
                    <a:pt x="19971" y="234380"/>
                    <a:pt x="23695" y="223780"/>
                  </a:cubicBezTo>
                  <a:cubicBezTo>
                    <a:pt x="27115" y="213041"/>
                    <a:pt x="32884" y="202616"/>
                    <a:pt x="38181" y="191361"/>
                  </a:cubicBezTo>
                  <a:cubicBezTo>
                    <a:pt x="39548" y="188567"/>
                    <a:pt x="40923" y="185745"/>
                    <a:pt x="42320" y="182878"/>
                  </a:cubicBezTo>
                  <a:cubicBezTo>
                    <a:pt x="43979" y="180164"/>
                    <a:pt x="45652" y="177414"/>
                    <a:pt x="47347" y="174635"/>
                  </a:cubicBezTo>
                  <a:cubicBezTo>
                    <a:pt x="50730" y="169077"/>
                    <a:pt x="54193" y="163410"/>
                    <a:pt x="57722" y="157618"/>
                  </a:cubicBezTo>
                  <a:cubicBezTo>
                    <a:pt x="61272" y="151849"/>
                    <a:pt x="65790" y="146567"/>
                    <a:pt x="69893" y="140864"/>
                  </a:cubicBezTo>
                  <a:cubicBezTo>
                    <a:pt x="74266" y="135356"/>
                    <a:pt x="78056" y="129201"/>
                    <a:pt x="83214" y="124036"/>
                  </a:cubicBezTo>
                  <a:cubicBezTo>
                    <a:pt x="88118" y="118652"/>
                    <a:pt x="93101" y="113174"/>
                    <a:pt x="98165" y="107616"/>
                  </a:cubicBezTo>
                  <a:cubicBezTo>
                    <a:pt x="100595" y="104735"/>
                    <a:pt x="103389" y="102181"/>
                    <a:pt x="106255" y="99657"/>
                  </a:cubicBezTo>
                  <a:cubicBezTo>
                    <a:pt x="109078" y="97088"/>
                    <a:pt x="111922" y="94506"/>
                    <a:pt x="114789" y="91908"/>
                  </a:cubicBezTo>
                  <a:cubicBezTo>
                    <a:pt x="125811" y="80966"/>
                    <a:pt x="139183" y="72200"/>
                    <a:pt x="152082" y="62262"/>
                  </a:cubicBezTo>
                  <a:cubicBezTo>
                    <a:pt x="154410" y="60741"/>
                    <a:pt x="156803" y="59264"/>
                    <a:pt x="159190" y="57788"/>
                  </a:cubicBezTo>
                  <a:cubicBezTo>
                    <a:pt x="160638" y="60261"/>
                    <a:pt x="165235" y="67864"/>
                    <a:pt x="171507" y="76070"/>
                  </a:cubicBezTo>
                  <a:cubicBezTo>
                    <a:pt x="179138" y="86045"/>
                    <a:pt x="186283" y="92992"/>
                    <a:pt x="186283" y="92992"/>
                  </a:cubicBezTo>
                  <a:cubicBezTo>
                    <a:pt x="186283" y="92992"/>
                    <a:pt x="182121" y="83564"/>
                    <a:pt x="174490" y="73589"/>
                  </a:cubicBezTo>
                  <a:cubicBezTo>
                    <a:pt x="168247" y="65434"/>
                    <a:pt x="161692" y="59504"/>
                    <a:pt x="159488" y="57598"/>
                  </a:cubicBezTo>
                  <a:cubicBezTo>
                    <a:pt x="184922" y="41804"/>
                    <a:pt x="213172" y="28294"/>
                    <a:pt x="243830" y="18567"/>
                  </a:cubicBezTo>
                  <a:cubicBezTo>
                    <a:pt x="275084" y="9138"/>
                    <a:pt x="308711" y="4416"/>
                    <a:pt x="342897" y="4111"/>
                  </a:cubicBezTo>
                  <a:cubicBezTo>
                    <a:pt x="342475" y="7879"/>
                    <a:pt x="341726" y="15773"/>
                    <a:pt x="341726" y="24794"/>
                  </a:cubicBezTo>
                  <a:cubicBezTo>
                    <a:pt x="341726" y="37351"/>
                    <a:pt x="343181" y="47209"/>
                    <a:pt x="343181" y="47209"/>
                  </a:cubicBezTo>
                  <a:cubicBezTo>
                    <a:pt x="343181" y="47209"/>
                    <a:pt x="345603" y="37191"/>
                    <a:pt x="345603" y="24634"/>
                  </a:cubicBezTo>
                  <a:cubicBezTo>
                    <a:pt x="345603" y="15627"/>
                    <a:pt x="344367" y="7828"/>
                    <a:pt x="343654" y="4103"/>
                  </a:cubicBezTo>
                  <a:cubicBezTo>
                    <a:pt x="346164" y="4089"/>
                    <a:pt x="348666" y="4031"/>
                    <a:pt x="351184" y="4060"/>
                  </a:cubicBezTo>
                  <a:cubicBezTo>
                    <a:pt x="360510" y="4540"/>
                    <a:pt x="369786" y="5020"/>
                    <a:pt x="378982" y="5493"/>
                  </a:cubicBezTo>
                  <a:cubicBezTo>
                    <a:pt x="388018" y="6875"/>
                    <a:pt x="396989" y="8250"/>
                    <a:pt x="405879" y="9611"/>
                  </a:cubicBezTo>
                  <a:lnTo>
                    <a:pt x="412536" y="10629"/>
                  </a:lnTo>
                  <a:lnTo>
                    <a:pt x="419054" y="12295"/>
                  </a:lnTo>
                  <a:cubicBezTo>
                    <a:pt x="423390" y="13408"/>
                    <a:pt x="427697" y="14522"/>
                    <a:pt x="431997" y="15627"/>
                  </a:cubicBezTo>
                  <a:cubicBezTo>
                    <a:pt x="436297" y="16733"/>
                    <a:pt x="440575" y="17832"/>
                    <a:pt x="444838" y="18930"/>
                  </a:cubicBezTo>
                  <a:cubicBezTo>
                    <a:pt x="448999" y="20327"/>
                    <a:pt x="453088" y="21921"/>
                    <a:pt x="457184" y="23390"/>
                  </a:cubicBezTo>
                  <a:cubicBezTo>
                    <a:pt x="461280" y="24889"/>
                    <a:pt x="465347" y="26380"/>
                    <a:pt x="469399" y="27864"/>
                  </a:cubicBezTo>
                  <a:cubicBezTo>
                    <a:pt x="473459" y="29341"/>
                    <a:pt x="477526" y="30716"/>
                    <a:pt x="481309" y="32732"/>
                  </a:cubicBezTo>
                  <a:cubicBezTo>
                    <a:pt x="489006" y="36435"/>
                    <a:pt x="496616" y="40109"/>
                    <a:pt x="504160" y="43739"/>
                  </a:cubicBezTo>
                  <a:cubicBezTo>
                    <a:pt x="511588" y="47573"/>
                    <a:pt x="518449" y="52236"/>
                    <a:pt x="525499" y="56362"/>
                  </a:cubicBezTo>
                  <a:cubicBezTo>
                    <a:pt x="526233" y="56813"/>
                    <a:pt x="526946" y="57264"/>
                    <a:pt x="527681" y="57707"/>
                  </a:cubicBezTo>
                  <a:cubicBezTo>
                    <a:pt x="525164" y="60312"/>
                    <a:pt x="519569" y="66321"/>
                    <a:pt x="513895" y="73720"/>
                  </a:cubicBezTo>
                  <a:cubicBezTo>
                    <a:pt x="506263" y="83695"/>
                    <a:pt x="501432" y="92410"/>
                    <a:pt x="501432" y="92410"/>
                  </a:cubicBezTo>
                  <a:cubicBezTo>
                    <a:pt x="501432" y="92410"/>
                    <a:pt x="509449" y="85928"/>
                    <a:pt x="517074" y="75954"/>
                  </a:cubicBezTo>
                  <a:cubicBezTo>
                    <a:pt x="522756" y="68526"/>
                    <a:pt x="526619" y="61272"/>
                    <a:pt x="528220" y="58049"/>
                  </a:cubicBezTo>
                  <a:cubicBezTo>
                    <a:pt x="530795" y="59592"/>
                    <a:pt x="533385" y="61105"/>
                    <a:pt x="535859" y="62764"/>
                  </a:cubicBezTo>
                  <a:cubicBezTo>
                    <a:pt x="539082" y="65179"/>
                    <a:pt x="542297" y="67580"/>
                    <a:pt x="545491" y="69966"/>
                  </a:cubicBezTo>
                  <a:cubicBezTo>
                    <a:pt x="571682" y="88271"/>
                    <a:pt x="592620" y="110482"/>
                    <a:pt x="610757" y="132017"/>
                  </a:cubicBezTo>
                  <a:cubicBezTo>
                    <a:pt x="619036" y="143439"/>
                    <a:pt x="627963" y="153843"/>
                    <a:pt x="634278" y="165352"/>
                  </a:cubicBezTo>
                  <a:cubicBezTo>
                    <a:pt x="635071" y="166662"/>
                    <a:pt x="635835" y="167906"/>
                    <a:pt x="636628" y="169201"/>
                  </a:cubicBezTo>
                  <a:cubicBezTo>
                    <a:pt x="634191" y="170357"/>
                    <a:pt x="626079" y="174337"/>
                    <a:pt x="617203" y="179983"/>
                  </a:cubicBezTo>
                  <a:cubicBezTo>
                    <a:pt x="606618" y="186734"/>
                    <a:pt x="599081" y="193253"/>
                    <a:pt x="599081" y="193253"/>
                  </a:cubicBezTo>
                  <a:cubicBezTo>
                    <a:pt x="599081" y="193253"/>
                    <a:pt x="608837" y="189913"/>
                    <a:pt x="619429" y="183169"/>
                  </a:cubicBezTo>
                  <a:cubicBezTo>
                    <a:pt x="628276" y="177531"/>
                    <a:pt x="634846" y="171354"/>
                    <a:pt x="636788" y="169455"/>
                  </a:cubicBezTo>
                  <a:cubicBezTo>
                    <a:pt x="639313" y="173602"/>
                    <a:pt x="641837" y="177749"/>
                    <a:pt x="644289" y="181758"/>
                  </a:cubicBezTo>
                  <a:cubicBezTo>
                    <a:pt x="647308" y="187243"/>
                    <a:pt x="649767" y="192867"/>
                    <a:pt x="652444" y="198229"/>
                  </a:cubicBezTo>
                  <a:cubicBezTo>
                    <a:pt x="655020" y="203627"/>
                    <a:pt x="657675" y="208836"/>
                    <a:pt x="660003" y="214023"/>
                  </a:cubicBezTo>
                  <a:cubicBezTo>
                    <a:pt x="661975" y="219356"/>
                    <a:pt x="663896" y="224551"/>
                    <a:pt x="665758" y="229607"/>
                  </a:cubicBezTo>
                  <a:cubicBezTo>
                    <a:pt x="667628" y="234656"/>
                    <a:pt x="669439" y="239567"/>
                    <a:pt x="671193" y="244318"/>
                  </a:cubicBezTo>
                  <a:cubicBezTo>
                    <a:pt x="672488" y="249214"/>
                    <a:pt x="673746" y="253957"/>
                    <a:pt x="674961" y="258541"/>
                  </a:cubicBezTo>
                  <a:cubicBezTo>
                    <a:pt x="676162" y="263131"/>
                    <a:pt x="677311" y="267555"/>
                    <a:pt x="678432" y="271818"/>
                  </a:cubicBezTo>
                  <a:cubicBezTo>
                    <a:pt x="678977" y="273950"/>
                    <a:pt x="679516" y="276038"/>
                    <a:pt x="680047" y="278089"/>
                  </a:cubicBezTo>
                  <a:cubicBezTo>
                    <a:pt x="680374" y="280177"/>
                    <a:pt x="680694" y="282222"/>
                    <a:pt x="681007" y="284230"/>
                  </a:cubicBezTo>
                  <a:cubicBezTo>
                    <a:pt x="682266" y="292247"/>
                    <a:pt x="683415" y="299559"/>
                    <a:pt x="684456" y="306143"/>
                  </a:cubicBezTo>
                  <a:cubicBezTo>
                    <a:pt x="685772" y="312690"/>
                    <a:pt x="685627" y="318642"/>
                    <a:pt x="686034" y="323742"/>
                  </a:cubicBezTo>
                  <a:cubicBezTo>
                    <a:pt x="686318" y="328856"/>
                    <a:pt x="686558" y="333178"/>
                    <a:pt x="686755" y="336670"/>
                  </a:cubicBezTo>
                  <a:cubicBezTo>
                    <a:pt x="687155" y="343654"/>
                    <a:pt x="687358" y="347313"/>
                    <a:pt x="687358" y="347313"/>
                  </a:cubicBezTo>
                  <a:cubicBezTo>
                    <a:pt x="687358" y="347313"/>
                    <a:pt x="687206" y="343588"/>
                    <a:pt x="686915" y="336502"/>
                  </a:cubicBezTo>
                  <a:cubicBezTo>
                    <a:pt x="686762" y="332952"/>
                    <a:pt x="686587" y="328558"/>
                    <a:pt x="686376" y="323363"/>
                  </a:cubicBezTo>
                  <a:cubicBezTo>
                    <a:pt x="686085" y="318176"/>
                    <a:pt x="686202" y="312145"/>
                    <a:pt x="684972" y="305481"/>
                  </a:cubicBezTo>
                  <a:cubicBezTo>
                    <a:pt x="684004" y="298787"/>
                    <a:pt x="682942" y="291345"/>
                    <a:pt x="681771" y="283197"/>
                  </a:cubicBezTo>
                  <a:cubicBezTo>
                    <a:pt x="681334" y="279086"/>
                    <a:pt x="680381" y="274896"/>
                    <a:pt x="679217" y="270581"/>
                  </a:cubicBezTo>
                  <a:cubicBezTo>
                    <a:pt x="678141" y="266238"/>
                    <a:pt x="677020" y="261727"/>
                    <a:pt x="675864" y="257064"/>
                  </a:cubicBezTo>
                  <a:cubicBezTo>
                    <a:pt x="674619" y="252415"/>
                    <a:pt x="673681" y="247497"/>
                    <a:pt x="672073" y="242615"/>
                  </a:cubicBezTo>
                  <a:cubicBezTo>
                    <a:pt x="670342" y="237770"/>
                    <a:pt x="668559" y="232765"/>
                    <a:pt x="666726" y="227614"/>
                  </a:cubicBezTo>
                  <a:cubicBezTo>
                    <a:pt x="664849" y="222477"/>
                    <a:pt x="663074" y="217130"/>
                    <a:pt x="660971" y="211754"/>
                  </a:cubicBezTo>
                  <a:cubicBezTo>
                    <a:pt x="658505" y="206523"/>
                    <a:pt x="655966" y="201161"/>
                    <a:pt x="653376" y="195668"/>
                  </a:cubicBezTo>
                  <a:cubicBezTo>
                    <a:pt x="650640" y="190248"/>
                    <a:pt x="648443" y="184362"/>
                    <a:pt x="645075" y="178950"/>
                  </a:cubicBezTo>
                  <a:cubicBezTo>
                    <a:pt x="641815" y="173486"/>
                    <a:pt x="638476" y="167891"/>
                    <a:pt x="635064" y="162187"/>
                  </a:cubicBezTo>
                  <a:cubicBezTo>
                    <a:pt x="633361" y="159335"/>
                    <a:pt x="631637" y="156447"/>
                    <a:pt x="629898" y="153544"/>
                  </a:cubicBezTo>
                  <a:cubicBezTo>
                    <a:pt x="627890" y="150816"/>
                    <a:pt x="625853" y="148059"/>
                    <a:pt x="623809" y="145272"/>
                  </a:cubicBezTo>
                  <a:cubicBezTo>
                    <a:pt x="619706" y="139700"/>
                    <a:pt x="615523" y="134032"/>
                    <a:pt x="611267" y="128256"/>
                  </a:cubicBezTo>
                  <a:cubicBezTo>
                    <a:pt x="606763" y="122690"/>
                    <a:pt x="601692" y="117423"/>
                    <a:pt x="596803" y="111850"/>
                  </a:cubicBezTo>
                  <a:cubicBezTo>
                    <a:pt x="594323" y="109093"/>
                    <a:pt x="591827" y="106306"/>
                    <a:pt x="589317" y="103505"/>
                  </a:cubicBezTo>
                  <a:cubicBezTo>
                    <a:pt x="586807" y="100682"/>
                    <a:pt x="583824" y="98303"/>
                    <a:pt x="581067" y="95655"/>
                  </a:cubicBezTo>
                  <a:cubicBezTo>
                    <a:pt x="575436" y="90475"/>
                    <a:pt x="569710" y="85215"/>
                    <a:pt x="563927" y="79882"/>
                  </a:cubicBezTo>
                  <a:cubicBezTo>
                    <a:pt x="557655" y="75117"/>
                    <a:pt x="551297" y="70279"/>
                    <a:pt x="544858" y="65390"/>
                  </a:cubicBezTo>
                  <a:cubicBezTo>
                    <a:pt x="518522" y="46795"/>
                    <a:pt x="488715" y="29443"/>
                    <a:pt x="454987" y="18625"/>
                  </a:cubicBezTo>
                  <a:cubicBezTo>
                    <a:pt x="421637" y="7537"/>
                    <a:pt x="384897" y="218"/>
                    <a:pt x="347575" y="0"/>
                  </a:cubicBezTo>
                  <a:cubicBezTo>
                    <a:pt x="309809" y="-36"/>
                    <a:pt x="273273" y="5653"/>
                    <a:pt x="239239" y="16093"/>
                  </a:cubicBezTo>
                  <a:cubicBezTo>
                    <a:pt x="205373" y="27122"/>
                    <a:pt x="174744" y="43208"/>
                    <a:pt x="147658" y="61505"/>
                  </a:cubicBezTo>
                  <a:cubicBezTo>
                    <a:pt x="141133" y="66438"/>
                    <a:pt x="134687" y="71312"/>
                    <a:pt x="128328" y="76128"/>
                  </a:cubicBezTo>
                  <a:lnTo>
                    <a:pt x="123599" y="79751"/>
                  </a:lnTo>
                  <a:lnTo>
                    <a:pt x="119241" y="83760"/>
                  </a:lnTo>
                  <a:cubicBezTo>
                    <a:pt x="116346" y="86423"/>
                    <a:pt x="113472" y="89064"/>
                    <a:pt x="110613" y="91697"/>
                  </a:cubicBezTo>
                  <a:cubicBezTo>
                    <a:pt x="98747" y="101745"/>
                    <a:pt x="89275" y="113552"/>
                    <a:pt x="79438" y="124276"/>
                  </a:cubicBezTo>
                  <a:cubicBezTo>
                    <a:pt x="74622" y="129732"/>
                    <a:pt x="70730" y="135793"/>
                    <a:pt x="66452" y="141366"/>
                  </a:cubicBezTo>
                  <a:cubicBezTo>
                    <a:pt x="62429" y="147128"/>
                    <a:pt x="57831" y="152337"/>
                    <a:pt x="54623" y="158324"/>
                  </a:cubicBezTo>
                  <a:cubicBezTo>
                    <a:pt x="47915" y="170066"/>
                    <a:pt x="40399" y="180746"/>
                    <a:pt x="35620" y="192234"/>
                  </a:cubicBezTo>
                  <a:cubicBezTo>
                    <a:pt x="32979" y="197843"/>
                    <a:pt x="30389" y="203307"/>
                    <a:pt x="27879" y="208647"/>
                  </a:cubicBezTo>
                  <a:cubicBezTo>
                    <a:pt x="25107" y="213871"/>
                    <a:pt x="23739" y="219516"/>
                    <a:pt x="21688" y="224711"/>
                  </a:cubicBezTo>
                  <a:cubicBezTo>
                    <a:pt x="17992" y="235245"/>
                    <a:pt x="14041" y="245038"/>
                    <a:pt x="12091" y="254736"/>
                  </a:cubicBezTo>
                  <a:cubicBezTo>
                    <a:pt x="9880" y="264332"/>
                    <a:pt x="7130" y="273120"/>
                    <a:pt x="5857" y="281465"/>
                  </a:cubicBezTo>
                  <a:cubicBezTo>
                    <a:pt x="4649" y="289810"/>
                    <a:pt x="3558" y="297449"/>
                    <a:pt x="2568" y="304324"/>
                  </a:cubicBezTo>
                  <a:cubicBezTo>
                    <a:pt x="1324" y="311155"/>
                    <a:pt x="1222" y="317332"/>
                    <a:pt x="1019" y="322679"/>
                  </a:cubicBezTo>
                  <a:cubicBezTo>
                    <a:pt x="793" y="328019"/>
                    <a:pt x="611" y="332537"/>
                    <a:pt x="458" y="336197"/>
                  </a:cubicBezTo>
                  <a:cubicBezTo>
                    <a:pt x="160" y="343508"/>
                    <a:pt x="0" y="347350"/>
                    <a:pt x="0" y="347350"/>
                  </a:cubicBezTo>
                  <a:cubicBezTo>
                    <a:pt x="0" y="347350"/>
                    <a:pt x="218" y="343450"/>
                    <a:pt x="633" y="336037"/>
                  </a:cubicBezTo>
                  <a:cubicBezTo>
                    <a:pt x="829" y="332305"/>
                    <a:pt x="1084" y="327728"/>
                    <a:pt x="1382" y="322316"/>
                  </a:cubicBezTo>
                  <a:close/>
                </a:path>
              </a:pathLst>
            </a:custGeom>
            <a:solidFill>
              <a:srgbClr val="1A1A1A"/>
            </a:solidFill>
            <a:ln w="723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0" name="Freeform: Shape 79">
              <a:extLst>
                <a:ext uri="{FF2B5EF4-FFF2-40B4-BE49-F238E27FC236}">
                  <a16:creationId xmlns:a16="http://schemas.microsoft.com/office/drawing/2014/main" id="{9E02AC8C-F92A-4F1B-A587-6AAA81DF4275}"/>
                </a:ext>
              </a:extLst>
            </p:cNvPr>
            <p:cNvSpPr/>
            <p:nvPr/>
          </p:nvSpPr>
          <p:spPr>
            <a:xfrm>
              <a:off x="6042526" y="925749"/>
              <a:ext cx="688333" cy="70184"/>
            </a:xfrm>
            <a:custGeom>
              <a:avLst/>
              <a:gdLst>
                <a:gd name="connsiteX0" fmla="*/ 410055 w 688333"/>
                <a:gd name="connsiteY0" fmla="*/ 66401 h 70184"/>
                <a:gd name="connsiteX1" fmla="*/ 409873 w 688333"/>
                <a:gd name="connsiteY1" fmla="*/ 60203 h 70184"/>
                <a:gd name="connsiteX2" fmla="*/ 404373 w 688333"/>
                <a:gd name="connsiteY2" fmla="*/ 38821 h 70184"/>
                <a:gd name="connsiteX3" fmla="*/ 383624 w 688333"/>
                <a:gd name="connsiteY3" fmla="*/ 13052 h 70184"/>
                <a:gd name="connsiteX4" fmla="*/ 344992 w 688333"/>
                <a:gd name="connsiteY4" fmla="*/ 0 h 70184"/>
                <a:gd name="connsiteX5" fmla="*/ 323625 w 688333"/>
                <a:gd name="connsiteY5" fmla="*/ 3230 h 70184"/>
                <a:gd name="connsiteX6" fmla="*/ 305713 w 688333"/>
                <a:gd name="connsiteY6" fmla="*/ 12295 h 70184"/>
                <a:gd name="connsiteX7" fmla="*/ 284280 w 688333"/>
                <a:gd name="connsiteY7" fmla="*/ 38151 h 70184"/>
                <a:gd name="connsiteX8" fmla="*/ 278497 w 688333"/>
                <a:gd name="connsiteY8" fmla="*/ 59970 h 70184"/>
                <a:gd name="connsiteX9" fmla="*/ 278315 w 688333"/>
                <a:gd name="connsiteY9" fmla="*/ 66117 h 70184"/>
                <a:gd name="connsiteX10" fmla="*/ 278315 w 688333"/>
                <a:gd name="connsiteY10" fmla="*/ 66409 h 70184"/>
                <a:gd name="connsiteX11" fmla="*/ 0 w 688333"/>
                <a:gd name="connsiteY11" fmla="*/ 68729 h 70184"/>
                <a:gd name="connsiteX12" fmla="*/ 349016 w 688333"/>
                <a:gd name="connsiteY12" fmla="*/ 70184 h 70184"/>
                <a:gd name="connsiteX13" fmla="*/ 688333 w 688333"/>
                <a:gd name="connsiteY13" fmla="*/ 68729 h 70184"/>
                <a:gd name="connsiteX14" fmla="*/ 410055 w 688333"/>
                <a:gd name="connsiteY14" fmla="*/ 66401 h 70184"/>
                <a:gd name="connsiteX15" fmla="*/ 346586 w 688333"/>
                <a:gd name="connsiteY15" fmla="*/ 66307 h 70184"/>
                <a:gd name="connsiteX16" fmla="*/ 278453 w 688333"/>
                <a:gd name="connsiteY16" fmla="*/ 66409 h 70184"/>
                <a:gd name="connsiteX17" fmla="*/ 278475 w 688333"/>
                <a:gd name="connsiteY17" fmla="*/ 66096 h 70184"/>
                <a:gd name="connsiteX18" fmla="*/ 279115 w 688333"/>
                <a:gd name="connsiteY18" fmla="*/ 59912 h 70184"/>
                <a:gd name="connsiteX19" fmla="*/ 286172 w 688333"/>
                <a:gd name="connsiteY19" fmla="*/ 38697 h 70184"/>
                <a:gd name="connsiteX20" fmla="*/ 308056 w 688333"/>
                <a:gd name="connsiteY20" fmla="*/ 14631 h 70184"/>
                <a:gd name="connsiteX21" fmla="*/ 325393 w 688333"/>
                <a:gd name="connsiteY21" fmla="*/ 6577 h 70184"/>
                <a:gd name="connsiteX22" fmla="*/ 345531 w 688333"/>
                <a:gd name="connsiteY22" fmla="*/ 3914 h 70184"/>
                <a:gd name="connsiteX23" fmla="*/ 382205 w 688333"/>
                <a:gd name="connsiteY23" fmla="*/ 16078 h 70184"/>
                <a:gd name="connsiteX24" fmla="*/ 402787 w 688333"/>
                <a:gd name="connsiteY24" fmla="*/ 39999 h 70184"/>
                <a:gd name="connsiteX25" fmla="*/ 409284 w 688333"/>
                <a:gd name="connsiteY25" fmla="*/ 60392 h 70184"/>
                <a:gd name="connsiteX26" fmla="*/ 409902 w 688333"/>
                <a:gd name="connsiteY26" fmla="*/ 66394 h 70184"/>
                <a:gd name="connsiteX27" fmla="*/ 346586 w 688333"/>
                <a:gd name="connsiteY27" fmla="*/ 66307 h 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8333" h="70184">
                  <a:moveTo>
                    <a:pt x="410055" y="66401"/>
                  </a:moveTo>
                  <a:cubicBezTo>
                    <a:pt x="410055" y="65033"/>
                    <a:pt x="410026" y="62989"/>
                    <a:pt x="409873" y="60203"/>
                  </a:cubicBezTo>
                  <a:cubicBezTo>
                    <a:pt x="409495" y="55037"/>
                    <a:pt x="408214" y="47464"/>
                    <a:pt x="404373" y="38821"/>
                  </a:cubicBezTo>
                  <a:cubicBezTo>
                    <a:pt x="400583" y="30207"/>
                    <a:pt x="393875" y="20625"/>
                    <a:pt x="383624" y="13052"/>
                  </a:cubicBezTo>
                  <a:cubicBezTo>
                    <a:pt x="373606" y="5413"/>
                    <a:pt x="359616" y="182"/>
                    <a:pt x="344992" y="0"/>
                  </a:cubicBezTo>
                  <a:cubicBezTo>
                    <a:pt x="337433" y="-7"/>
                    <a:pt x="330333" y="1135"/>
                    <a:pt x="323625" y="3230"/>
                  </a:cubicBezTo>
                  <a:cubicBezTo>
                    <a:pt x="316975" y="5442"/>
                    <a:pt x="310981" y="8643"/>
                    <a:pt x="305713" y="12295"/>
                  </a:cubicBezTo>
                  <a:cubicBezTo>
                    <a:pt x="295302" y="19854"/>
                    <a:pt x="288202" y="29377"/>
                    <a:pt x="284280" y="38151"/>
                  </a:cubicBezTo>
                  <a:cubicBezTo>
                    <a:pt x="280279" y="46918"/>
                    <a:pt x="278860" y="54674"/>
                    <a:pt x="278497" y="59970"/>
                  </a:cubicBezTo>
                  <a:cubicBezTo>
                    <a:pt x="278176" y="62604"/>
                    <a:pt x="278380" y="64713"/>
                    <a:pt x="278315" y="66117"/>
                  </a:cubicBezTo>
                  <a:cubicBezTo>
                    <a:pt x="278315" y="66248"/>
                    <a:pt x="278315" y="66292"/>
                    <a:pt x="278315" y="66409"/>
                  </a:cubicBezTo>
                  <a:cubicBezTo>
                    <a:pt x="120434" y="66867"/>
                    <a:pt x="0" y="68729"/>
                    <a:pt x="0" y="68729"/>
                  </a:cubicBezTo>
                  <a:cubicBezTo>
                    <a:pt x="0" y="68729"/>
                    <a:pt x="158935" y="70184"/>
                    <a:pt x="349016" y="70184"/>
                  </a:cubicBezTo>
                  <a:cubicBezTo>
                    <a:pt x="539089" y="70184"/>
                    <a:pt x="688333" y="68729"/>
                    <a:pt x="688333" y="68729"/>
                  </a:cubicBezTo>
                  <a:cubicBezTo>
                    <a:pt x="688333" y="68729"/>
                    <a:pt x="569317" y="66838"/>
                    <a:pt x="410055" y="66401"/>
                  </a:cubicBezTo>
                  <a:close/>
                  <a:moveTo>
                    <a:pt x="346586" y="66307"/>
                  </a:moveTo>
                  <a:cubicBezTo>
                    <a:pt x="323290" y="66307"/>
                    <a:pt x="300511" y="66343"/>
                    <a:pt x="278453" y="66409"/>
                  </a:cubicBezTo>
                  <a:cubicBezTo>
                    <a:pt x="278460" y="66285"/>
                    <a:pt x="278467" y="66234"/>
                    <a:pt x="278475" y="66096"/>
                  </a:cubicBezTo>
                  <a:cubicBezTo>
                    <a:pt x="278657" y="64692"/>
                    <a:pt x="278591" y="62531"/>
                    <a:pt x="279115" y="59912"/>
                  </a:cubicBezTo>
                  <a:cubicBezTo>
                    <a:pt x="279828" y="54666"/>
                    <a:pt x="281778" y="47049"/>
                    <a:pt x="286172" y="38697"/>
                  </a:cubicBezTo>
                  <a:cubicBezTo>
                    <a:pt x="290479" y="30316"/>
                    <a:pt x="297885" y="21535"/>
                    <a:pt x="308056" y="14631"/>
                  </a:cubicBezTo>
                  <a:cubicBezTo>
                    <a:pt x="313236" y="11335"/>
                    <a:pt x="319063" y="8534"/>
                    <a:pt x="325393" y="6577"/>
                  </a:cubicBezTo>
                  <a:cubicBezTo>
                    <a:pt x="331737" y="4693"/>
                    <a:pt x="338663" y="3841"/>
                    <a:pt x="345531" y="3914"/>
                  </a:cubicBezTo>
                  <a:cubicBezTo>
                    <a:pt x="359674" y="4227"/>
                    <a:pt x="372478" y="9007"/>
                    <a:pt x="382205" y="16078"/>
                  </a:cubicBezTo>
                  <a:cubicBezTo>
                    <a:pt x="392071" y="23012"/>
                    <a:pt x="398727" y="31931"/>
                    <a:pt x="402787" y="39999"/>
                  </a:cubicBezTo>
                  <a:cubicBezTo>
                    <a:pt x="406876" y="48111"/>
                    <a:pt x="408549" y="55379"/>
                    <a:pt x="409284" y="60392"/>
                  </a:cubicBezTo>
                  <a:cubicBezTo>
                    <a:pt x="409618" y="63069"/>
                    <a:pt x="409800" y="65070"/>
                    <a:pt x="409902" y="66394"/>
                  </a:cubicBezTo>
                  <a:cubicBezTo>
                    <a:pt x="389393" y="66343"/>
                    <a:pt x="368259" y="66307"/>
                    <a:pt x="346586" y="66307"/>
                  </a:cubicBezTo>
                  <a:close/>
                </a:path>
              </a:pathLst>
            </a:custGeom>
            <a:solidFill>
              <a:srgbClr val="1A1A1A"/>
            </a:solidFill>
            <a:ln w="723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2" name="Freeform: Shape 81">
              <a:extLst>
                <a:ext uri="{FF2B5EF4-FFF2-40B4-BE49-F238E27FC236}">
                  <a16:creationId xmlns:a16="http://schemas.microsoft.com/office/drawing/2014/main" id="{E57003CD-70E6-45CF-A5EE-64FC0DD78F20}"/>
                </a:ext>
              </a:extLst>
            </p:cNvPr>
            <p:cNvSpPr/>
            <p:nvPr/>
          </p:nvSpPr>
          <p:spPr>
            <a:xfrm>
              <a:off x="6441392" y="798279"/>
              <a:ext cx="86691" cy="155704"/>
            </a:xfrm>
            <a:custGeom>
              <a:avLst/>
              <a:gdLst>
                <a:gd name="connsiteX0" fmla="*/ 86692 w 86691"/>
                <a:gd name="connsiteY0" fmla="*/ 0 h 155704"/>
                <a:gd name="connsiteX1" fmla="*/ 41527 w 86691"/>
                <a:gd name="connsiteY1" fmla="*/ 76128 h 155704"/>
                <a:gd name="connsiteX2" fmla="*/ 0 w 86691"/>
                <a:gd name="connsiteY2" fmla="*/ 155705 h 155704"/>
                <a:gd name="connsiteX3" fmla="*/ 45230 w 86691"/>
                <a:gd name="connsiteY3" fmla="*/ 77460 h 155704"/>
                <a:gd name="connsiteX4" fmla="*/ 86692 w 86691"/>
                <a:gd name="connsiteY4" fmla="*/ 0 h 155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91" h="155704">
                  <a:moveTo>
                    <a:pt x="86692" y="0"/>
                  </a:moveTo>
                  <a:cubicBezTo>
                    <a:pt x="86692" y="0"/>
                    <a:pt x="65470" y="33131"/>
                    <a:pt x="41527" y="76128"/>
                  </a:cubicBezTo>
                  <a:cubicBezTo>
                    <a:pt x="17592" y="119125"/>
                    <a:pt x="0" y="155705"/>
                    <a:pt x="0" y="155705"/>
                  </a:cubicBezTo>
                  <a:cubicBezTo>
                    <a:pt x="0" y="155705"/>
                    <a:pt x="21287" y="120456"/>
                    <a:pt x="45230" y="77460"/>
                  </a:cubicBezTo>
                  <a:cubicBezTo>
                    <a:pt x="69159" y="34470"/>
                    <a:pt x="86692" y="0"/>
                    <a:pt x="86692" y="0"/>
                  </a:cubicBezTo>
                  <a:close/>
                </a:path>
              </a:pathLst>
            </a:custGeom>
            <a:solidFill>
              <a:srgbClr val="1A1A1A"/>
            </a:solidFill>
            <a:ln w="7239" cap="flat">
              <a:solidFill>
                <a:srgbClr val="2A93D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4" name="Freeform: Shape 83">
              <a:extLst>
                <a:ext uri="{FF2B5EF4-FFF2-40B4-BE49-F238E27FC236}">
                  <a16:creationId xmlns:a16="http://schemas.microsoft.com/office/drawing/2014/main" id="{FF4F366E-8615-4FEC-8CEF-B62A892F9E8E}"/>
                </a:ext>
              </a:extLst>
            </p:cNvPr>
            <p:cNvSpPr/>
            <p:nvPr/>
          </p:nvSpPr>
          <p:spPr>
            <a:xfrm>
              <a:off x="6401836" y="797705"/>
              <a:ext cx="125468" cy="126560"/>
            </a:xfrm>
            <a:custGeom>
              <a:avLst/>
              <a:gdLst>
                <a:gd name="connsiteX0" fmla="*/ 125469 w 125468"/>
                <a:gd name="connsiteY0" fmla="*/ 0 h 126560"/>
                <a:gd name="connsiteX1" fmla="*/ 60814 w 125468"/>
                <a:gd name="connsiteY1" fmla="*/ 63149 h 126560"/>
                <a:gd name="connsiteX2" fmla="*/ 0 w 125468"/>
                <a:gd name="connsiteY2" fmla="*/ 126560 h 126560"/>
                <a:gd name="connsiteX3" fmla="*/ 64015 w 125468"/>
                <a:gd name="connsiteY3" fmla="*/ 65434 h 126560"/>
                <a:gd name="connsiteX4" fmla="*/ 125469 w 125468"/>
                <a:gd name="connsiteY4" fmla="*/ 0 h 1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68" h="126560">
                  <a:moveTo>
                    <a:pt x="125469" y="0"/>
                  </a:moveTo>
                  <a:cubicBezTo>
                    <a:pt x="125469" y="0"/>
                    <a:pt x="95466" y="28199"/>
                    <a:pt x="60814" y="63149"/>
                  </a:cubicBezTo>
                  <a:cubicBezTo>
                    <a:pt x="26162" y="98099"/>
                    <a:pt x="0" y="126560"/>
                    <a:pt x="0" y="126560"/>
                  </a:cubicBezTo>
                  <a:cubicBezTo>
                    <a:pt x="0" y="126560"/>
                    <a:pt x="29363" y="100377"/>
                    <a:pt x="64015" y="65434"/>
                  </a:cubicBezTo>
                  <a:cubicBezTo>
                    <a:pt x="98667" y="30483"/>
                    <a:pt x="125469" y="0"/>
                    <a:pt x="125469" y="0"/>
                  </a:cubicBezTo>
                  <a:close/>
                </a:path>
              </a:pathLst>
            </a:custGeom>
            <a:solidFill>
              <a:srgbClr val="1A1A1A"/>
            </a:solidFill>
            <a:ln w="7239" cap="flat">
              <a:solidFill>
                <a:srgbClr val="2A93D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6" name="Freeform: Shape 85">
              <a:extLst>
                <a:ext uri="{FF2B5EF4-FFF2-40B4-BE49-F238E27FC236}">
                  <a16:creationId xmlns:a16="http://schemas.microsoft.com/office/drawing/2014/main" id="{E8299BFF-C4D0-421A-90AE-32195176AB68}"/>
                </a:ext>
              </a:extLst>
            </p:cNvPr>
            <p:cNvSpPr/>
            <p:nvPr/>
          </p:nvSpPr>
          <p:spPr>
            <a:xfrm>
              <a:off x="6093504" y="816315"/>
              <a:ext cx="38347" cy="24437"/>
            </a:xfrm>
            <a:custGeom>
              <a:avLst/>
              <a:gdLst>
                <a:gd name="connsiteX0" fmla="*/ 0 w 38347"/>
                <a:gd name="connsiteY0" fmla="*/ 0 h 24437"/>
                <a:gd name="connsiteX1" fmla="*/ 18661 w 38347"/>
                <a:gd name="connsiteY1" fmla="*/ 13619 h 24437"/>
                <a:gd name="connsiteX2" fmla="*/ 38348 w 38347"/>
                <a:gd name="connsiteY2" fmla="*/ 24438 h 24437"/>
                <a:gd name="connsiteX3" fmla="*/ 20611 w 38347"/>
                <a:gd name="connsiteY3" fmla="*/ 10258 h 24437"/>
                <a:gd name="connsiteX4" fmla="*/ 0 w 38347"/>
                <a:gd name="connsiteY4" fmla="*/ 0 h 2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7" h="24437">
                  <a:moveTo>
                    <a:pt x="0" y="0"/>
                  </a:moveTo>
                  <a:cubicBezTo>
                    <a:pt x="0" y="0"/>
                    <a:pt x="8068" y="6868"/>
                    <a:pt x="18661" y="13619"/>
                  </a:cubicBezTo>
                  <a:cubicBezTo>
                    <a:pt x="29254" y="20371"/>
                    <a:pt x="38348" y="24438"/>
                    <a:pt x="38348" y="24438"/>
                  </a:cubicBezTo>
                  <a:cubicBezTo>
                    <a:pt x="38348" y="24438"/>
                    <a:pt x="31204" y="17010"/>
                    <a:pt x="20611" y="10258"/>
                  </a:cubicBezTo>
                  <a:cubicBezTo>
                    <a:pt x="10018" y="3514"/>
                    <a:pt x="0" y="0"/>
                    <a:pt x="0" y="0"/>
                  </a:cubicBezTo>
                  <a:close/>
                </a:path>
              </a:pathLst>
            </a:custGeom>
            <a:solidFill>
              <a:srgbClr val="1A1A1A"/>
            </a:solidFill>
            <a:ln w="723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nvGrpSpPr>
          <p:cNvPr id="73" name="Group 72">
            <a:extLst>
              <a:ext uri="{FF2B5EF4-FFF2-40B4-BE49-F238E27FC236}">
                <a16:creationId xmlns:a16="http://schemas.microsoft.com/office/drawing/2014/main" id="{8361195F-1874-4F7A-BFEC-D9132A659955}"/>
              </a:ext>
            </a:extLst>
          </p:cNvPr>
          <p:cNvGrpSpPr/>
          <p:nvPr/>
        </p:nvGrpSpPr>
        <p:grpSpPr>
          <a:xfrm>
            <a:off x="497710" y="346210"/>
            <a:ext cx="7501562" cy="4557983"/>
            <a:chOff x="497710" y="313779"/>
            <a:chExt cx="7501562" cy="4557983"/>
          </a:xfrm>
        </p:grpSpPr>
        <p:sp>
          <p:nvSpPr>
            <p:cNvPr id="40" name="TextBox 39">
              <a:extLst>
                <a:ext uri="{FF2B5EF4-FFF2-40B4-BE49-F238E27FC236}">
                  <a16:creationId xmlns:a16="http://schemas.microsoft.com/office/drawing/2014/main" id="{C13794CE-024F-47CF-8114-C5AA5CB8D444}"/>
                </a:ext>
              </a:extLst>
            </p:cNvPr>
            <p:cNvSpPr txBox="1"/>
            <p:nvPr/>
          </p:nvSpPr>
          <p:spPr>
            <a:xfrm rot="2700000">
              <a:off x="6061144" y="2563048"/>
              <a:ext cx="165267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srgbClr val="253746"/>
                  </a:solidFill>
                  <a:effectLst/>
                  <a:uLnTx/>
                  <a:uFillTx/>
                  <a:latin typeface="Circular Std"/>
                  <a:ea typeface="+mn-ea"/>
                  <a:cs typeface="+mn-cs"/>
                </a:rPr>
                <a:t>OUR</a:t>
              </a:r>
              <a:endParaRPr kumimoji="0" lang="en-AU" sz="1800" b="0" i="0" u="none" strike="noStrike" kern="1200" cap="none" spc="300" normalizeH="0" baseline="0" noProof="0" dirty="0">
                <a:ln>
                  <a:noFill/>
                </a:ln>
                <a:solidFill>
                  <a:srgbClr val="253746"/>
                </a:solidFill>
                <a:effectLst/>
                <a:uLnTx/>
                <a:uFillTx/>
                <a:latin typeface="Circular Std"/>
                <a:ea typeface="+mn-ea"/>
                <a:cs typeface="+mn-cs"/>
              </a:endParaRPr>
            </a:p>
          </p:txBody>
        </p:sp>
        <p:sp>
          <p:nvSpPr>
            <p:cNvPr id="41" name="TextBox 40">
              <a:extLst>
                <a:ext uri="{FF2B5EF4-FFF2-40B4-BE49-F238E27FC236}">
                  <a16:creationId xmlns:a16="http://schemas.microsoft.com/office/drawing/2014/main" id="{028CB259-8A8C-4A77-82BD-4664B6479782}"/>
                </a:ext>
              </a:extLst>
            </p:cNvPr>
            <p:cNvSpPr txBox="1"/>
            <p:nvPr/>
          </p:nvSpPr>
          <p:spPr>
            <a:xfrm rot="18900000">
              <a:off x="5958190" y="3822603"/>
              <a:ext cx="20410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srgbClr val="253746"/>
                  </a:solidFill>
                  <a:effectLst/>
                  <a:uLnTx/>
                  <a:uFillTx/>
                  <a:latin typeface="Circular Std"/>
                  <a:ea typeface="+mn-ea"/>
                  <a:cs typeface="+mn-cs"/>
                </a:rPr>
                <a:t>PRINCIPLES</a:t>
              </a:r>
              <a:endParaRPr kumimoji="0" lang="en-AU" sz="1800" b="0" i="0" u="none" strike="noStrike" kern="1200" cap="none" spc="300" normalizeH="0" baseline="0" noProof="0" dirty="0">
                <a:ln>
                  <a:noFill/>
                </a:ln>
                <a:solidFill>
                  <a:srgbClr val="253746"/>
                </a:solidFill>
                <a:effectLst/>
                <a:uLnTx/>
                <a:uFillTx/>
                <a:latin typeface="Circular Std"/>
                <a:ea typeface="+mn-ea"/>
                <a:cs typeface="+mn-cs"/>
              </a:endParaRPr>
            </a:p>
          </p:txBody>
        </p:sp>
        <p:sp>
          <p:nvSpPr>
            <p:cNvPr id="383" name="TextBox 382">
              <a:extLst>
                <a:ext uri="{FF2B5EF4-FFF2-40B4-BE49-F238E27FC236}">
                  <a16:creationId xmlns:a16="http://schemas.microsoft.com/office/drawing/2014/main" id="{1C53EDCB-1FF5-42F1-8530-1CFE3E6A85EA}"/>
                </a:ext>
              </a:extLst>
            </p:cNvPr>
            <p:cNvSpPr txBox="1"/>
            <p:nvPr/>
          </p:nvSpPr>
          <p:spPr>
            <a:xfrm>
              <a:off x="545764" y="313779"/>
              <a:ext cx="5598290" cy="769441"/>
            </a:xfrm>
            <a:prstGeom prst="rect">
              <a:avLst/>
            </a:prstGeom>
            <a:noFill/>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ircular Std"/>
                  <a:ea typeface="+mn-ea"/>
                  <a:cs typeface="+mn-cs"/>
                </a:rPr>
                <a:t>OUR DIGITAL VISION</a:t>
              </a:r>
              <a:endParaRPr kumimoji="0" lang="en-AU" sz="4400" b="1" i="0" u="none" strike="noStrike" kern="1200" cap="none" spc="0" normalizeH="0" baseline="0" noProof="0" dirty="0">
                <a:ln>
                  <a:noFill/>
                </a:ln>
                <a:solidFill>
                  <a:prstClr val="white"/>
                </a:solidFill>
                <a:effectLst/>
                <a:uLnTx/>
                <a:uFillTx/>
                <a:latin typeface="Circular Std"/>
                <a:ea typeface="+mn-ea"/>
                <a:cs typeface="+mn-cs"/>
              </a:endParaRPr>
            </a:p>
          </p:txBody>
        </p:sp>
        <p:sp>
          <p:nvSpPr>
            <p:cNvPr id="389" name="TextBox 388">
              <a:extLst>
                <a:ext uri="{FF2B5EF4-FFF2-40B4-BE49-F238E27FC236}">
                  <a16:creationId xmlns:a16="http://schemas.microsoft.com/office/drawing/2014/main" id="{12C6F966-1113-4AB3-B5B8-30ACA1A768F7}"/>
                </a:ext>
              </a:extLst>
            </p:cNvPr>
            <p:cNvSpPr txBox="1"/>
            <p:nvPr/>
          </p:nvSpPr>
          <p:spPr>
            <a:xfrm>
              <a:off x="943594" y="3148213"/>
              <a:ext cx="5529942" cy="1723549"/>
            </a:xfrm>
            <a:prstGeom prst="rect">
              <a:avLst/>
            </a:prstGeom>
            <a:noFill/>
          </p:spPr>
          <p:txBody>
            <a:bodyPr wrap="square" lIns="108000" t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ircular Std"/>
                  <a:ea typeface="+mn-ea"/>
                  <a:cs typeface="+mn-cs"/>
                </a:rPr>
                <a:t>BY </a:t>
              </a:r>
              <a:r>
                <a:rPr kumimoji="0" lang="en-US" sz="2800" b="1" i="0" u="none" strike="noStrike" kern="1200" cap="none" spc="0" normalizeH="0" baseline="0" noProof="0" dirty="0">
                  <a:ln>
                    <a:noFill/>
                  </a:ln>
                  <a:solidFill>
                    <a:srgbClr val="3CB4E5"/>
                  </a:solidFill>
                  <a:effectLst/>
                  <a:uLnTx/>
                  <a:uFillTx/>
                  <a:latin typeface="Circular Std"/>
                  <a:ea typeface="+mn-ea"/>
                  <a:cs typeface="+mn-cs"/>
                </a:rPr>
                <a:t>2030</a:t>
              </a:r>
              <a:r>
                <a:rPr kumimoji="0" lang="en-US" sz="2800" b="0" i="0" u="none" strike="noStrike" kern="1200" cap="none" spc="0" normalizeH="0" baseline="0" noProof="0" dirty="0">
                  <a:ln>
                    <a:noFill/>
                  </a:ln>
                  <a:solidFill>
                    <a:prstClr val="white"/>
                  </a:solidFill>
                  <a:effectLst/>
                  <a:uLnTx/>
                  <a:uFillTx/>
                  <a:latin typeface="Circular Std"/>
                  <a:ea typeface="+mn-ea"/>
                  <a:cs typeface="+mn-cs"/>
                </a:rPr>
                <a:t> ASIC WILL BE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ircular Std"/>
                  <a:ea typeface="+mn-ea"/>
                  <a:cs typeface="+mn-cs"/>
                </a:rPr>
                <a:t>LEADING</a:t>
              </a:r>
              <a:r>
                <a:rPr kumimoji="0" lang="en-US" sz="2800" b="1" i="0" u="none" strike="noStrike" kern="1200" cap="none" spc="0" normalizeH="0" baseline="0" noProof="0" dirty="0">
                  <a:ln>
                    <a:noFill/>
                  </a:ln>
                  <a:solidFill>
                    <a:srgbClr val="3CB4E5"/>
                  </a:solidFill>
                  <a:effectLst/>
                  <a:uLnTx/>
                  <a:uFillTx/>
                  <a:latin typeface="Circular Std"/>
                  <a:ea typeface="+mn-ea"/>
                  <a:cs typeface="+mn-cs"/>
                </a:rPr>
                <a:t> DIGITALLY-ENABLED</a:t>
              </a:r>
              <a:r>
                <a:rPr kumimoji="0" lang="en-US" sz="2800" b="1" i="0" u="none" strike="noStrike" kern="1200" cap="none" spc="0" normalizeH="0" baseline="0" noProof="0" dirty="0">
                  <a:ln>
                    <a:noFill/>
                  </a:ln>
                  <a:solidFill>
                    <a:prstClr val="white"/>
                  </a:solidFill>
                  <a:effectLst/>
                  <a:uLnTx/>
                  <a:uFillTx/>
                  <a:latin typeface="Circular Std"/>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CB4E5"/>
                  </a:solidFill>
                  <a:effectLst/>
                  <a:uLnTx/>
                  <a:uFillTx/>
                  <a:latin typeface="Circular Std"/>
                  <a:ea typeface="+mn-ea"/>
                  <a:cs typeface="+mn-cs"/>
                </a:rPr>
                <a:t>DATA-INFORMED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ircular Std"/>
                  <a:ea typeface="+mn-ea"/>
                  <a:cs typeface="+mn-cs"/>
                </a:rPr>
                <a:t>REGULATOR</a:t>
              </a:r>
            </a:p>
          </p:txBody>
        </p:sp>
        <p:sp>
          <p:nvSpPr>
            <p:cNvPr id="264" name="TextBox 263">
              <a:extLst>
                <a:ext uri="{FF2B5EF4-FFF2-40B4-BE49-F238E27FC236}">
                  <a16:creationId xmlns:a16="http://schemas.microsoft.com/office/drawing/2014/main" id="{7500448D-74E7-4E0F-93EE-5BBF1D595E5A}"/>
                </a:ext>
              </a:extLst>
            </p:cNvPr>
            <p:cNvSpPr txBox="1"/>
            <p:nvPr/>
          </p:nvSpPr>
          <p:spPr>
            <a:xfrm>
              <a:off x="497710" y="3017657"/>
              <a:ext cx="351044" cy="861774"/>
            </a:xfrm>
            <a:prstGeom prst="rect">
              <a:avLst/>
            </a:prstGeom>
            <a:noFill/>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t>
              </a:r>
              <a:endParaRPr kumimoji="0" lang="en-AU"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cxnSp>
          <p:nvCxnSpPr>
            <p:cNvPr id="28" name="Straight Connector 27">
              <a:extLst>
                <a:ext uri="{FF2B5EF4-FFF2-40B4-BE49-F238E27FC236}">
                  <a16:creationId xmlns:a16="http://schemas.microsoft.com/office/drawing/2014/main" id="{A65A76C6-135A-4799-AA57-91C25FF7BBAF}"/>
                </a:ext>
              </a:extLst>
            </p:cNvPr>
            <p:cNvCxnSpPr>
              <a:cxnSpLocks/>
            </p:cNvCxnSpPr>
            <p:nvPr/>
          </p:nvCxnSpPr>
          <p:spPr>
            <a:xfrm>
              <a:off x="943594" y="3148213"/>
              <a:ext cx="0" cy="172354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2" name="Groupe 285">
            <a:extLst>
              <a:ext uri="{FF2B5EF4-FFF2-40B4-BE49-F238E27FC236}">
                <a16:creationId xmlns:a16="http://schemas.microsoft.com/office/drawing/2014/main" id="{75A457DD-8A75-54A6-FAE8-1CEE9B525C40}"/>
              </a:ext>
            </a:extLst>
          </p:cNvPr>
          <p:cNvGrpSpPr>
            <a:grpSpLocks noChangeAspect="1"/>
          </p:cNvGrpSpPr>
          <p:nvPr/>
        </p:nvGrpSpPr>
        <p:grpSpPr>
          <a:xfrm>
            <a:off x="7445548" y="1622783"/>
            <a:ext cx="679072" cy="859573"/>
            <a:chOff x="2212975" y="4130676"/>
            <a:chExt cx="336551" cy="401638"/>
          </a:xfrm>
        </p:grpSpPr>
        <p:sp>
          <p:nvSpPr>
            <p:cNvPr id="103" name="Freeform 867">
              <a:extLst>
                <a:ext uri="{FF2B5EF4-FFF2-40B4-BE49-F238E27FC236}">
                  <a16:creationId xmlns:a16="http://schemas.microsoft.com/office/drawing/2014/main" id="{DEF86B6A-AE6B-23E7-2E74-42DEF1F57F50}"/>
                </a:ext>
              </a:extLst>
            </p:cNvPr>
            <p:cNvSpPr>
              <a:spLocks/>
            </p:cNvSpPr>
            <p:nvPr/>
          </p:nvSpPr>
          <p:spPr bwMode="auto">
            <a:xfrm>
              <a:off x="2292350" y="4232276"/>
              <a:ext cx="182563" cy="300038"/>
            </a:xfrm>
            <a:custGeom>
              <a:avLst/>
              <a:gdLst/>
              <a:ahLst/>
              <a:cxnLst>
                <a:cxn ang="0">
                  <a:pos x="60" y="76"/>
                </a:cxn>
                <a:cxn ang="0">
                  <a:pos x="81" y="40"/>
                </a:cxn>
                <a:cxn ang="0">
                  <a:pos x="41" y="0"/>
                </a:cxn>
                <a:cxn ang="0">
                  <a:pos x="0" y="40"/>
                </a:cxn>
                <a:cxn ang="0">
                  <a:pos x="21" y="76"/>
                </a:cxn>
                <a:cxn ang="0">
                  <a:pos x="21" y="95"/>
                </a:cxn>
                <a:cxn ang="0">
                  <a:pos x="60" y="95"/>
                </a:cxn>
                <a:cxn ang="0">
                  <a:pos x="60" y="116"/>
                </a:cxn>
                <a:cxn ang="0">
                  <a:pos x="52" y="125"/>
                </a:cxn>
                <a:cxn ang="0">
                  <a:pos x="52" y="126"/>
                </a:cxn>
                <a:cxn ang="0">
                  <a:pos x="41" y="132"/>
                </a:cxn>
                <a:cxn ang="0">
                  <a:pos x="29" y="126"/>
                </a:cxn>
                <a:cxn ang="0">
                  <a:pos x="29" y="125"/>
                </a:cxn>
                <a:cxn ang="0">
                  <a:pos x="21" y="116"/>
                </a:cxn>
                <a:cxn ang="0">
                  <a:pos x="21" y="109"/>
                </a:cxn>
              </a:cxnLst>
              <a:rect l="0" t="0" r="r" b="b"/>
              <a:pathLst>
                <a:path w="81" h="132">
                  <a:moveTo>
                    <a:pt x="60" y="76"/>
                  </a:moveTo>
                  <a:cubicBezTo>
                    <a:pt x="73" y="69"/>
                    <a:pt x="81" y="55"/>
                    <a:pt x="81" y="40"/>
                  </a:cubicBezTo>
                  <a:cubicBezTo>
                    <a:pt x="81" y="18"/>
                    <a:pt x="63" y="0"/>
                    <a:pt x="41" y="0"/>
                  </a:cubicBezTo>
                  <a:cubicBezTo>
                    <a:pt x="18" y="0"/>
                    <a:pt x="0" y="18"/>
                    <a:pt x="0" y="40"/>
                  </a:cubicBezTo>
                  <a:cubicBezTo>
                    <a:pt x="0" y="55"/>
                    <a:pt x="9" y="69"/>
                    <a:pt x="21" y="76"/>
                  </a:cubicBezTo>
                  <a:cubicBezTo>
                    <a:pt x="21" y="95"/>
                    <a:pt x="21" y="95"/>
                    <a:pt x="21" y="95"/>
                  </a:cubicBezTo>
                  <a:cubicBezTo>
                    <a:pt x="60" y="95"/>
                    <a:pt x="60" y="95"/>
                    <a:pt x="60" y="95"/>
                  </a:cubicBezTo>
                  <a:cubicBezTo>
                    <a:pt x="60" y="116"/>
                    <a:pt x="60" y="116"/>
                    <a:pt x="60" y="116"/>
                  </a:cubicBezTo>
                  <a:cubicBezTo>
                    <a:pt x="60" y="120"/>
                    <a:pt x="57" y="123"/>
                    <a:pt x="52" y="125"/>
                  </a:cubicBezTo>
                  <a:cubicBezTo>
                    <a:pt x="52" y="126"/>
                    <a:pt x="52" y="126"/>
                    <a:pt x="52" y="126"/>
                  </a:cubicBezTo>
                  <a:cubicBezTo>
                    <a:pt x="52" y="129"/>
                    <a:pt x="47" y="132"/>
                    <a:pt x="41" y="132"/>
                  </a:cubicBezTo>
                  <a:cubicBezTo>
                    <a:pt x="34" y="132"/>
                    <a:pt x="29" y="129"/>
                    <a:pt x="29" y="126"/>
                  </a:cubicBezTo>
                  <a:cubicBezTo>
                    <a:pt x="29" y="126"/>
                    <a:pt x="29" y="126"/>
                    <a:pt x="29" y="125"/>
                  </a:cubicBezTo>
                  <a:cubicBezTo>
                    <a:pt x="24" y="123"/>
                    <a:pt x="21" y="120"/>
                    <a:pt x="21" y="116"/>
                  </a:cubicBezTo>
                  <a:cubicBezTo>
                    <a:pt x="21" y="109"/>
                    <a:pt x="21" y="109"/>
                    <a:pt x="21" y="109"/>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104" name="Freeform 868">
              <a:extLst>
                <a:ext uri="{FF2B5EF4-FFF2-40B4-BE49-F238E27FC236}">
                  <a16:creationId xmlns:a16="http://schemas.microsoft.com/office/drawing/2014/main" id="{93ACFDEE-FB51-0F20-D0C2-64ADE336F2B8}"/>
                </a:ext>
              </a:extLst>
            </p:cNvPr>
            <p:cNvSpPr>
              <a:spLocks/>
            </p:cNvSpPr>
            <p:nvPr/>
          </p:nvSpPr>
          <p:spPr bwMode="auto">
            <a:xfrm>
              <a:off x="2327275" y="4264026"/>
              <a:ext cx="66675" cy="63500"/>
            </a:xfrm>
            <a:custGeom>
              <a:avLst/>
              <a:gdLst/>
              <a:ahLst/>
              <a:cxnLst>
                <a:cxn ang="0">
                  <a:pos x="0" y="28"/>
                </a:cxn>
                <a:cxn ang="0">
                  <a:pos x="29" y="0"/>
                </a:cxn>
              </a:cxnLst>
              <a:rect l="0" t="0" r="r" b="b"/>
              <a:pathLst>
                <a:path w="29" h="28">
                  <a:moveTo>
                    <a:pt x="0" y="28"/>
                  </a:moveTo>
                  <a:cubicBezTo>
                    <a:pt x="0" y="12"/>
                    <a:pt x="13" y="0"/>
                    <a:pt x="29" y="0"/>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105" name="Line 869">
              <a:extLst>
                <a:ext uri="{FF2B5EF4-FFF2-40B4-BE49-F238E27FC236}">
                  <a16:creationId xmlns:a16="http://schemas.microsoft.com/office/drawing/2014/main" id="{7380A7E3-7004-58A6-FF85-1D6123582E81}"/>
                </a:ext>
              </a:extLst>
            </p:cNvPr>
            <p:cNvSpPr>
              <a:spLocks noChangeShapeType="1"/>
            </p:cNvSpPr>
            <p:nvPr/>
          </p:nvSpPr>
          <p:spPr bwMode="auto">
            <a:xfrm flipV="1">
              <a:off x="2384425" y="4130676"/>
              <a:ext cx="1588" cy="68263"/>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106" name="Line 870">
              <a:extLst>
                <a:ext uri="{FF2B5EF4-FFF2-40B4-BE49-F238E27FC236}">
                  <a16:creationId xmlns:a16="http://schemas.microsoft.com/office/drawing/2014/main" id="{B5D88966-71AE-55DB-8C9E-49E0B7853D9F}"/>
                </a:ext>
              </a:extLst>
            </p:cNvPr>
            <p:cNvSpPr>
              <a:spLocks noChangeShapeType="1"/>
            </p:cNvSpPr>
            <p:nvPr/>
          </p:nvSpPr>
          <p:spPr bwMode="auto">
            <a:xfrm flipH="1" flipV="1">
              <a:off x="2214563" y="4222751"/>
              <a:ext cx="58738" cy="34925"/>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107" name="Line 871">
              <a:extLst>
                <a:ext uri="{FF2B5EF4-FFF2-40B4-BE49-F238E27FC236}">
                  <a16:creationId xmlns:a16="http://schemas.microsoft.com/office/drawing/2014/main" id="{90F2E994-6602-4152-24D6-549AA8029693}"/>
                </a:ext>
              </a:extLst>
            </p:cNvPr>
            <p:cNvSpPr>
              <a:spLocks noChangeShapeType="1"/>
            </p:cNvSpPr>
            <p:nvPr/>
          </p:nvSpPr>
          <p:spPr bwMode="auto">
            <a:xfrm flipH="1">
              <a:off x="2212975" y="4384676"/>
              <a:ext cx="58738" cy="33338"/>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108" name="Line 872">
              <a:extLst>
                <a:ext uri="{FF2B5EF4-FFF2-40B4-BE49-F238E27FC236}">
                  <a16:creationId xmlns:a16="http://schemas.microsoft.com/office/drawing/2014/main" id="{04D4FB42-792E-124A-7E9F-C0A2C9F49E10}"/>
                </a:ext>
              </a:extLst>
            </p:cNvPr>
            <p:cNvSpPr>
              <a:spLocks noChangeShapeType="1"/>
            </p:cNvSpPr>
            <p:nvPr/>
          </p:nvSpPr>
          <p:spPr bwMode="auto">
            <a:xfrm>
              <a:off x="2489200" y="4389438"/>
              <a:ext cx="55563" cy="33338"/>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109" name="Line 873">
              <a:extLst>
                <a:ext uri="{FF2B5EF4-FFF2-40B4-BE49-F238E27FC236}">
                  <a16:creationId xmlns:a16="http://schemas.microsoft.com/office/drawing/2014/main" id="{464E1B61-B752-0ECC-59EC-40ED87798989}"/>
                </a:ext>
              </a:extLst>
            </p:cNvPr>
            <p:cNvSpPr>
              <a:spLocks noChangeShapeType="1"/>
            </p:cNvSpPr>
            <p:nvPr/>
          </p:nvSpPr>
          <p:spPr bwMode="auto">
            <a:xfrm flipV="1">
              <a:off x="2490788" y="4230688"/>
              <a:ext cx="58738" cy="33338"/>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83866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ctangle 303">
            <a:extLst>
              <a:ext uri="{FF2B5EF4-FFF2-40B4-BE49-F238E27FC236}">
                <a16:creationId xmlns:a16="http://schemas.microsoft.com/office/drawing/2014/main" id="{CAE0F8FB-5A24-4373-BADC-CC9D634F8424}"/>
              </a:ext>
            </a:extLst>
          </p:cNvPr>
          <p:cNvSpPr/>
          <p:nvPr/>
        </p:nvSpPr>
        <p:spPr>
          <a:xfrm>
            <a:off x="507202" y="458946"/>
            <a:ext cx="11177596" cy="36000"/>
          </a:xfrm>
          <a:prstGeom prst="rect">
            <a:avLst/>
          </a:prstGeom>
          <a:gradFill>
            <a:gsLst>
              <a:gs pos="0">
                <a:schemeClr val="accent1"/>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64" name="TextBox 263">
            <a:extLst>
              <a:ext uri="{FF2B5EF4-FFF2-40B4-BE49-F238E27FC236}">
                <a16:creationId xmlns:a16="http://schemas.microsoft.com/office/drawing/2014/main" id="{057F8A7A-1E7A-4773-A3A1-235668021FAD}"/>
              </a:ext>
            </a:extLst>
          </p:cNvPr>
          <p:cNvSpPr txBox="1"/>
          <p:nvPr/>
        </p:nvSpPr>
        <p:spPr>
          <a:xfrm>
            <a:off x="439508" y="3293899"/>
            <a:ext cx="2088000" cy="738664"/>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Segoe UI Semilight"/>
                <a:ea typeface="+mn-ea"/>
                <a:cs typeface="+mn-cs"/>
              </a:rPr>
              <a:t>Enabling ASIC to be an effective and efficient regulator of a digitally mature financial services industry by:</a:t>
            </a:r>
          </a:p>
        </p:txBody>
      </p:sp>
      <p:sp>
        <p:nvSpPr>
          <p:cNvPr id="265" name="TextBox 264">
            <a:extLst>
              <a:ext uri="{FF2B5EF4-FFF2-40B4-BE49-F238E27FC236}">
                <a16:creationId xmlns:a16="http://schemas.microsoft.com/office/drawing/2014/main" id="{64B3F529-BC85-4794-9B87-70E4B85B1E04}"/>
              </a:ext>
            </a:extLst>
          </p:cNvPr>
          <p:cNvSpPr txBox="1"/>
          <p:nvPr/>
        </p:nvSpPr>
        <p:spPr>
          <a:xfrm>
            <a:off x="385753" y="2318745"/>
            <a:ext cx="2207714" cy="52322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REMAIN RELEVANT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RESILIENT TO CHANGE</a:t>
            </a:r>
            <a:endParaRPr kumimoji="0" lang="en-AU" sz="1400" b="1" i="0" u="none" strike="noStrike" kern="1200" cap="none" spc="0" normalizeH="0" baseline="0" noProof="0" dirty="0">
              <a:ln>
                <a:noFill/>
              </a:ln>
              <a:solidFill>
                <a:prstClr val="white"/>
              </a:solidFill>
              <a:effectLst/>
              <a:uLnTx/>
              <a:uFillTx/>
              <a:latin typeface="Circular Std"/>
              <a:ea typeface="+mn-ea"/>
              <a:cs typeface="+mn-cs"/>
            </a:endParaRPr>
          </a:p>
        </p:txBody>
      </p:sp>
      <p:sp>
        <p:nvSpPr>
          <p:cNvPr id="270" name="TextBox 269">
            <a:extLst>
              <a:ext uri="{FF2B5EF4-FFF2-40B4-BE49-F238E27FC236}">
                <a16:creationId xmlns:a16="http://schemas.microsoft.com/office/drawing/2014/main" id="{025FCD09-C581-4243-A494-EA15E343BF2D}"/>
              </a:ext>
            </a:extLst>
          </p:cNvPr>
          <p:cNvSpPr txBox="1"/>
          <p:nvPr/>
        </p:nvSpPr>
        <p:spPr>
          <a:xfrm>
            <a:off x="2693836" y="2211023"/>
            <a:ext cx="2207714" cy="738664"/>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PROMOTE INNOVATION ACROSS THE AUSTRALIAN ECONOMY</a:t>
            </a:r>
          </a:p>
        </p:txBody>
      </p:sp>
      <p:sp>
        <p:nvSpPr>
          <p:cNvPr id="271" name="TextBox 270">
            <a:extLst>
              <a:ext uri="{FF2B5EF4-FFF2-40B4-BE49-F238E27FC236}">
                <a16:creationId xmlns:a16="http://schemas.microsoft.com/office/drawing/2014/main" id="{6D8912E6-928A-4B04-9AB4-EDD3B38434FB}"/>
              </a:ext>
            </a:extLst>
          </p:cNvPr>
          <p:cNvSpPr txBox="1"/>
          <p:nvPr/>
        </p:nvSpPr>
        <p:spPr>
          <a:xfrm>
            <a:off x="4996169" y="2318745"/>
            <a:ext cx="2207714" cy="52322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MAKE IT EASY TO 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BUSINESS WITH ASIC</a:t>
            </a:r>
          </a:p>
        </p:txBody>
      </p:sp>
      <p:sp>
        <p:nvSpPr>
          <p:cNvPr id="272" name="TextBox 271">
            <a:extLst>
              <a:ext uri="{FF2B5EF4-FFF2-40B4-BE49-F238E27FC236}">
                <a16:creationId xmlns:a16="http://schemas.microsoft.com/office/drawing/2014/main" id="{F35C3888-A14C-46E9-B657-CF024D296878}"/>
              </a:ext>
            </a:extLst>
          </p:cNvPr>
          <p:cNvSpPr txBox="1"/>
          <p:nvPr/>
        </p:nvSpPr>
        <p:spPr>
          <a:xfrm>
            <a:off x="7302431" y="2318745"/>
            <a:ext cx="2207714" cy="52322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CREATE A WORKFORCE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FIT FOR THE DIGITAL AGE</a:t>
            </a:r>
          </a:p>
        </p:txBody>
      </p:sp>
      <p:sp>
        <p:nvSpPr>
          <p:cNvPr id="273" name="TextBox 272">
            <a:extLst>
              <a:ext uri="{FF2B5EF4-FFF2-40B4-BE49-F238E27FC236}">
                <a16:creationId xmlns:a16="http://schemas.microsoft.com/office/drawing/2014/main" id="{C3BF76FB-5F87-4FC0-86DB-10F0FC2D2890}"/>
              </a:ext>
            </a:extLst>
          </p:cNvPr>
          <p:cNvSpPr txBox="1"/>
          <p:nvPr/>
        </p:nvSpPr>
        <p:spPr>
          <a:xfrm>
            <a:off x="9598533" y="2318745"/>
            <a:ext cx="2207714" cy="52322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INTELLIGENTLY AUTOMATE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ircular Std"/>
                <a:ea typeface="+mn-ea"/>
                <a:cs typeface="+mn-cs"/>
              </a:rPr>
              <a:t>EVERYTHING WE DO</a:t>
            </a:r>
          </a:p>
        </p:txBody>
      </p:sp>
      <p:sp>
        <p:nvSpPr>
          <p:cNvPr id="274" name="TextBox 273">
            <a:extLst>
              <a:ext uri="{FF2B5EF4-FFF2-40B4-BE49-F238E27FC236}">
                <a16:creationId xmlns:a16="http://schemas.microsoft.com/office/drawing/2014/main" id="{F6565FAF-B1D7-4671-9B87-EA70D8036DF2}"/>
              </a:ext>
            </a:extLst>
          </p:cNvPr>
          <p:cNvSpPr txBox="1"/>
          <p:nvPr/>
        </p:nvSpPr>
        <p:spPr>
          <a:xfrm>
            <a:off x="2749589" y="3293899"/>
            <a:ext cx="2088000" cy="577081"/>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Promote effective innovation in the public interest across the financial sector through: </a:t>
            </a:r>
          </a:p>
        </p:txBody>
      </p:sp>
      <p:sp>
        <p:nvSpPr>
          <p:cNvPr id="281" name="TextBox 280">
            <a:extLst>
              <a:ext uri="{FF2B5EF4-FFF2-40B4-BE49-F238E27FC236}">
                <a16:creationId xmlns:a16="http://schemas.microsoft.com/office/drawing/2014/main" id="{0B6C90BD-AB9E-4CDE-81F5-DDC31EA5076E}"/>
              </a:ext>
            </a:extLst>
          </p:cNvPr>
          <p:cNvSpPr txBox="1"/>
          <p:nvPr/>
        </p:nvSpPr>
        <p:spPr>
          <a:xfrm>
            <a:off x="5058470" y="3293899"/>
            <a:ext cx="2088000" cy="738664"/>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All our services are designed and developed to be data-informed and human-centered, ensuring the digital experience is: </a:t>
            </a:r>
          </a:p>
        </p:txBody>
      </p:sp>
      <p:sp>
        <p:nvSpPr>
          <p:cNvPr id="282" name="TextBox 281">
            <a:extLst>
              <a:ext uri="{FF2B5EF4-FFF2-40B4-BE49-F238E27FC236}">
                <a16:creationId xmlns:a16="http://schemas.microsoft.com/office/drawing/2014/main" id="{A8713549-01DE-44B4-9F18-0122351C2C51}"/>
              </a:ext>
            </a:extLst>
          </p:cNvPr>
          <p:cNvSpPr txBox="1"/>
          <p:nvPr/>
        </p:nvSpPr>
        <p:spPr>
          <a:xfrm>
            <a:off x="7362288" y="3293899"/>
            <a:ext cx="2088000" cy="577081"/>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Cultivate a capable and confident workforce that is fit for the digital age by: </a:t>
            </a:r>
          </a:p>
        </p:txBody>
      </p:sp>
      <p:sp>
        <p:nvSpPr>
          <p:cNvPr id="283" name="TextBox 282">
            <a:extLst>
              <a:ext uri="{FF2B5EF4-FFF2-40B4-BE49-F238E27FC236}">
                <a16:creationId xmlns:a16="http://schemas.microsoft.com/office/drawing/2014/main" id="{FF01B918-CB1E-444E-BD96-4BDEBE3794DC}"/>
              </a:ext>
            </a:extLst>
          </p:cNvPr>
          <p:cNvSpPr txBox="1"/>
          <p:nvPr/>
        </p:nvSpPr>
        <p:spPr>
          <a:xfrm>
            <a:off x="9653568" y="3293899"/>
            <a:ext cx="2088000" cy="738664"/>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Our services and solutions are delivered through automation where possible to enable a data-informed ASIC by</a:t>
            </a:r>
          </a:p>
        </p:txBody>
      </p:sp>
      <p:grpSp>
        <p:nvGrpSpPr>
          <p:cNvPr id="291" name="Group 290">
            <a:extLst>
              <a:ext uri="{FF2B5EF4-FFF2-40B4-BE49-F238E27FC236}">
                <a16:creationId xmlns:a16="http://schemas.microsoft.com/office/drawing/2014/main" id="{B2745CCE-16D5-49D7-A3DC-5AC81547EE55}"/>
              </a:ext>
            </a:extLst>
          </p:cNvPr>
          <p:cNvGrpSpPr/>
          <p:nvPr/>
        </p:nvGrpSpPr>
        <p:grpSpPr>
          <a:xfrm>
            <a:off x="507202" y="3037064"/>
            <a:ext cx="11177596" cy="36000"/>
            <a:chOff x="507202" y="2581154"/>
            <a:chExt cx="11177596" cy="338504"/>
          </a:xfrm>
          <a:gradFill>
            <a:gsLst>
              <a:gs pos="0">
                <a:schemeClr val="accent1"/>
              </a:gs>
              <a:gs pos="100000">
                <a:schemeClr val="accent4"/>
              </a:gs>
            </a:gsLst>
            <a:lin ang="0" scaled="1"/>
          </a:gradFill>
        </p:grpSpPr>
        <p:sp>
          <p:nvSpPr>
            <p:cNvPr id="284" name="Rectangle 283">
              <a:extLst>
                <a:ext uri="{FF2B5EF4-FFF2-40B4-BE49-F238E27FC236}">
                  <a16:creationId xmlns:a16="http://schemas.microsoft.com/office/drawing/2014/main" id="{E902035F-8690-4071-8FDD-071591AE3A46}"/>
                </a:ext>
              </a:extLst>
            </p:cNvPr>
            <p:cNvSpPr/>
            <p:nvPr/>
          </p:nvSpPr>
          <p:spPr>
            <a:xfrm>
              <a:off x="507202"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85" name="Rectangle 284">
              <a:extLst>
                <a:ext uri="{FF2B5EF4-FFF2-40B4-BE49-F238E27FC236}">
                  <a16:creationId xmlns:a16="http://schemas.microsoft.com/office/drawing/2014/main" id="{F2DC87EC-525A-472C-AF2A-516EDE678BFE}"/>
                </a:ext>
              </a:extLst>
            </p:cNvPr>
            <p:cNvSpPr/>
            <p:nvPr/>
          </p:nvSpPr>
          <p:spPr>
            <a:xfrm>
              <a:off x="2816199"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86" name="Rectangle 285">
              <a:extLst>
                <a:ext uri="{FF2B5EF4-FFF2-40B4-BE49-F238E27FC236}">
                  <a16:creationId xmlns:a16="http://schemas.microsoft.com/office/drawing/2014/main" id="{5877EB0D-AF43-4C89-BD41-B168C69A9337}"/>
                </a:ext>
              </a:extLst>
            </p:cNvPr>
            <p:cNvSpPr/>
            <p:nvPr/>
          </p:nvSpPr>
          <p:spPr>
            <a:xfrm>
              <a:off x="5117618"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87" name="Rectangle 286">
              <a:extLst>
                <a:ext uri="{FF2B5EF4-FFF2-40B4-BE49-F238E27FC236}">
                  <a16:creationId xmlns:a16="http://schemas.microsoft.com/office/drawing/2014/main" id="{1791EB19-381A-4D36-9695-AEADE33A7F82}"/>
                </a:ext>
              </a:extLst>
            </p:cNvPr>
            <p:cNvSpPr/>
            <p:nvPr/>
          </p:nvSpPr>
          <p:spPr>
            <a:xfrm>
              <a:off x="7424794"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88" name="Rectangle 287">
              <a:extLst>
                <a:ext uri="{FF2B5EF4-FFF2-40B4-BE49-F238E27FC236}">
                  <a16:creationId xmlns:a16="http://schemas.microsoft.com/office/drawing/2014/main" id="{A0B1759F-4229-4AFE-98E9-A51AC1B9F856}"/>
                </a:ext>
              </a:extLst>
            </p:cNvPr>
            <p:cNvSpPr/>
            <p:nvPr/>
          </p:nvSpPr>
          <p:spPr>
            <a:xfrm>
              <a:off x="9720896"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grpSp>
      <p:sp>
        <p:nvSpPr>
          <p:cNvPr id="293" name="TextBox 292">
            <a:extLst>
              <a:ext uri="{FF2B5EF4-FFF2-40B4-BE49-F238E27FC236}">
                <a16:creationId xmlns:a16="http://schemas.microsoft.com/office/drawing/2014/main" id="{8ED388F3-387A-4BFE-B22C-CDA17F62E3C0}"/>
              </a:ext>
            </a:extLst>
          </p:cNvPr>
          <p:cNvSpPr txBox="1"/>
          <p:nvPr/>
        </p:nvSpPr>
        <p:spPr>
          <a:xfrm>
            <a:off x="439508" y="4204404"/>
            <a:ext cx="2088000" cy="1538883"/>
          </a:xfrm>
          <a:prstGeom prst="rect">
            <a:avLst/>
          </a:prstGeom>
          <a:noFill/>
        </p:spPr>
        <p:txBody>
          <a:bodyPr wrap="square" lIns="36000" rIns="36000">
            <a:spAutoFit/>
          </a:bodyPr>
          <a:lstStyle/>
          <a:p>
            <a:pPr marL="171450" marR="0" lvl="0" indent="-171450" algn="l" defTabSz="914400" rtl="0" eaLnBrk="1" fontAlgn="auto" latinLnBrk="0" hangingPunct="1">
              <a:lnSpc>
                <a:spcPct val="100000"/>
              </a:lnSpc>
              <a:spcBef>
                <a:spcPts val="0"/>
              </a:spcBef>
              <a:spcAft>
                <a:spcPts val="600"/>
              </a:spcAft>
              <a:buClr>
                <a:srgbClr val="1683D1"/>
              </a:buClr>
              <a:buSzTx/>
              <a:buFont typeface="Wingdings" panose="05000000000000000000" pitchFamily="2" charset="2"/>
              <a:buChar char="§"/>
              <a:tabLst/>
              <a:defRPr/>
            </a:pPr>
            <a:r>
              <a:rPr kumimoji="0" lang="en-AU" sz="1050" b="0" i="0" u="none" strike="noStrike" kern="1200" cap="none" spc="0" normalizeH="0" baseline="0" noProof="0" dirty="0">
                <a:ln>
                  <a:noFill/>
                </a:ln>
                <a:solidFill>
                  <a:prstClr val="white"/>
                </a:solidFill>
                <a:effectLst/>
                <a:uLnTx/>
                <a:uFillTx/>
                <a:latin typeface="Segoe UI Semilight"/>
                <a:ea typeface="+mn-ea"/>
                <a:cs typeface="+mn-cs"/>
              </a:rPr>
              <a:t>Delivering a digital stakeholder experience that instils consumer confidence and trust in ASIC; </a:t>
            </a:r>
          </a:p>
          <a:p>
            <a:pPr marL="171450" marR="0" lvl="0" indent="-171450" algn="l" defTabSz="914400" rtl="0" eaLnBrk="1" fontAlgn="auto" latinLnBrk="0" hangingPunct="1">
              <a:lnSpc>
                <a:spcPct val="100000"/>
              </a:lnSpc>
              <a:spcBef>
                <a:spcPts val="0"/>
              </a:spcBef>
              <a:spcAft>
                <a:spcPts val="600"/>
              </a:spcAft>
              <a:buClr>
                <a:srgbClr val="1683D1"/>
              </a:buClr>
              <a:buSzTx/>
              <a:buFont typeface="Wingdings" panose="05000000000000000000" pitchFamily="2" charset="2"/>
              <a:buChar char="§"/>
              <a:tabLst/>
              <a:defRPr/>
            </a:pPr>
            <a:r>
              <a:rPr kumimoji="0" lang="en-AU" sz="1050" b="0" i="0" u="none" strike="noStrike" kern="1200" cap="none" spc="0" normalizeH="0" baseline="0" noProof="0" dirty="0">
                <a:ln>
                  <a:noFill/>
                </a:ln>
                <a:solidFill>
                  <a:prstClr val="white"/>
                </a:solidFill>
                <a:effectLst/>
                <a:uLnTx/>
                <a:uFillTx/>
                <a:latin typeface="Segoe UI Semilight"/>
                <a:ea typeface="+mn-ea"/>
                <a:cs typeface="+mn-cs"/>
              </a:rPr>
              <a:t>Maintaining secure, scalable and sustainable core systems; and</a:t>
            </a:r>
          </a:p>
          <a:p>
            <a:pPr marL="171450" marR="0" lvl="0" indent="-171450" algn="l" defTabSz="914400" rtl="0" eaLnBrk="1" fontAlgn="auto" latinLnBrk="0" hangingPunct="1">
              <a:lnSpc>
                <a:spcPct val="100000"/>
              </a:lnSpc>
              <a:spcBef>
                <a:spcPts val="0"/>
              </a:spcBef>
              <a:spcAft>
                <a:spcPts val="600"/>
              </a:spcAft>
              <a:buClr>
                <a:srgbClr val="1683D1"/>
              </a:buClr>
              <a:buSzTx/>
              <a:buFont typeface="Wingdings" panose="05000000000000000000" pitchFamily="2" charset="2"/>
              <a:buChar char="§"/>
              <a:tabLst/>
              <a:defRPr/>
            </a:pPr>
            <a:r>
              <a:rPr kumimoji="0" lang="en-AU" sz="1050" b="0" i="0" u="none" strike="noStrike" kern="1200" cap="none" spc="0" normalizeH="0" baseline="0" noProof="0" dirty="0">
                <a:ln>
                  <a:noFill/>
                </a:ln>
                <a:solidFill>
                  <a:prstClr val="white"/>
                </a:solidFill>
                <a:effectLst/>
                <a:uLnTx/>
                <a:uFillTx/>
                <a:latin typeface="Segoe UI Semilight"/>
                <a:ea typeface="+mn-ea"/>
                <a:cs typeface="+mn-cs"/>
              </a:rPr>
              <a:t>Continually improving our regulatory performance.</a:t>
            </a:r>
          </a:p>
        </p:txBody>
      </p:sp>
      <p:sp>
        <p:nvSpPr>
          <p:cNvPr id="294" name="TextBox 293">
            <a:extLst>
              <a:ext uri="{FF2B5EF4-FFF2-40B4-BE49-F238E27FC236}">
                <a16:creationId xmlns:a16="http://schemas.microsoft.com/office/drawing/2014/main" id="{1F73913C-1B7F-47A1-84F5-999758D57724}"/>
              </a:ext>
            </a:extLst>
          </p:cNvPr>
          <p:cNvSpPr txBox="1"/>
          <p:nvPr/>
        </p:nvSpPr>
        <p:spPr>
          <a:xfrm>
            <a:off x="2749589" y="4204404"/>
            <a:ext cx="2088000" cy="2100575"/>
          </a:xfrm>
          <a:prstGeom prst="rect">
            <a:avLst/>
          </a:prstGeom>
          <a:noFill/>
        </p:spPr>
        <p:txBody>
          <a:bodyPr wrap="square" lIns="36000" rIns="36000">
            <a:spAutoFit/>
          </a:bodyPr>
          <a:lstStyle/>
          <a:p>
            <a:pPr marL="171450" marR="0" lvl="0" indent="-171450" algn="l" defTabSz="914400" rtl="0" eaLnBrk="1" fontAlgn="auto" latinLnBrk="0" hangingPunct="1">
              <a:lnSpc>
                <a:spcPct val="100000"/>
              </a:lnSpc>
              <a:spcBef>
                <a:spcPts val="0"/>
              </a:spcBef>
              <a:spcAft>
                <a:spcPts val="600"/>
              </a:spcAft>
              <a:buClr>
                <a:srgbClr val="41A5D6"/>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Creating environments that promote focused exploration and experimentation; </a:t>
            </a:r>
          </a:p>
          <a:p>
            <a:pPr marL="171450" marR="0" lvl="0" indent="-171450" algn="l" defTabSz="914400" rtl="0" eaLnBrk="1" fontAlgn="auto" latinLnBrk="0" hangingPunct="1">
              <a:lnSpc>
                <a:spcPct val="100000"/>
              </a:lnSpc>
              <a:spcBef>
                <a:spcPts val="0"/>
              </a:spcBef>
              <a:spcAft>
                <a:spcPts val="600"/>
              </a:spcAft>
              <a:buClr>
                <a:srgbClr val="41A5D6"/>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Sharing information, knowledge and assets to enhance joint regulatory outcomes; and</a:t>
            </a:r>
          </a:p>
          <a:p>
            <a:pPr marL="171450" marR="0" lvl="0" indent="-171450" algn="l" defTabSz="914400" rtl="0" eaLnBrk="1" fontAlgn="auto" latinLnBrk="0" hangingPunct="1">
              <a:lnSpc>
                <a:spcPct val="100000"/>
              </a:lnSpc>
              <a:spcBef>
                <a:spcPts val="0"/>
              </a:spcBef>
              <a:spcAft>
                <a:spcPts val="600"/>
              </a:spcAft>
              <a:buClr>
                <a:srgbClr val="41A5D6"/>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Exploring new services that complement our regulatory activities and contribute to the Australia’s economic goals.</a:t>
            </a:r>
          </a:p>
          <a:p>
            <a:pPr marL="171450" marR="0" lvl="0" indent="-171450" algn="l" defTabSz="914400" rtl="0" eaLnBrk="1" fontAlgn="auto" latinLnBrk="0" hangingPunct="1">
              <a:lnSpc>
                <a:spcPct val="100000"/>
              </a:lnSpc>
              <a:spcBef>
                <a:spcPts val="0"/>
              </a:spcBef>
              <a:spcAft>
                <a:spcPts val="600"/>
              </a:spcAft>
              <a:buClr>
                <a:srgbClr val="41A5D6"/>
              </a:buClr>
              <a:buSzTx/>
              <a:buFont typeface="Wingdings" panose="05000000000000000000" pitchFamily="2" charset="2"/>
              <a:buChar char="§"/>
              <a:tabLst/>
              <a:defRPr/>
            </a:pPr>
            <a:endParaRPr kumimoji="0" lang="en-US" sz="1050" b="0" i="0" u="none" strike="noStrike" kern="1200" cap="none" spc="0" normalizeH="0" baseline="0" noProof="0" dirty="0">
              <a:ln>
                <a:noFill/>
              </a:ln>
              <a:solidFill>
                <a:prstClr val="white"/>
              </a:solidFill>
              <a:effectLst/>
              <a:uLnTx/>
              <a:uFillTx/>
              <a:latin typeface="Segoe UI Semilight"/>
              <a:ea typeface="+mn-ea"/>
              <a:cs typeface="+mn-cs"/>
            </a:endParaRPr>
          </a:p>
        </p:txBody>
      </p:sp>
      <p:sp>
        <p:nvSpPr>
          <p:cNvPr id="295" name="TextBox 294">
            <a:extLst>
              <a:ext uri="{FF2B5EF4-FFF2-40B4-BE49-F238E27FC236}">
                <a16:creationId xmlns:a16="http://schemas.microsoft.com/office/drawing/2014/main" id="{B73A0609-ABBE-47BA-AAE7-125EBC0D7ACF}"/>
              </a:ext>
            </a:extLst>
          </p:cNvPr>
          <p:cNvSpPr txBox="1"/>
          <p:nvPr/>
        </p:nvSpPr>
        <p:spPr>
          <a:xfrm>
            <a:off x="5058470" y="4204404"/>
            <a:ext cx="2088000" cy="2015936"/>
          </a:xfrm>
          <a:prstGeom prst="rect">
            <a:avLst/>
          </a:prstGeom>
          <a:noFill/>
        </p:spPr>
        <p:txBody>
          <a:bodyPr wrap="square" lIns="36000" rIns="36000">
            <a:spAutoFit/>
          </a:bodyPr>
          <a:lstStyle/>
          <a:p>
            <a:pPr marL="171450" marR="0" lvl="0" indent="-171450" algn="l" defTabSz="914400" rtl="0" eaLnBrk="1" fontAlgn="auto" latinLnBrk="0" hangingPunct="1">
              <a:lnSpc>
                <a:spcPct val="100000"/>
              </a:lnSpc>
              <a:spcBef>
                <a:spcPts val="0"/>
              </a:spcBef>
              <a:spcAft>
                <a:spcPts val="600"/>
              </a:spcAft>
              <a:buClr>
                <a:srgbClr val="5FBDD9"/>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Accessible, user-friendly and intuitive; </a:t>
            </a:r>
          </a:p>
          <a:p>
            <a:pPr marL="171450" marR="0" lvl="0" indent="-171450" algn="l" defTabSz="914400" rtl="0" eaLnBrk="1" fontAlgn="auto" latinLnBrk="0" hangingPunct="1">
              <a:lnSpc>
                <a:spcPct val="100000"/>
              </a:lnSpc>
              <a:spcBef>
                <a:spcPts val="0"/>
              </a:spcBef>
              <a:spcAft>
                <a:spcPts val="600"/>
              </a:spcAft>
              <a:buClr>
                <a:srgbClr val="5FBDD9"/>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Secure and trusted; </a:t>
            </a:r>
          </a:p>
          <a:p>
            <a:pPr marL="171450" marR="0" lvl="0" indent="-171450" algn="l" defTabSz="914400" rtl="0" eaLnBrk="1" fontAlgn="auto" latinLnBrk="0" hangingPunct="1">
              <a:lnSpc>
                <a:spcPct val="100000"/>
              </a:lnSpc>
              <a:spcBef>
                <a:spcPts val="0"/>
              </a:spcBef>
              <a:spcAft>
                <a:spcPts val="600"/>
              </a:spcAft>
              <a:buClr>
                <a:srgbClr val="5FBDD9"/>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Free of unnecessary friction;</a:t>
            </a:r>
          </a:p>
          <a:p>
            <a:pPr marL="171450" marR="0" lvl="0" indent="-171450" algn="l" defTabSz="914400" rtl="0" eaLnBrk="1" fontAlgn="auto" latinLnBrk="0" hangingPunct="1">
              <a:lnSpc>
                <a:spcPct val="100000"/>
              </a:lnSpc>
              <a:spcBef>
                <a:spcPts val="0"/>
              </a:spcBef>
              <a:spcAft>
                <a:spcPts val="600"/>
              </a:spcAft>
              <a:buClr>
                <a:srgbClr val="5FBDD9"/>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 Smart by leveraging pre-existing information to better predict stakeholder needs and wants; and</a:t>
            </a:r>
          </a:p>
          <a:p>
            <a:pPr marL="171450" marR="0" lvl="0" indent="-171450" algn="l" defTabSz="914400" rtl="0" eaLnBrk="1" fontAlgn="auto" latinLnBrk="0" hangingPunct="1">
              <a:lnSpc>
                <a:spcPct val="100000"/>
              </a:lnSpc>
              <a:spcBef>
                <a:spcPts val="0"/>
              </a:spcBef>
              <a:spcAft>
                <a:spcPts val="600"/>
              </a:spcAft>
              <a:buClr>
                <a:srgbClr val="5FBDD9"/>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Designed in collaboration with the financial services industry</a:t>
            </a:r>
          </a:p>
        </p:txBody>
      </p:sp>
      <p:sp>
        <p:nvSpPr>
          <p:cNvPr id="296" name="TextBox 295">
            <a:extLst>
              <a:ext uri="{FF2B5EF4-FFF2-40B4-BE49-F238E27FC236}">
                <a16:creationId xmlns:a16="http://schemas.microsoft.com/office/drawing/2014/main" id="{50D8BD99-8FB4-4B59-8429-41585F484925}"/>
              </a:ext>
            </a:extLst>
          </p:cNvPr>
          <p:cNvSpPr txBox="1"/>
          <p:nvPr/>
        </p:nvSpPr>
        <p:spPr>
          <a:xfrm>
            <a:off x="7362288" y="4204404"/>
            <a:ext cx="2088000" cy="2185214"/>
          </a:xfrm>
          <a:prstGeom prst="rect">
            <a:avLst/>
          </a:prstGeom>
          <a:noFill/>
        </p:spPr>
        <p:txBody>
          <a:bodyPr wrap="square" lIns="36000" rIns="36000">
            <a:spAutoFit/>
          </a:bodyPr>
          <a:lstStyle/>
          <a:p>
            <a:pPr marL="171450" marR="0" lvl="0" indent="-171450" algn="l" defTabSz="914400" rtl="0" eaLnBrk="1" fontAlgn="auto" latinLnBrk="0" hangingPunct="1">
              <a:lnSpc>
                <a:spcPct val="100000"/>
              </a:lnSpc>
              <a:spcBef>
                <a:spcPts val="0"/>
              </a:spcBef>
              <a:spcAft>
                <a:spcPts val="600"/>
              </a:spcAft>
              <a:buClr>
                <a:srgbClr val="77D0DC"/>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Building on our regulatory expertise and data and digital skills through tailored training and development;</a:t>
            </a:r>
          </a:p>
          <a:p>
            <a:pPr marL="171450" marR="0" lvl="0" indent="-171450" algn="l" defTabSz="914400" rtl="0" eaLnBrk="1" fontAlgn="auto" latinLnBrk="0" hangingPunct="1">
              <a:lnSpc>
                <a:spcPct val="100000"/>
              </a:lnSpc>
              <a:spcBef>
                <a:spcPts val="0"/>
              </a:spcBef>
              <a:spcAft>
                <a:spcPts val="600"/>
              </a:spcAft>
              <a:buClr>
                <a:srgbClr val="77D0DC"/>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Adapting to accelerating market changes through adoption of agile ways of working; and</a:t>
            </a:r>
          </a:p>
          <a:p>
            <a:pPr marL="171450" marR="0" lvl="0" indent="-171450" algn="l" defTabSz="914400" rtl="0" eaLnBrk="1" fontAlgn="auto" latinLnBrk="0" hangingPunct="1">
              <a:lnSpc>
                <a:spcPct val="100000"/>
              </a:lnSpc>
              <a:spcBef>
                <a:spcPts val="0"/>
              </a:spcBef>
              <a:spcAft>
                <a:spcPts val="600"/>
              </a:spcAft>
              <a:buClr>
                <a:srgbClr val="77D0DC"/>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Embedding a way of working that is agile, promotes innovation, is resilient to change and engages in appropriate risk taking. </a:t>
            </a:r>
          </a:p>
        </p:txBody>
      </p:sp>
      <p:sp>
        <p:nvSpPr>
          <p:cNvPr id="297" name="TextBox 296">
            <a:extLst>
              <a:ext uri="{FF2B5EF4-FFF2-40B4-BE49-F238E27FC236}">
                <a16:creationId xmlns:a16="http://schemas.microsoft.com/office/drawing/2014/main" id="{09447B08-671D-4604-950F-A5A80C8B09FB}"/>
              </a:ext>
            </a:extLst>
          </p:cNvPr>
          <p:cNvSpPr txBox="1"/>
          <p:nvPr/>
        </p:nvSpPr>
        <p:spPr>
          <a:xfrm>
            <a:off x="9653568" y="4204404"/>
            <a:ext cx="2088000" cy="2100575"/>
          </a:xfrm>
          <a:prstGeom prst="rect">
            <a:avLst/>
          </a:prstGeom>
          <a:noFill/>
        </p:spPr>
        <p:txBody>
          <a:bodyPr wrap="square" lIns="36000" rIns="36000">
            <a:spAutoFit/>
          </a:bodyPr>
          <a:lstStyle/>
          <a:p>
            <a:pPr marL="171450" marR="0" lvl="0" indent="-171450" algn="l" defTabSz="914400" rtl="0" eaLnBrk="1" fontAlgn="auto" latinLnBrk="0" hangingPunct="1">
              <a:lnSpc>
                <a:spcPct val="100000"/>
              </a:lnSpc>
              <a:spcBef>
                <a:spcPts val="0"/>
              </a:spcBef>
              <a:spcAft>
                <a:spcPts val="600"/>
              </a:spcAft>
              <a:buClr>
                <a:srgbClr val="80D7DE"/>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Exploring and experimenting with emerging digital technologies;</a:t>
            </a:r>
          </a:p>
          <a:p>
            <a:pPr marL="171450" marR="0" lvl="0" indent="-171450" algn="l" defTabSz="914400" rtl="0" eaLnBrk="1" fontAlgn="auto" latinLnBrk="0" hangingPunct="1">
              <a:lnSpc>
                <a:spcPct val="100000"/>
              </a:lnSpc>
              <a:spcBef>
                <a:spcPts val="0"/>
              </a:spcBef>
              <a:spcAft>
                <a:spcPts val="600"/>
              </a:spcAft>
              <a:buClr>
                <a:srgbClr val="80D7DE"/>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Automating </a:t>
            </a:r>
            <a:r>
              <a:rPr kumimoji="0" lang="en-US" sz="1050" b="0" i="0" u="none" strike="noStrike" kern="1200" cap="none" spc="0" normalizeH="0" baseline="0" noProof="0" dirty="0" err="1">
                <a:ln>
                  <a:noFill/>
                </a:ln>
                <a:solidFill>
                  <a:prstClr val="white"/>
                </a:solidFill>
                <a:effectLst/>
                <a:uLnTx/>
                <a:uFillTx/>
                <a:latin typeface="Segoe UI Semilight"/>
                <a:ea typeface="+mn-ea"/>
                <a:cs typeface="+mn-cs"/>
              </a:rPr>
              <a:t>standardised</a:t>
            </a: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 high-volume, and error-prone manual processes; </a:t>
            </a:r>
          </a:p>
          <a:p>
            <a:pPr marL="171450" marR="0" lvl="0" indent="-171450" algn="l" defTabSz="914400" rtl="0" eaLnBrk="1" fontAlgn="auto" latinLnBrk="0" hangingPunct="1">
              <a:lnSpc>
                <a:spcPct val="100000"/>
              </a:lnSpc>
              <a:spcBef>
                <a:spcPts val="0"/>
              </a:spcBef>
              <a:spcAft>
                <a:spcPts val="600"/>
              </a:spcAft>
              <a:buClr>
                <a:srgbClr val="80D7DE"/>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Capturing information once and publishing everywhere securely;</a:t>
            </a:r>
          </a:p>
          <a:p>
            <a:pPr marL="171450" marR="0" lvl="0" indent="-171450" algn="l" defTabSz="914400" rtl="0" eaLnBrk="1" fontAlgn="auto" latinLnBrk="0" hangingPunct="1">
              <a:lnSpc>
                <a:spcPct val="100000"/>
              </a:lnSpc>
              <a:spcBef>
                <a:spcPts val="0"/>
              </a:spcBef>
              <a:spcAft>
                <a:spcPts val="600"/>
              </a:spcAft>
              <a:buClr>
                <a:srgbClr val="80D7DE"/>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Segoe UI Semilight"/>
                <a:ea typeface="+mn-ea"/>
                <a:cs typeface="+mn-cs"/>
              </a:rPr>
              <a:t>Right-speed descriptive, predictive and prescriptive insights.</a:t>
            </a:r>
          </a:p>
        </p:txBody>
      </p:sp>
      <p:sp>
        <p:nvSpPr>
          <p:cNvPr id="292" name="TextBox 291">
            <a:extLst>
              <a:ext uri="{FF2B5EF4-FFF2-40B4-BE49-F238E27FC236}">
                <a16:creationId xmlns:a16="http://schemas.microsoft.com/office/drawing/2014/main" id="{A3F054B5-EE6E-4D4E-998C-149393919E79}"/>
              </a:ext>
            </a:extLst>
          </p:cNvPr>
          <p:cNvSpPr txBox="1"/>
          <p:nvPr/>
        </p:nvSpPr>
        <p:spPr>
          <a:xfrm>
            <a:off x="3634573" y="203167"/>
            <a:ext cx="4906522" cy="52322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prstClr val="white"/>
                </a:solidFill>
                <a:effectLst/>
                <a:uLnTx/>
                <a:uFillTx/>
                <a:latin typeface="Circular Std"/>
                <a:ea typeface="+mn-ea"/>
                <a:cs typeface="+mn-cs"/>
              </a:rPr>
              <a:t>OUR DIGITAL PRINCIPLES</a:t>
            </a:r>
            <a:endParaRPr kumimoji="0" lang="en-AU" sz="2800" b="1" i="0" u="none" strike="noStrike" kern="1200" cap="none" spc="300" normalizeH="0" baseline="0" noProof="0" dirty="0">
              <a:ln>
                <a:noFill/>
              </a:ln>
              <a:solidFill>
                <a:prstClr val="white"/>
              </a:solidFill>
              <a:effectLst/>
              <a:uLnTx/>
              <a:uFillTx/>
              <a:latin typeface="Circular Std"/>
              <a:ea typeface="+mn-ea"/>
              <a:cs typeface="+mn-cs"/>
            </a:endParaRPr>
          </a:p>
        </p:txBody>
      </p:sp>
      <p:sp>
        <p:nvSpPr>
          <p:cNvPr id="299" name="TextBox 298">
            <a:extLst>
              <a:ext uri="{FF2B5EF4-FFF2-40B4-BE49-F238E27FC236}">
                <a16:creationId xmlns:a16="http://schemas.microsoft.com/office/drawing/2014/main" id="{984E17FA-3B40-4828-8C86-07FADE7D2E67}"/>
              </a:ext>
            </a:extLst>
          </p:cNvPr>
          <p:cNvSpPr txBox="1"/>
          <p:nvPr/>
        </p:nvSpPr>
        <p:spPr>
          <a:xfrm>
            <a:off x="3843437" y="608001"/>
            <a:ext cx="4540552" cy="2616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ircular Std"/>
                <a:ea typeface="+mn-ea"/>
                <a:cs typeface="+mn-cs"/>
              </a:rPr>
              <a:t>To deliver on our vision, we have identified five guiding principles</a:t>
            </a:r>
          </a:p>
        </p:txBody>
      </p:sp>
      <p:grpSp>
        <p:nvGrpSpPr>
          <p:cNvPr id="305" name="Group 304">
            <a:extLst>
              <a:ext uri="{FF2B5EF4-FFF2-40B4-BE49-F238E27FC236}">
                <a16:creationId xmlns:a16="http://schemas.microsoft.com/office/drawing/2014/main" id="{F3B33F27-91FE-4FF6-AB2F-5F32DF18143F}"/>
              </a:ext>
            </a:extLst>
          </p:cNvPr>
          <p:cNvGrpSpPr/>
          <p:nvPr/>
        </p:nvGrpSpPr>
        <p:grpSpPr>
          <a:xfrm>
            <a:off x="507202" y="6427207"/>
            <a:ext cx="11177596" cy="36000"/>
            <a:chOff x="507202" y="2581154"/>
            <a:chExt cx="11177596" cy="338504"/>
          </a:xfrm>
          <a:gradFill>
            <a:gsLst>
              <a:gs pos="0">
                <a:schemeClr val="accent1"/>
              </a:gs>
              <a:gs pos="100000">
                <a:schemeClr val="accent4"/>
              </a:gs>
            </a:gsLst>
            <a:lin ang="0" scaled="1"/>
          </a:gradFill>
        </p:grpSpPr>
        <p:sp>
          <p:nvSpPr>
            <p:cNvPr id="306" name="Rectangle 305">
              <a:extLst>
                <a:ext uri="{FF2B5EF4-FFF2-40B4-BE49-F238E27FC236}">
                  <a16:creationId xmlns:a16="http://schemas.microsoft.com/office/drawing/2014/main" id="{F54E4EB3-C2CA-4A81-83D3-D71726A9F30C}"/>
                </a:ext>
              </a:extLst>
            </p:cNvPr>
            <p:cNvSpPr/>
            <p:nvPr/>
          </p:nvSpPr>
          <p:spPr>
            <a:xfrm>
              <a:off x="507202"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07" name="Rectangle 306">
              <a:extLst>
                <a:ext uri="{FF2B5EF4-FFF2-40B4-BE49-F238E27FC236}">
                  <a16:creationId xmlns:a16="http://schemas.microsoft.com/office/drawing/2014/main" id="{DB717AD8-52A7-4799-ABAA-86E5F1894E1D}"/>
                </a:ext>
              </a:extLst>
            </p:cNvPr>
            <p:cNvSpPr/>
            <p:nvPr/>
          </p:nvSpPr>
          <p:spPr>
            <a:xfrm>
              <a:off x="2816199"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08" name="Rectangle 307">
              <a:extLst>
                <a:ext uri="{FF2B5EF4-FFF2-40B4-BE49-F238E27FC236}">
                  <a16:creationId xmlns:a16="http://schemas.microsoft.com/office/drawing/2014/main" id="{6CC0662D-9464-454C-993C-81F61A6D4EE7}"/>
                </a:ext>
              </a:extLst>
            </p:cNvPr>
            <p:cNvSpPr/>
            <p:nvPr/>
          </p:nvSpPr>
          <p:spPr>
            <a:xfrm>
              <a:off x="5117618"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09" name="Rectangle 308">
              <a:extLst>
                <a:ext uri="{FF2B5EF4-FFF2-40B4-BE49-F238E27FC236}">
                  <a16:creationId xmlns:a16="http://schemas.microsoft.com/office/drawing/2014/main" id="{BD2FD52A-9974-4228-B950-A3227EA3E4AF}"/>
                </a:ext>
              </a:extLst>
            </p:cNvPr>
            <p:cNvSpPr/>
            <p:nvPr/>
          </p:nvSpPr>
          <p:spPr>
            <a:xfrm>
              <a:off x="7424794"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10" name="Rectangle 309">
              <a:extLst>
                <a:ext uri="{FF2B5EF4-FFF2-40B4-BE49-F238E27FC236}">
                  <a16:creationId xmlns:a16="http://schemas.microsoft.com/office/drawing/2014/main" id="{26A185E8-4BC3-49CF-A682-C8E15FAB0F28}"/>
                </a:ext>
              </a:extLst>
            </p:cNvPr>
            <p:cNvSpPr/>
            <p:nvPr/>
          </p:nvSpPr>
          <p:spPr>
            <a:xfrm>
              <a:off x="9720896" y="2581154"/>
              <a:ext cx="1963902" cy="338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Semilight"/>
                <a:ea typeface="+mn-ea"/>
                <a:cs typeface="+mn-cs"/>
              </a:endParaRPr>
            </a:p>
          </p:txBody>
        </p:sp>
      </p:grpSp>
      <p:grpSp>
        <p:nvGrpSpPr>
          <p:cNvPr id="289" name="Group 288">
            <a:extLst>
              <a:ext uri="{FF2B5EF4-FFF2-40B4-BE49-F238E27FC236}">
                <a16:creationId xmlns:a16="http://schemas.microsoft.com/office/drawing/2014/main" id="{953F7B6A-A8D2-44D6-AC5B-08F7AB25CFFD}"/>
              </a:ext>
            </a:extLst>
          </p:cNvPr>
          <p:cNvGrpSpPr/>
          <p:nvPr/>
        </p:nvGrpSpPr>
        <p:grpSpPr>
          <a:xfrm>
            <a:off x="10363555" y="1370315"/>
            <a:ext cx="643614" cy="711540"/>
            <a:chOff x="6062276" y="5619991"/>
            <a:chExt cx="592406" cy="654927"/>
          </a:xfrm>
          <a:noFill/>
        </p:grpSpPr>
        <p:sp>
          <p:nvSpPr>
            <p:cNvPr id="290" name="Freeform: Shape 289">
              <a:extLst>
                <a:ext uri="{FF2B5EF4-FFF2-40B4-BE49-F238E27FC236}">
                  <a16:creationId xmlns:a16="http://schemas.microsoft.com/office/drawing/2014/main" id="{66587B3E-8CFF-4A34-A0AD-C02A09A19C96}"/>
                </a:ext>
              </a:extLst>
            </p:cNvPr>
            <p:cNvSpPr/>
            <p:nvPr/>
          </p:nvSpPr>
          <p:spPr>
            <a:xfrm>
              <a:off x="6126879" y="5619991"/>
              <a:ext cx="527803" cy="490877"/>
            </a:xfrm>
            <a:custGeom>
              <a:avLst/>
              <a:gdLst>
                <a:gd name="connsiteX0" fmla="*/ 527090 w 527803"/>
                <a:gd name="connsiteY0" fmla="*/ 261310 h 490877"/>
                <a:gd name="connsiteX1" fmla="*/ 504755 w 527803"/>
                <a:gd name="connsiteY1" fmla="*/ 165412 h 490877"/>
                <a:gd name="connsiteX2" fmla="*/ 443670 w 527803"/>
                <a:gd name="connsiteY2" fmla="*/ 75081 h 490877"/>
                <a:gd name="connsiteX3" fmla="*/ 344125 w 527803"/>
                <a:gd name="connsiteY3" fmla="*/ 12998 h 490877"/>
                <a:gd name="connsiteX4" fmla="*/ 314907 w 527803"/>
                <a:gd name="connsiteY4" fmla="*/ 5059 h 490877"/>
                <a:gd name="connsiteX5" fmla="*/ 300036 w 527803"/>
                <a:gd name="connsiteY5" fmla="*/ 2659 h 490877"/>
                <a:gd name="connsiteX6" fmla="*/ 285257 w 527803"/>
                <a:gd name="connsiteY6" fmla="*/ 853 h 490877"/>
                <a:gd name="connsiteX7" fmla="*/ 226976 w 527803"/>
                <a:gd name="connsiteY7" fmla="*/ 2737 h 490877"/>
                <a:gd name="connsiteX8" fmla="*/ 124444 w 527803"/>
                <a:gd name="connsiteY8" fmla="*/ 42159 h 490877"/>
                <a:gd name="connsiteX9" fmla="*/ 52914 w 527803"/>
                <a:gd name="connsiteY9" fmla="*/ 111629 h 490877"/>
                <a:gd name="connsiteX10" fmla="*/ 14043 w 527803"/>
                <a:gd name="connsiteY10" fmla="*/ 189546 h 490877"/>
                <a:gd name="connsiteX11" fmla="*/ 10977 w 527803"/>
                <a:gd name="connsiteY11" fmla="*/ 198964 h 490877"/>
                <a:gd name="connsiteX12" fmla="*/ 8754 w 527803"/>
                <a:gd name="connsiteY12" fmla="*/ 208376 h 490877"/>
                <a:gd name="connsiteX13" fmla="*/ 4660 w 527803"/>
                <a:gd name="connsiteY13" fmla="*/ 226490 h 490877"/>
                <a:gd name="connsiteX14" fmla="*/ 2267 w 527803"/>
                <a:gd name="connsiteY14" fmla="*/ 243889 h 490877"/>
                <a:gd name="connsiteX15" fmla="*/ 1127 w 527803"/>
                <a:gd name="connsiteY15" fmla="*/ 252189 h 490877"/>
                <a:gd name="connsiteX16" fmla="*/ 766 w 527803"/>
                <a:gd name="connsiteY16" fmla="*/ 260283 h 490877"/>
                <a:gd name="connsiteX17" fmla="*/ 277 w 527803"/>
                <a:gd name="connsiteY17" fmla="*/ 289869 h 490877"/>
                <a:gd name="connsiteX18" fmla="*/ 907 w 527803"/>
                <a:gd name="connsiteY18" fmla="*/ 302913 h 490877"/>
                <a:gd name="connsiteX19" fmla="*/ 2203 w 527803"/>
                <a:gd name="connsiteY19" fmla="*/ 314690 h 490877"/>
                <a:gd name="connsiteX20" fmla="*/ 5248 w 527803"/>
                <a:gd name="connsiteY20" fmla="*/ 334327 h 490877"/>
                <a:gd name="connsiteX21" fmla="*/ 8336 w 527803"/>
                <a:gd name="connsiteY21" fmla="*/ 348568 h 490877"/>
                <a:gd name="connsiteX22" fmla="*/ 11275 w 527803"/>
                <a:gd name="connsiteY22" fmla="*/ 360245 h 490877"/>
                <a:gd name="connsiteX23" fmla="*/ 8456 w 527803"/>
                <a:gd name="connsiteY23" fmla="*/ 348355 h 490877"/>
                <a:gd name="connsiteX24" fmla="*/ 5531 w 527803"/>
                <a:gd name="connsiteY24" fmla="*/ 333881 h 490877"/>
                <a:gd name="connsiteX25" fmla="*/ 2727 w 527803"/>
                <a:gd name="connsiteY25" fmla="*/ 313975 h 490877"/>
                <a:gd name="connsiteX26" fmla="*/ 2026 w 527803"/>
                <a:gd name="connsiteY26" fmla="*/ 259037 h 490877"/>
                <a:gd name="connsiteX27" fmla="*/ 3839 w 527803"/>
                <a:gd name="connsiteY27" fmla="*/ 242551 h 490877"/>
                <a:gd name="connsiteX28" fmla="*/ 6410 w 527803"/>
                <a:gd name="connsiteY28" fmla="*/ 225123 h 490877"/>
                <a:gd name="connsiteX29" fmla="*/ 10850 w 527803"/>
                <a:gd name="connsiteY29" fmla="*/ 206988 h 490877"/>
                <a:gd name="connsiteX30" fmla="*/ 13229 w 527803"/>
                <a:gd name="connsiteY30" fmla="*/ 197584 h 490877"/>
                <a:gd name="connsiteX31" fmla="*/ 16501 w 527803"/>
                <a:gd name="connsiteY31" fmla="*/ 188194 h 490877"/>
                <a:gd name="connsiteX32" fmla="*/ 23639 w 527803"/>
                <a:gd name="connsiteY32" fmla="*/ 168904 h 490877"/>
                <a:gd name="connsiteX33" fmla="*/ 32576 w 527803"/>
                <a:gd name="connsiteY33" fmla="*/ 149373 h 490877"/>
                <a:gd name="connsiteX34" fmla="*/ 43644 w 527803"/>
                <a:gd name="connsiteY34" fmla="*/ 129984 h 490877"/>
                <a:gd name="connsiteX35" fmla="*/ 49876 w 527803"/>
                <a:gd name="connsiteY35" fmla="*/ 120360 h 490877"/>
                <a:gd name="connsiteX36" fmla="*/ 56624 w 527803"/>
                <a:gd name="connsiteY36" fmla="*/ 110835 h 490877"/>
                <a:gd name="connsiteX37" fmla="*/ 129082 w 527803"/>
                <a:gd name="connsiteY37" fmla="*/ 42945 h 490877"/>
                <a:gd name="connsiteX38" fmla="*/ 231346 w 527803"/>
                <a:gd name="connsiteY38" fmla="*/ 5668 h 490877"/>
                <a:gd name="connsiteX39" fmla="*/ 245558 w 527803"/>
                <a:gd name="connsiteY39" fmla="*/ 4337 h 490877"/>
                <a:gd name="connsiteX40" fmla="*/ 259941 w 527803"/>
                <a:gd name="connsiteY40" fmla="*/ 3579 h 490877"/>
                <a:gd name="connsiteX41" fmla="*/ 289109 w 527803"/>
                <a:gd name="connsiteY41" fmla="*/ 4783 h 490877"/>
                <a:gd name="connsiteX42" fmla="*/ 318108 w 527803"/>
                <a:gd name="connsiteY42" fmla="*/ 9591 h 490877"/>
                <a:gd name="connsiteX43" fmla="*/ 332462 w 527803"/>
                <a:gd name="connsiteY43" fmla="*/ 13515 h 490877"/>
                <a:gd name="connsiteX44" fmla="*/ 346710 w 527803"/>
                <a:gd name="connsiteY44" fmla="*/ 18040 h 490877"/>
                <a:gd name="connsiteX45" fmla="*/ 443932 w 527803"/>
                <a:gd name="connsiteY45" fmla="*/ 80357 h 490877"/>
                <a:gd name="connsiteX46" fmla="*/ 503225 w 527803"/>
                <a:gd name="connsiteY46" fmla="*/ 169796 h 490877"/>
                <a:gd name="connsiteX47" fmla="*/ 524625 w 527803"/>
                <a:gd name="connsiteY47" fmla="*/ 264263 h 490877"/>
                <a:gd name="connsiteX48" fmla="*/ 525192 w 527803"/>
                <a:gd name="connsiteY48" fmla="*/ 275565 h 490877"/>
                <a:gd name="connsiteX49" fmla="*/ 525468 w 527803"/>
                <a:gd name="connsiteY49" fmla="*/ 281067 h 490877"/>
                <a:gd name="connsiteX50" fmla="*/ 525199 w 527803"/>
                <a:gd name="connsiteY50" fmla="*/ 286619 h 490877"/>
                <a:gd name="connsiteX51" fmla="*/ 524151 w 527803"/>
                <a:gd name="connsiteY51" fmla="*/ 308281 h 490877"/>
                <a:gd name="connsiteX52" fmla="*/ 521389 w 527803"/>
                <a:gd name="connsiteY52" fmla="*/ 328775 h 490877"/>
                <a:gd name="connsiteX53" fmla="*/ 517728 w 527803"/>
                <a:gd name="connsiteY53" fmla="*/ 348200 h 490877"/>
                <a:gd name="connsiteX54" fmla="*/ 466302 w 527803"/>
                <a:gd name="connsiteY54" fmla="*/ 457637 h 490877"/>
                <a:gd name="connsiteX55" fmla="*/ 454370 w 527803"/>
                <a:gd name="connsiteY55" fmla="*/ 472501 h 490877"/>
                <a:gd name="connsiteX56" fmla="*/ 444711 w 527803"/>
                <a:gd name="connsiteY56" fmla="*/ 482578 h 490877"/>
                <a:gd name="connsiteX57" fmla="*/ 436758 w 527803"/>
                <a:gd name="connsiteY57" fmla="*/ 490877 h 490877"/>
                <a:gd name="connsiteX58" fmla="*/ 444951 w 527803"/>
                <a:gd name="connsiteY58" fmla="*/ 482564 h 490877"/>
                <a:gd name="connsiteX59" fmla="*/ 454887 w 527803"/>
                <a:gd name="connsiteY59" fmla="*/ 472458 h 490877"/>
                <a:gd name="connsiteX60" fmla="*/ 467152 w 527803"/>
                <a:gd name="connsiteY60" fmla="*/ 457495 h 490877"/>
                <a:gd name="connsiteX61" fmla="*/ 520086 w 527803"/>
                <a:gd name="connsiteY61" fmla="*/ 346642 h 490877"/>
                <a:gd name="connsiteX62" fmla="*/ 527090 w 527803"/>
                <a:gd name="connsiteY62" fmla="*/ 261310 h 49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27803" h="490877">
                  <a:moveTo>
                    <a:pt x="527090" y="261310"/>
                  </a:moveTo>
                  <a:cubicBezTo>
                    <a:pt x="525128" y="230484"/>
                    <a:pt x="518358" y="197605"/>
                    <a:pt x="504755" y="165412"/>
                  </a:cubicBezTo>
                  <a:cubicBezTo>
                    <a:pt x="491222" y="133262"/>
                    <a:pt x="470856" y="101863"/>
                    <a:pt x="443670" y="75081"/>
                  </a:cubicBezTo>
                  <a:cubicBezTo>
                    <a:pt x="416576" y="48299"/>
                    <a:pt x="382585" y="26226"/>
                    <a:pt x="344125" y="12998"/>
                  </a:cubicBezTo>
                  <a:cubicBezTo>
                    <a:pt x="334431" y="10045"/>
                    <a:pt x="324673" y="7354"/>
                    <a:pt x="314907" y="5059"/>
                  </a:cubicBezTo>
                  <a:cubicBezTo>
                    <a:pt x="309936" y="4259"/>
                    <a:pt x="304979" y="3459"/>
                    <a:pt x="300036" y="2659"/>
                  </a:cubicBezTo>
                  <a:cubicBezTo>
                    <a:pt x="295093" y="1894"/>
                    <a:pt x="290164" y="888"/>
                    <a:pt x="285257" y="853"/>
                  </a:cubicBezTo>
                  <a:cubicBezTo>
                    <a:pt x="265748" y="-613"/>
                    <a:pt x="245842" y="-316"/>
                    <a:pt x="226976" y="2737"/>
                  </a:cubicBezTo>
                  <a:cubicBezTo>
                    <a:pt x="188963" y="8338"/>
                    <a:pt x="153853" y="22678"/>
                    <a:pt x="124444" y="42159"/>
                  </a:cubicBezTo>
                  <a:cubicBezTo>
                    <a:pt x="94935" y="61626"/>
                    <a:pt x="71078" y="86036"/>
                    <a:pt x="52914" y="111629"/>
                  </a:cubicBezTo>
                  <a:cubicBezTo>
                    <a:pt x="34806" y="137278"/>
                    <a:pt x="21720" y="163925"/>
                    <a:pt x="14043" y="189546"/>
                  </a:cubicBezTo>
                  <a:cubicBezTo>
                    <a:pt x="13017" y="192726"/>
                    <a:pt x="11799" y="195806"/>
                    <a:pt x="10977" y="198964"/>
                  </a:cubicBezTo>
                  <a:cubicBezTo>
                    <a:pt x="10226" y="202137"/>
                    <a:pt x="9483" y="205274"/>
                    <a:pt x="8754" y="208376"/>
                  </a:cubicBezTo>
                  <a:cubicBezTo>
                    <a:pt x="7366" y="214579"/>
                    <a:pt x="5694" y="220563"/>
                    <a:pt x="4660" y="226490"/>
                  </a:cubicBezTo>
                  <a:cubicBezTo>
                    <a:pt x="3839" y="232460"/>
                    <a:pt x="3039" y="238267"/>
                    <a:pt x="2267" y="243889"/>
                  </a:cubicBezTo>
                  <a:cubicBezTo>
                    <a:pt x="1885" y="246701"/>
                    <a:pt x="1502" y="249470"/>
                    <a:pt x="1127" y="252189"/>
                  </a:cubicBezTo>
                  <a:cubicBezTo>
                    <a:pt x="1006" y="254929"/>
                    <a:pt x="886" y="257627"/>
                    <a:pt x="766" y="260283"/>
                  </a:cubicBezTo>
                  <a:cubicBezTo>
                    <a:pt x="454" y="270884"/>
                    <a:pt x="-452" y="280770"/>
                    <a:pt x="277" y="289869"/>
                  </a:cubicBezTo>
                  <a:cubicBezTo>
                    <a:pt x="504" y="294416"/>
                    <a:pt x="546" y="298778"/>
                    <a:pt x="907" y="302913"/>
                  </a:cubicBezTo>
                  <a:cubicBezTo>
                    <a:pt x="1360" y="307042"/>
                    <a:pt x="1792" y="310965"/>
                    <a:pt x="2203" y="314690"/>
                  </a:cubicBezTo>
                  <a:cubicBezTo>
                    <a:pt x="2812" y="322154"/>
                    <a:pt x="4306" y="328648"/>
                    <a:pt x="5248" y="334327"/>
                  </a:cubicBezTo>
                  <a:cubicBezTo>
                    <a:pt x="6133" y="340013"/>
                    <a:pt x="7330" y="344751"/>
                    <a:pt x="8336" y="348568"/>
                  </a:cubicBezTo>
                  <a:cubicBezTo>
                    <a:pt x="10255" y="356223"/>
                    <a:pt x="11275" y="360245"/>
                    <a:pt x="11275" y="360245"/>
                  </a:cubicBezTo>
                  <a:cubicBezTo>
                    <a:pt x="11275" y="360245"/>
                    <a:pt x="10304" y="356145"/>
                    <a:pt x="8456" y="348355"/>
                  </a:cubicBezTo>
                  <a:cubicBezTo>
                    <a:pt x="7472" y="344468"/>
                    <a:pt x="6367" y="339652"/>
                    <a:pt x="5531" y="333881"/>
                  </a:cubicBezTo>
                  <a:cubicBezTo>
                    <a:pt x="4618" y="328124"/>
                    <a:pt x="3265" y="321538"/>
                    <a:pt x="2727" y="313975"/>
                  </a:cubicBezTo>
                  <a:cubicBezTo>
                    <a:pt x="751" y="298920"/>
                    <a:pt x="582" y="280479"/>
                    <a:pt x="2026" y="259037"/>
                  </a:cubicBezTo>
                  <a:cubicBezTo>
                    <a:pt x="2097" y="253648"/>
                    <a:pt x="2968" y="248188"/>
                    <a:pt x="3839" y="242551"/>
                  </a:cubicBezTo>
                  <a:cubicBezTo>
                    <a:pt x="4675" y="236914"/>
                    <a:pt x="5531" y="231100"/>
                    <a:pt x="6410" y="225123"/>
                  </a:cubicBezTo>
                  <a:cubicBezTo>
                    <a:pt x="7854" y="219239"/>
                    <a:pt x="9334" y="213191"/>
                    <a:pt x="10850" y="206988"/>
                  </a:cubicBezTo>
                  <a:cubicBezTo>
                    <a:pt x="11643" y="203893"/>
                    <a:pt x="12323" y="200728"/>
                    <a:pt x="13229" y="197584"/>
                  </a:cubicBezTo>
                  <a:cubicBezTo>
                    <a:pt x="14305" y="194489"/>
                    <a:pt x="15403" y="191359"/>
                    <a:pt x="16501" y="188194"/>
                  </a:cubicBezTo>
                  <a:cubicBezTo>
                    <a:pt x="18873" y="181926"/>
                    <a:pt x="20601" y="175234"/>
                    <a:pt x="23639" y="168904"/>
                  </a:cubicBezTo>
                  <a:cubicBezTo>
                    <a:pt x="26556" y="162530"/>
                    <a:pt x="29538" y="156015"/>
                    <a:pt x="32576" y="149373"/>
                  </a:cubicBezTo>
                  <a:cubicBezTo>
                    <a:pt x="36046" y="142957"/>
                    <a:pt x="39898" y="136570"/>
                    <a:pt x="43644" y="129984"/>
                  </a:cubicBezTo>
                  <a:cubicBezTo>
                    <a:pt x="45421" y="126627"/>
                    <a:pt x="47581" y="123469"/>
                    <a:pt x="49876" y="120360"/>
                  </a:cubicBezTo>
                  <a:cubicBezTo>
                    <a:pt x="52106" y="117216"/>
                    <a:pt x="54351" y="114036"/>
                    <a:pt x="56624" y="110835"/>
                  </a:cubicBezTo>
                  <a:cubicBezTo>
                    <a:pt x="75213" y="85611"/>
                    <a:pt x="99432" y="61747"/>
                    <a:pt x="129082" y="42945"/>
                  </a:cubicBezTo>
                  <a:cubicBezTo>
                    <a:pt x="158640" y="24130"/>
                    <a:pt x="193672" y="10569"/>
                    <a:pt x="231346" y="5668"/>
                  </a:cubicBezTo>
                  <a:cubicBezTo>
                    <a:pt x="236012" y="4705"/>
                    <a:pt x="240785" y="4578"/>
                    <a:pt x="245558" y="4337"/>
                  </a:cubicBezTo>
                  <a:cubicBezTo>
                    <a:pt x="250331" y="4082"/>
                    <a:pt x="255132" y="3834"/>
                    <a:pt x="259941" y="3579"/>
                  </a:cubicBezTo>
                  <a:cubicBezTo>
                    <a:pt x="269380" y="3339"/>
                    <a:pt x="279330" y="4422"/>
                    <a:pt x="289109" y="4783"/>
                  </a:cubicBezTo>
                  <a:cubicBezTo>
                    <a:pt x="298747" y="6199"/>
                    <a:pt x="308435" y="7644"/>
                    <a:pt x="318108" y="9591"/>
                  </a:cubicBezTo>
                  <a:cubicBezTo>
                    <a:pt x="322881" y="10894"/>
                    <a:pt x="327668" y="12205"/>
                    <a:pt x="332462" y="13515"/>
                  </a:cubicBezTo>
                  <a:cubicBezTo>
                    <a:pt x="337270" y="14796"/>
                    <a:pt x="342107" y="16021"/>
                    <a:pt x="346710" y="18040"/>
                  </a:cubicBezTo>
                  <a:cubicBezTo>
                    <a:pt x="384384" y="31601"/>
                    <a:pt x="417546" y="53723"/>
                    <a:pt x="443932" y="80357"/>
                  </a:cubicBezTo>
                  <a:cubicBezTo>
                    <a:pt x="470395" y="106997"/>
                    <a:pt x="490153" y="138064"/>
                    <a:pt x="503225" y="169796"/>
                  </a:cubicBezTo>
                  <a:cubicBezTo>
                    <a:pt x="516368" y="201570"/>
                    <a:pt x="522827" y="233940"/>
                    <a:pt x="524625" y="264263"/>
                  </a:cubicBezTo>
                  <a:cubicBezTo>
                    <a:pt x="524816" y="268066"/>
                    <a:pt x="525008" y="271826"/>
                    <a:pt x="525192" y="275565"/>
                  </a:cubicBezTo>
                  <a:lnTo>
                    <a:pt x="525468" y="281067"/>
                  </a:lnTo>
                  <a:lnTo>
                    <a:pt x="525199" y="286619"/>
                  </a:lnTo>
                  <a:cubicBezTo>
                    <a:pt x="524838" y="293984"/>
                    <a:pt x="524484" y="301200"/>
                    <a:pt x="524151" y="308281"/>
                  </a:cubicBezTo>
                  <a:cubicBezTo>
                    <a:pt x="523832" y="315363"/>
                    <a:pt x="522239" y="322083"/>
                    <a:pt x="521389" y="328775"/>
                  </a:cubicBezTo>
                  <a:cubicBezTo>
                    <a:pt x="520305" y="335425"/>
                    <a:pt x="519647" y="342010"/>
                    <a:pt x="517728" y="348200"/>
                  </a:cubicBezTo>
                  <a:cubicBezTo>
                    <a:pt x="505859" y="398613"/>
                    <a:pt x="483687" y="435068"/>
                    <a:pt x="466302" y="457637"/>
                  </a:cubicBezTo>
                  <a:cubicBezTo>
                    <a:pt x="461791" y="463217"/>
                    <a:pt x="458187" y="468514"/>
                    <a:pt x="454370" y="472501"/>
                  </a:cubicBezTo>
                  <a:cubicBezTo>
                    <a:pt x="450546" y="476488"/>
                    <a:pt x="447317" y="479851"/>
                    <a:pt x="444711" y="482578"/>
                  </a:cubicBezTo>
                  <a:cubicBezTo>
                    <a:pt x="439499" y="488023"/>
                    <a:pt x="436758" y="490877"/>
                    <a:pt x="436758" y="490877"/>
                  </a:cubicBezTo>
                  <a:cubicBezTo>
                    <a:pt x="436758" y="490877"/>
                    <a:pt x="439577" y="488016"/>
                    <a:pt x="444951" y="482564"/>
                  </a:cubicBezTo>
                  <a:cubicBezTo>
                    <a:pt x="447635" y="479830"/>
                    <a:pt x="450964" y="476459"/>
                    <a:pt x="454887" y="472458"/>
                  </a:cubicBezTo>
                  <a:cubicBezTo>
                    <a:pt x="458753" y="468408"/>
                    <a:pt x="462528" y="463125"/>
                    <a:pt x="467152" y="457495"/>
                  </a:cubicBezTo>
                  <a:cubicBezTo>
                    <a:pt x="485026" y="434742"/>
                    <a:pt x="507814" y="397855"/>
                    <a:pt x="520086" y="346642"/>
                  </a:cubicBezTo>
                  <a:cubicBezTo>
                    <a:pt x="525482" y="320936"/>
                    <a:pt x="529497" y="292334"/>
                    <a:pt x="527090" y="261310"/>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98" name="Freeform: Shape 297">
              <a:extLst>
                <a:ext uri="{FF2B5EF4-FFF2-40B4-BE49-F238E27FC236}">
                  <a16:creationId xmlns:a16="http://schemas.microsoft.com/office/drawing/2014/main" id="{CBB5F5F5-DEA7-4CA2-9F07-2A64821E2498}"/>
                </a:ext>
              </a:extLst>
            </p:cNvPr>
            <p:cNvSpPr/>
            <p:nvPr/>
          </p:nvSpPr>
          <p:spPr>
            <a:xfrm>
              <a:off x="6062276" y="5979996"/>
              <a:ext cx="75099" cy="69490"/>
            </a:xfrm>
            <a:custGeom>
              <a:avLst/>
              <a:gdLst>
                <a:gd name="connsiteX0" fmla="*/ 75099 w 75099"/>
                <a:gd name="connsiteY0" fmla="*/ 0 h 69490"/>
                <a:gd name="connsiteX1" fmla="*/ 36059 w 75099"/>
                <a:gd name="connsiteY1" fmla="*/ 34196 h 69490"/>
                <a:gd name="connsiteX2" fmla="*/ 0 w 75099"/>
                <a:gd name="connsiteY2" fmla="*/ 69491 h 69490"/>
                <a:gd name="connsiteX3" fmla="*/ 38891 w 75099"/>
                <a:gd name="connsiteY3" fmla="*/ 36717 h 69490"/>
                <a:gd name="connsiteX4" fmla="*/ 75099 w 75099"/>
                <a:gd name="connsiteY4" fmla="*/ 0 h 6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99" h="69490">
                  <a:moveTo>
                    <a:pt x="75099" y="0"/>
                  </a:moveTo>
                  <a:cubicBezTo>
                    <a:pt x="75099" y="0"/>
                    <a:pt x="56801" y="15006"/>
                    <a:pt x="36059" y="34196"/>
                  </a:cubicBezTo>
                  <a:cubicBezTo>
                    <a:pt x="15317" y="53387"/>
                    <a:pt x="0" y="69491"/>
                    <a:pt x="0" y="69491"/>
                  </a:cubicBezTo>
                  <a:cubicBezTo>
                    <a:pt x="0" y="69491"/>
                    <a:pt x="18150" y="55908"/>
                    <a:pt x="38891" y="36717"/>
                  </a:cubicBezTo>
                  <a:cubicBezTo>
                    <a:pt x="59626" y="17534"/>
                    <a:pt x="75099" y="0"/>
                    <a:pt x="75099" y="0"/>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0" name="Freeform: Shape 299">
              <a:extLst>
                <a:ext uri="{FF2B5EF4-FFF2-40B4-BE49-F238E27FC236}">
                  <a16:creationId xmlns:a16="http://schemas.microsoft.com/office/drawing/2014/main" id="{601568C1-08FD-4C87-9103-560BE2470485}"/>
                </a:ext>
              </a:extLst>
            </p:cNvPr>
            <p:cNvSpPr/>
            <p:nvPr/>
          </p:nvSpPr>
          <p:spPr>
            <a:xfrm>
              <a:off x="6062424" y="6050272"/>
              <a:ext cx="114882" cy="146352"/>
            </a:xfrm>
            <a:custGeom>
              <a:avLst/>
              <a:gdLst>
                <a:gd name="connsiteX0" fmla="*/ 112560 w 114882"/>
                <a:gd name="connsiteY0" fmla="*/ 44635 h 146352"/>
                <a:gd name="connsiteX1" fmla="*/ 112829 w 114882"/>
                <a:gd name="connsiteY1" fmla="*/ 44727 h 146352"/>
                <a:gd name="connsiteX2" fmla="*/ 112553 w 114882"/>
                <a:gd name="connsiteY2" fmla="*/ 44585 h 146352"/>
                <a:gd name="connsiteX3" fmla="*/ 112525 w 114882"/>
                <a:gd name="connsiteY3" fmla="*/ 44288 h 146352"/>
                <a:gd name="connsiteX4" fmla="*/ 112511 w 114882"/>
                <a:gd name="connsiteY4" fmla="*/ 44564 h 146352"/>
                <a:gd name="connsiteX5" fmla="*/ 57679 w 114882"/>
                <a:gd name="connsiteY5" fmla="*/ 20324 h 146352"/>
                <a:gd name="connsiteX6" fmla="*/ 0 w 114882"/>
                <a:gd name="connsiteY6" fmla="*/ 0 h 146352"/>
                <a:gd name="connsiteX7" fmla="*/ 56687 w 114882"/>
                <a:gd name="connsiteY7" fmla="*/ 23999 h 146352"/>
                <a:gd name="connsiteX8" fmla="*/ 112503 w 114882"/>
                <a:gd name="connsiteY8" fmla="*/ 44613 h 146352"/>
                <a:gd name="connsiteX9" fmla="*/ 111108 w 114882"/>
                <a:gd name="connsiteY9" fmla="*/ 96039 h 146352"/>
                <a:gd name="connsiteX10" fmla="*/ 112525 w 114882"/>
                <a:gd name="connsiteY10" fmla="*/ 146353 h 146352"/>
                <a:gd name="connsiteX11" fmla="*/ 114883 w 114882"/>
                <a:gd name="connsiteY11" fmla="*/ 95678 h 146352"/>
                <a:gd name="connsiteX12" fmla="*/ 112560 w 114882"/>
                <a:gd name="connsiteY12" fmla="*/ 44635 h 1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882" h="146352">
                  <a:moveTo>
                    <a:pt x="112560" y="44635"/>
                  </a:moveTo>
                  <a:cubicBezTo>
                    <a:pt x="112723" y="44691"/>
                    <a:pt x="112829" y="44727"/>
                    <a:pt x="112829" y="44727"/>
                  </a:cubicBezTo>
                  <a:cubicBezTo>
                    <a:pt x="112829" y="44727"/>
                    <a:pt x="112730" y="44677"/>
                    <a:pt x="112553" y="44585"/>
                  </a:cubicBezTo>
                  <a:cubicBezTo>
                    <a:pt x="112539" y="44401"/>
                    <a:pt x="112525" y="44288"/>
                    <a:pt x="112525" y="44288"/>
                  </a:cubicBezTo>
                  <a:cubicBezTo>
                    <a:pt x="112525" y="44288"/>
                    <a:pt x="112518" y="44387"/>
                    <a:pt x="112511" y="44564"/>
                  </a:cubicBezTo>
                  <a:cubicBezTo>
                    <a:pt x="109635" y="43133"/>
                    <a:pt x="86798" y="31867"/>
                    <a:pt x="57679" y="20324"/>
                  </a:cubicBezTo>
                  <a:cubicBezTo>
                    <a:pt x="26527" y="7981"/>
                    <a:pt x="0" y="0"/>
                    <a:pt x="0" y="0"/>
                  </a:cubicBezTo>
                  <a:cubicBezTo>
                    <a:pt x="0" y="0"/>
                    <a:pt x="25529" y="11649"/>
                    <a:pt x="56687" y="23999"/>
                  </a:cubicBezTo>
                  <a:cubicBezTo>
                    <a:pt x="85820" y="35549"/>
                    <a:pt x="109551" y="43622"/>
                    <a:pt x="112503" y="44613"/>
                  </a:cubicBezTo>
                  <a:cubicBezTo>
                    <a:pt x="112341" y="47481"/>
                    <a:pt x="111108" y="69745"/>
                    <a:pt x="111108" y="96039"/>
                  </a:cubicBezTo>
                  <a:cubicBezTo>
                    <a:pt x="111108" y="124223"/>
                    <a:pt x="112525" y="146353"/>
                    <a:pt x="112525" y="146353"/>
                  </a:cubicBezTo>
                  <a:cubicBezTo>
                    <a:pt x="112525" y="146353"/>
                    <a:pt x="114883" y="123862"/>
                    <a:pt x="114883" y="95678"/>
                  </a:cubicBezTo>
                  <a:cubicBezTo>
                    <a:pt x="114883" y="69434"/>
                    <a:pt x="112836" y="47524"/>
                    <a:pt x="112560" y="44635"/>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1" name="Freeform: Shape 300">
              <a:extLst>
                <a:ext uri="{FF2B5EF4-FFF2-40B4-BE49-F238E27FC236}">
                  <a16:creationId xmlns:a16="http://schemas.microsoft.com/office/drawing/2014/main" id="{8C59484C-3113-4B00-A361-A79FD1441D01}"/>
                </a:ext>
              </a:extLst>
            </p:cNvPr>
            <p:cNvSpPr/>
            <p:nvPr/>
          </p:nvSpPr>
          <p:spPr>
            <a:xfrm>
              <a:off x="6562101" y="6111209"/>
              <a:ext cx="3774" cy="161825"/>
            </a:xfrm>
            <a:custGeom>
              <a:avLst/>
              <a:gdLst>
                <a:gd name="connsiteX0" fmla="*/ 0 w 3774"/>
                <a:gd name="connsiteY0" fmla="*/ 82053 h 161825"/>
                <a:gd name="connsiteX1" fmla="*/ 1416 w 3774"/>
                <a:gd name="connsiteY1" fmla="*/ 161826 h 161825"/>
                <a:gd name="connsiteX2" fmla="*/ 3774 w 3774"/>
                <a:gd name="connsiteY2" fmla="*/ 81479 h 161825"/>
                <a:gd name="connsiteX3" fmla="*/ 1416 w 3774"/>
                <a:gd name="connsiteY3" fmla="*/ 0 h 161825"/>
                <a:gd name="connsiteX4" fmla="*/ 0 w 3774"/>
                <a:gd name="connsiteY4" fmla="*/ 82053 h 16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 h="161825">
                  <a:moveTo>
                    <a:pt x="0" y="82053"/>
                  </a:moveTo>
                  <a:cubicBezTo>
                    <a:pt x="0" y="126737"/>
                    <a:pt x="1416" y="161826"/>
                    <a:pt x="1416" y="161826"/>
                  </a:cubicBezTo>
                  <a:cubicBezTo>
                    <a:pt x="1416" y="161826"/>
                    <a:pt x="3774" y="126171"/>
                    <a:pt x="3774" y="81479"/>
                  </a:cubicBezTo>
                  <a:cubicBezTo>
                    <a:pt x="3774" y="36795"/>
                    <a:pt x="1416" y="0"/>
                    <a:pt x="1416" y="0"/>
                  </a:cubicBezTo>
                  <a:cubicBezTo>
                    <a:pt x="1416" y="0"/>
                    <a:pt x="0" y="37369"/>
                    <a:pt x="0" y="82053"/>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2" name="Freeform: Shape 301">
              <a:extLst>
                <a:ext uri="{FF2B5EF4-FFF2-40B4-BE49-F238E27FC236}">
                  <a16:creationId xmlns:a16="http://schemas.microsoft.com/office/drawing/2014/main" id="{47776545-7D55-4312-9BCD-B69A6377BD22}"/>
                </a:ext>
              </a:extLst>
            </p:cNvPr>
            <p:cNvSpPr/>
            <p:nvPr/>
          </p:nvSpPr>
          <p:spPr>
            <a:xfrm>
              <a:off x="6175431" y="6194735"/>
              <a:ext cx="98184" cy="78292"/>
            </a:xfrm>
            <a:custGeom>
              <a:avLst/>
              <a:gdLst>
                <a:gd name="connsiteX0" fmla="*/ 95883 w 98184"/>
                <a:gd name="connsiteY0" fmla="*/ 2386 h 78292"/>
                <a:gd name="connsiteX1" fmla="*/ 96294 w 98184"/>
                <a:gd name="connsiteY1" fmla="*/ 2358 h 78292"/>
                <a:gd name="connsiteX2" fmla="*/ 95876 w 98184"/>
                <a:gd name="connsiteY2" fmla="*/ 2316 h 78292"/>
                <a:gd name="connsiteX3" fmla="*/ 95819 w 98184"/>
                <a:gd name="connsiteY3" fmla="*/ 1884 h 78292"/>
                <a:gd name="connsiteX4" fmla="*/ 95791 w 98184"/>
                <a:gd name="connsiteY4" fmla="*/ 2301 h 78292"/>
                <a:gd name="connsiteX5" fmla="*/ 48487 w 98184"/>
                <a:gd name="connsiteY5" fmla="*/ 0 h 78292"/>
                <a:gd name="connsiteX6" fmla="*/ 0 w 98184"/>
                <a:gd name="connsiteY6" fmla="*/ 2358 h 78292"/>
                <a:gd name="connsiteX7" fmla="*/ 48827 w 98184"/>
                <a:gd name="connsiteY7" fmla="*/ 3774 h 78292"/>
                <a:gd name="connsiteX8" fmla="*/ 95784 w 98184"/>
                <a:gd name="connsiteY8" fmla="*/ 2394 h 78292"/>
                <a:gd name="connsiteX9" fmla="*/ 94410 w 98184"/>
                <a:gd name="connsiteY9" fmla="*/ 40626 h 78292"/>
                <a:gd name="connsiteX10" fmla="*/ 95827 w 98184"/>
                <a:gd name="connsiteY10" fmla="*/ 78293 h 78292"/>
                <a:gd name="connsiteX11" fmla="*/ 98185 w 98184"/>
                <a:gd name="connsiteY11" fmla="*/ 40357 h 78292"/>
                <a:gd name="connsiteX12" fmla="*/ 95883 w 98184"/>
                <a:gd name="connsiteY12" fmla="*/ 2386 h 7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184" h="78292">
                  <a:moveTo>
                    <a:pt x="95883" y="2386"/>
                  </a:moveTo>
                  <a:cubicBezTo>
                    <a:pt x="96124" y="2372"/>
                    <a:pt x="96294" y="2358"/>
                    <a:pt x="96294" y="2358"/>
                  </a:cubicBezTo>
                  <a:cubicBezTo>
                    <a:pt x="96294" y="2358"/>
                    <a:pt x="96124" y="2337"/>
                    <a:pt x="95876" y="2316"/>
                  </a:cubicBezTo>
                  <a:cubicBezTo>
                    <a:pt x="95848" y="2061"/>
                    <a:pt x="95819" y="1884"/>
                    <a:pt x="95819" y="1884"/>
                  </a:cubicBezTo>
                  <a:cubicBezTo>
                    <a:pt x="95819" y="1884"/>
                    <a:pt x="95805" y="2054"/>
                    <a:pt x="95791" y="2301"/>
                  </a:cubicBezTo>
                  <a:cubicBezTo>
                    <a:pt x="92583" y="1969"/>
                    <a:pt x="72812" y="0"/>
                    <a:pt x="48487" y="0"/>
                  </a:cubicBezTo>
                  <a:cubicBezTo>
                    <a:pt x="21896" y="0"/>
                    <a:pt x="0" y="2358"/>
                    <a:pt x="0" y="2358"/>
                  </a:cubicBezTo>
                  <a:cubicBezTo>
                    <a:pt x="0" y="2358"/>
                    <a:pt x="22236" y="3774"/>
                    <a:pt x="48827" y="3774"/>
                  </a:cubicBezTo>
                  <a:cubicBezTo>
                    <a:pt x="73123" y="3774"/>
                    <a:pt x="92590" y="2592"/>
                    <a:pt x="95784" y="2394"/>
                  </a:cubicBezTo>
                  <a:cubicBezTo>
                    <a:pt x="95565" y="5283"/>
                    <a:pt x="94410" y="21514"/>
                    <a:pt x="94410" y="40626"/>
                  </a:cubicBezTo>
                  <a:cubicBezTo>
                    <a:pt x="94410" y="61722"/>
                    <a:pt x="95827" y="78293"/>
                    <a:pt x="95827" y="78293"/>
                  </a:cubicBezTo>
                  <a:cubicBezTo>
                    <a:pt x="95827" y="78293"/>
                    <a:pt x="98185" y="61453"/>
                    <a:pt x="98185" y="40357"/>
                  </a:cubicBezTo>
                  <a:cubicBezTo>
                    <a:pt x="98178" y="21244"/>
                    <a:pt x="96244" y="5240"/>
                    <a:pt x="95883" y="2386"/>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03" name="Freeform: Shape 302">
              <a:extLst>
                <a:ext uri="{FF2B5EF4-FFF2-40B4-BE49-F238E27FC236}">
                  <a16:creationId xmlns:a16="http://schemas.microsoft.com/office/drawing/2014/main" id="{FEE39FCF-F899-4D1E-9668-800778003677}"/>
                </a:ext>
              </a:extLst>
            </p:cNvPr>
            <p:cNvSpPr/>
            <p:nvPr/>
          </p:nvSpPr>
          <p:spPr>
            <a:xfrm>
              <a:off x="6271725" y="6271144"/>
              <a:ext cx="292266" cy="3774"/>
            </a:xfrm>
            <a:custGeom>
              <a:avLst/>
              <a:gdLst>
                <a:gd name="connsiteX0" fmla="*/ 0 w 292266"/>
                <a:gd name="connsiteY0" fmla="*/ 2358 h 3774"/>
                <a:gd name="connsiteX1" fmla="*/ 148187 w 292266"/>
                <a:gd name="connsiteY1" fmla="*/ 3774 h 3774"/>
                <a:gd name="connsiteX2" fmla="*/ 292267 w 292266"/>
                <a:gd name="connsiteY2" fmla="*/ 2358 h 3774"/>
                <a:gd name="connsiteX3" fmla="*/ 147167 w 292266"/>
                <a:gd name="connsiteY3" fmla="*/ 0 h 3774"/>
                <a:gd name="connsiteX4" fmla="*/ 0 w 292266"/>
                <a:gd name="connsiteY4" fmla="*/ 2358 h 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66" h="3774">
                  <a:moveTo>
                    <a:pt x="0" y="2358"/>
                  </a:moveTo>
                  <a:cubicBezTo>
                    <a:pt x="0" y="2358"/>
                    <a:pt x="67486" y="3774"/>
                    <a:pt x="148187" y="3774"/>
                  </a:cubicBezTo>
                  <a:cubicBezTo>
                    <a:pt x="228895" y="3774"/>
                    <a:pt x="292267" y="2358"/>
                    <a:pt x="292267" y="2358"/>
                  </a:cubicBezTo>
                  <a:cubicBezTo>
                    <a:pt x="292267" y="2358"/>
                    <a:pt x="227868" y="0"/>
                    <a:pt x="147167" y="0"/>
                  </a:cubicBezTo>
                  <a:cubicBezTo>
                    <a:pt x="66453" y="0"/>
                    <a:pt x="0" y="2358"/>
                    <a:pt x="0" y="2358"/>
                  </a:cubicBez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1" name="Freeform: Shape 310">
              <a:extLst>
                <a:ext uri="{FF2B5EF4-FFF2-40B4-BE49-F238E27FC236}">
                  <a16:creationId xmlns:a16="http://schemas.microsoft.com/office/drawing/2014/main" id="{B4E173B0-30E0-4FA4-B63C-711D48CE4EDD}"/>
                </a:ext>
              </a:extLst>
            </p:cNvPr>
            <p:cNvSpPr/>
            <p:nvPr/>
          </p:nvSpPr>
          <p:spPr>
            <a:xfrm>
              <a:off x="6366942" y="5706509"/>
              <a:ext cx="192376" cy="369554"/>
            </a:xfrm>
            <a:custGeom>
              <a:avLst/>
              <a:gdLst>
                <a:gd name="connsiteX0" fmla="*/ 0 w 192376"/>
                <a:gd name="connsiteY0" fmla="*/ 467 h 369554"/>
                <a:gd name="connsiteX1" fmla="*/ 39607 w 192376"/>
                <a:gd name="connsiteY1" fmla="*/ 595 h 369554"/>
                <a:gd name="connsiteX2" fmla="*/ 41880 w 192376"/>
                <a:gd name="connsiteY2" fmla="*/ 21358 h 369554"/>
                <a:gd name="connsiteX3" fmla="*/ 57502 w 192376"/>
                <a:gd name="connsiteY3" fmla="*/ 57594 h 369554"/>
                <a:gd name="connsiteX4" fmla="*/ 61460 w 192376"/>
                <a:gd name="connsiteY4" fmla="*/ 62367 h 369554"/>
                <a:gd name="connsiteX5" fmla="*/ 66198 w 192376"/>
                <a:gd name="connsiteY5" fmla="*/ 66715 h 369554"/>
                <a:gd name="connsiteX6" fmla="*/ 71190 w 192376"/>
                <a:gd name="connsiteY6" fmla="*/ 71155 h 369554"/>
                <a:gd name="connsiteX7" fmla="*/ 76905 w 192376"/>
                <a:gd name="connsiteY7" fmla="*/ 75035 h 369554"/>
                <a:gd name="connsiteX8" fmla="*/ 103850 w 192376"/>
                <a:gd name="connsiteY8" fmla="*/ 88058 h 369554"/>
                <a:gd name="connsiteX9" fmla="*/ 137331 w 192376"/>
                <a:gd name="connsiteY9" fmla="*/ 87300 h 369554"/>
                <a:gd name="connsiteX10" fmla="*/ 170586 w 192376"/>
                <a:gd name="connsiteY10" fmla="*/ 75921 h 369554"/>
                <a:gd name="connsiteX11" fmla="*/ 188382 w 192376"/>
                <a:gd name="connsiteY11" fmla="*/ 106590 h 369554"/>
                <a:gd name="connsiteX12" fmla="*/ 157074 w 192376"/>
                <a:gd name="connsiteY12" fmla="*/ 138315 h 369554"/>
                <a:gd name="connsiteX13" fmla="*/ 143464 w 192376"/>
                <a:gd name="connsiteY13" fmla="*/ 188212 h 369554"/>
                <a:gd name="connsiteX14" fmla="*/ 147670 w 192376"/>
                <a:gd name="connsiteY14" fmla="*/ 213939 h 369554"/>
                <a:gd name="connsiteX15" fmla="*/ 153038 w 192376"/>
                <a:gd name="connsiteY15" fmla="*/ 225354 h 369554"/>
                <a:gd name="connsiteX16" fmla="*/ 156253 w 192376"/>
                <a:gd name="connsiteY16" fmla="*/ 230552 h 369554"/>
                <a:gd name="connsiteX17" fmla="*/ 160041 w 192376"/>
                <a:gd name="connsiteY17" fmla="*/ 235112 h 369554"/>
                <a:gd name="connsiteX18" fmla="*/ 187914 w 192376"/>
                <a:gd name="connsiteY18" fmla="*/ 260032 h 369554"/>
                <a:gd name="connsiteX19" fmla="*/ 171733 w 192376"/>
                <a:gd name="connsiteY19" fmla="*/ 290999 h 369554"/>
                <a:gd name="connsiteX20" fmla="*/ 140050 w 192376"/>
                <a:gd name="connsiteY20" fmla="*/ 281184 h 369554"/>
                <a:gd name="connsiteX21" fmla="*/ 107936 w 192376"/>
                <a:gd name="connsiteY21" fmla="*/ 277799 h 369554"/>
                <a:gd name="connsiteX22" fmla="*/ 80977 w 192376"/>
                <a:gd name="connsiteY22" fmla="*/ 289505 h 369554"/>
                <a:gd name="connsiteX23" fmla="*/ 70404 w 192376"/>
                <a:gd name="connsiteY23" fmla="*/ 297606 h 369554"/>
                <a:gd name="connsiteX24" fmla="*/ 61283 w 192376"/>
                <a:gd name="connsiteY24" fmla="*/ 306401 h 369554"/>
                <a:gd name="connsiteX25" fmla="*/ 42694 w 192376"/>
                <a:gd name="connsiteY25" fmla="*/ 342878 h 369554"/>
                <a:gd name="connsiteX26" fmla="*/ 39890 w 192376"/>
                <a:gd name="connsiteY26" fmla="*/ 367132 h 369554"/>
                <a:gd name="connsiteX27" fmla="*/ 2188 w 192376"/>
                <a:gd name="connsiteY27" fmla="*/ 369554 h 369554"/>
                <a:gd name="connsiteX28" fmla="*/ 40513 w 192376"/>
                <a:gd name="connsiteY28" fmla="*/ 367755 h 369554"/>
                <a:gd name="connsiteX29" fmla="*/ 45838 w 192376"/>
                <a:gd name="connsiteY29" fmla="*/ 336307 h 369554"/>
                <a:gd name="connsiteX30" fmla="*/ 69165 w 192376"/>
                <a:gd name="connsiteY30" fmla="*/ 301494 h 369554"/>
                <a:gd name="connsiteX31" fmla="*/ 78696 w 192376"/>
                <a:gd name="connsiteY31" fmla="*/ 293952 h 369554"/>
                <a:gd name="connsiteX32" fmla="*/ 89262 w 192376"/>
                <a:gd name="connsiteY32" fmla="*/ 287019 h 369554"/>
                <a:gd name="connsiteX33" fmla="*/ 114635 w 192376"/>
                <a:gd name="connsiteY33" fmla="*/ 279796 h 369554"/>
                <a:gd name="connsiteX34" fmla="*/ 172300 w 192376"/>
                <a:gd name="connsiteY34" fmla="*/ 294434 h 369554"/>
                <a:gd name="connsiteX35" fmla="*/ 173971 w 192376"/>
                <a:gd name="connsiteY35" fmla="*/ 293634 h 369554"/>
                <a:gd name="connsiteX36" fmla="*/ 191689 w 192376"/>
                <a:gd name="connsiteY36" fmla="*/ 260358 h 369554"/>
                <a:gd name="connsiteX37" fmla="*/ 191235 w 192376"/>
                <a:gd name="connsiteY37" fmla="*/ 258205 h 369554"/>
                <a:gd name="connsiteX38" fmla="*/ 159801 w 192376"/>
                <a:gd name="connsiteY38" fmla="*/ 229015 h 369554"/>
                <a:gd name="connsiteX39" fmla="*/ 153866 w 192376"/>
                <a:gd name="connsiteY39" fmla="*/ 219505 h 369554"/>
                <a:gd name="connsiteX40" fmla="*/ 149865 w 192376"/>
                <a:gd name="connsiteY40" fmla="*/ 208854 h 369554"/>
                <a:gd name="connsiteX41" fmla="*/ 147677 w 192376"/>
                <a:gd name="connsiteY41" fmla="*/ 197566 h 369554"/>
                <a:gd name="connsiteX42" fmla="*/ 147146 w 192376"/>
                <a:gd name="connsiteY42" fmla="*/ 185521 h 369554"/>
                <a:gd name="connsiteX43" fmla="*/ 159956 w 192376"/>
                <a:gd name="connsiteY43" fmla="*/ 140723 h 369554"/>
                <a:gd name="connsiteX44" fmla="*/ 191788 w 192376"/>
                <a:gd name="connsiteY44" fmla="*/ 108269 h 369554"/>
                <a:gd name="connsiteX45" fmla="*/ 192149 w 192376"/>
                <a:gd name="connsiteY45" fmla="*/ 106109 h 369554"/>
                <a:gd name="connsiteX46" fmla="*/ 172682 w 192376"/>
                <a:gd name="connsiteY46" fmla="*/ 73138 h 369554"/>
                <a:gd name="connsiteX47" fmla="*/ 170862 w 192376"/>
                <a:gd name="connsiteY47" fmla="*/ 72451 h 369554"/>
                <a:gd name="connsiteX48" fmla="*/ 114996 w 192376"/>
                <a:gd name="connsiteY48" fmla="*/ 87187 h 369554"/>
                <a:gd name="connsiteX49" fmla="*/ 69469 w 192376"/>
                <a:gd name="connsiteY49" fmla="*/ 66955 h 369554"/>
                <a:gd name="connsiteX50" fmla="*/ 45810 w 192376"/>
                <a:gd name="connsiteY50" fmla="*/ 32483 h 369554"/>
                <a:gd name="connsiteX51" fmla="*/ 40187 w 192376"/>
                <a:gd name="connsiteY51" fmla="*/ 0 h 369554"/>
                <a:gd name="connsiteX52" fmla="*/ 40187 w 192376"/>
                <a:gd name="connsiteY52" fmla="*/ 0 h 369554"/>
                <a:gd name="connsiteX53" fmla="*/ 0 w 192376"/>
                <a:gd name="connsiteY53" fmla="*/ 467 h 36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2376" h="369554">
                  <a:moveTo>
                    <a:pt x="0" y="467"/>
                  </a:moveTo>
                  <a:cubicBezTo>
                    <a:pt x="0" y="467"/>
                    <a:pt x="5764" y="482"/>
                    <a:pt x="39607" y="595"/>
                  </a:cubicBezTo>
                  <a:cubicBezTo>
                    <a:pt x="39961" y="4575"/>
                    <a:pt x="40180" y="11578"/>
                    <a:pt x="41880" y="21358"/>
                  </a:cubicBezTo>
                  <a:cubicBezTo>
                    <a:pt x="43799" y="31364"/>
                    <a:pt x="47212" y="44911"/>
                    <a:pt x="57502" y="57594"/>
                  </a:cubicBezTo>
                  <a:cubicBezTo>
                    <a:pt x="58798" y="59152"/>
                    <a:pt x="60108" y="60745"/>
                    <a:pt x="61460" y="62367"/>
                  </a:cubicBezTo>
                  <a:cubicBezTo>
                    <a:pt x="62905" y="63889"/>
                    <a:pt x="64590" y="65228"/>
                    <a:pt x="66198" y="66715"/>
                  </a:cubicBezTo>
                  <a:cubicBezTo>
                    <a:pt x="67834" y="68166"/>
                    <a:pt x="69498" y="69653"/>
                    <a:pt x="71190" y="71155"/>
                  </a:cubicBezTo>
                  <a:cubicBezTo>
                    <a:pt x="73067" y="72429"/>
                    <a:pt x="74965" y="73718"/>
                    <a:pt x="76905" y="75035"/>
                  </a:cubicBezTo>
                  <a:cubicBezTo>
                    <a:pt x="84390" y="80559"/>
                    <a:pt x="93426" y="85381"/>
                    <a:pt x="103850" y="88058"/>
                  </a:cubicBezTo>
                  <a:cubicBezTo>
                    <a:pt x="114231" y="90841"/>
                    <a:pt x="125994" y="90445"/>
                    <a:pt x="137331" y="87300"/>
                  </a:cubicBezTo>
                  <a:cubicBezTo>
                    <a:pt x="148343" y="84425"/>
                    <a:pt x="159135" y="79752"/>
                    <a:pt x="170586" y="75921"/>
                  </a:cubicBezTo>
                  <a:cubicBezTo>
                    <a:pt x="175741" y="84801"/>
                    <a:pt x="181477" y="94694"/>
                    <a:pt x="188382" y="106590"/>
                  </a:cubicBezTo>
                  <a:cubicBezTo>
                    <a:pt x="178269" y="115393"/>
                    <a:pt x="166323" y="124875"/>
                    <a:pt x="157074" y="138315"/>
                  </a:cubicBezTo>
                  <a:cubicBezTo>
                    <a:pt x="147401" y="152238"/>
                    <a:pt x="143138" y="170253"/>
                    <a:pt x="143464" y="188212"/>
                  </a:cubicBezTo>
                  <a:cubicBezTo>
                    <a:pt x="143570" y="196759"/>
                    <a:pt x="144724" y="205844"/>
                    <a:pt x="147670" y="213939"/>
                  </a:cubicBezTo>
                  <a:cubicBezTo>
                    <a:pt x="149193" y="217968"/>
                    <a:pt x="150644" y="221948"/>
                    <a:pt x="153038" y="225354"/>
                  </a:cubicBezTo>
                  <a:cubicBezTo>
                    <a:pt x="154121" y="227110"/>
                    <a:pt x="155134" y="228895"/>
                    <a:pt x="156253" y="230552"/>
                  </a:cubicBezTo>
                  <a:cubicBezTo>
                    <a:pt x="157542" y="232096"/>
                    <a:pt x="158795" y="233611"/>
                    <a:pt x="160041" y="235112"/>
                  </a:cubicBezTo>
                  <a:cubicBezTo>
                    <a:pt x="169821" y="246336"/>
                    <a:pt x="180259" y="253899"/>
                    <a:pt x="187914" y="260032"/>
                  </a:cubicBezTo>
                  <a:cubicBezTo>
                    <a:pt x="181307" y="272665"/>
                    <a:pt x="175040" y="284668"/>
                    <a:pt x="171733" y="290999"/>
                  </a:cubicBezTo>
                  <a:cubicBezTo>
                    <a:pt x="160672" y="288606"/>
                    <a:pt x="150361" y="284399"/>
                    <a:pt x="140050" y="281184"/>
                  </a:cubicBezTo>
                  <a:cubicBezTo>
                    <a:pt x="129407" y="277785"/>
                    <a:pt x="118310" y="276043"/>
                    <a:pt x="107936" y="277799"/>
                  </a:cubicBezTo>
                  <a:cubicBezTo>
                    <a:pt x="97554" y="279520"/>
                    <a:pt x="88660" y="284236"/>
                    <a:pt x="80977" y="289505"/>
                  </a:cubicBezTo>
                  <a:cubicBezTo>
                    <a:pt x="77344" y="292295"/>
                    <a:pt x="73747" y="294859"/>
                    <a:pt x="70404" y="297606"/>
                  </a:cubicBezTo>
                  <a:cubicBezTo>
                    <a:pt x="67267" y="300651"/>
                    <a:pt x="64002" y="303371"/>
                    <a:pt x="61283" y="306401"/>
                  </a:cubicBezTo>
                  <a:cubicBezTo>
                    <a:pt x="50208" y="318475"/>
                    <a:pt x="45003" y="332008"/>
                    <a:pt x="42694" y="342878"/>
                  </a:cubicBezTo>
                  <a:cubicBezTo>
                    <a:pt x="40584" y="353500"/>
                    <a:pt x="40223" y="361708"/>
                    <a:pt x="39890" y="367132"/>
                  </a:cubicBezTo>
                  <a:cubicBezTo>
                    <a:pt x="10757" y="369009"/>
                    <a:pt x="2188" y="369554"/>
                    <a:pt x="2188" y="369554"/>
                  </a:cubicBezTo>
                  <a:cubicBezTo>
                    <a:pt x="2188" y="369554"/>
                    <a:pt x="14637" y="368966"/>
                    <a:pt x="40513" y="367755"/>
                  </a:cubicBezTo>
                  <a:cubicBezTo>
                    <a:pt x="41356" y="359102"/>
                    <a:pt x="41844" y="348211"/>
                    <a:pt x="45838" y="336307"/>
                  </a:cubicBezTo>
                  <a:cubicBezTo>
                    <a:pt x="49535" y="324388"/>
                    <a:pt x="57204" y="311798"/>
                    <a:pt x="69165" y="301494"/>
                  </a:cubicBezTo>
                  <a:cubicBezTo>
                    <a:pt x="71934" y="298711"/>
                    <a:pt x="75354" y="296431"/>
                    <a:pt x="78696" y="293952"/>
                  </a:cubicBezTo>
                  <a:cubicBezTo>
                    <a:pt x="81996" y="291346"/>
                    <a:pt x="85530" y="289222"/>
                    <a:pt x="89262" y="287019"/>
                  </a:cubicBezTo>
                  <a:cubicBezTo>
                    <a:pt x="96797" y="282983"/>
                    <a:pt x="105415" y="279910"/>
                    <a:pt x="114635" y="279796"/>
                  </a:cubicBezTo>
                  <a:cubicBezTo>
                    <a:pt x="133373" y="278982"/>
                    <a:pt x="151296" y="289937"/>
                    <a:pt x="172300" y="294434"/>
                  </a:cubicBezTo>
                  <a:cubicBezTo>
                    <a:pt x="172951" y="294561"/>
                    <a:pt x="173659" y="294257"/>
                    <a:pt x="173971" y="293634"/>
                  </a:cubicBezTo>
                  <a:cubicBezTo>
                    <a:pt x="179013" y="284166"/>
                    <a:pt x="185273" y="272410"/>
                    <a:pt x="191689" y="260358"/>
                  </a:cubicBezTo>
                  <a:cubicBezTo>
                    <a:pt x="192057" y="259635"/>
                    <a:pt x="191887" y="258722"/>
                    <a:pt x="191235" y="258205"/>
                  </a:cubicBezTo>
                  <a:cubicBezTo>
                    <a:pt x="180663" y="249672"/>
                    <a:pt x="168808" y="240898"/>
                    <a:pt x="159801" y="229015"/>
                  </a:cubicBezTo>
                  <a:cubicBezTo>
                    <a:pt x="157605" y="226027"/>
                    <a:pt x="155885" y="222684"/>
                    <a:pt x="153866" y="219505"/>
                  </a:cubicBezTo>
                  <a:cubicBezTo>
                    <a:pt x="152549" y="215978"/>
                    <a:pt x="151013" y="212480"/>
                    <a:pt x="149865" y="208854"/>
                  </a:cubicBezTo>
                  <a:cubicBezTo>
                    <a:pt x="149164" y="205108"/>
                    <a:pt x="148286" y="201404"/>
                    <a:pt x="147677" y="197566"/>
                  </a:cubicBezTo>
                  <a:cubicBezTo>
                    <a:pt x="147500" y="193572"/>
                    <a:pt x="147323" y="189557"/>
                    <a:pt x="147146" y="185521"/>
                  </a:cubicBezTo>
                  <a:cubicBezTo>
                    <a:pt x="147351" y="169573"/>
                    <a:pt x="151204" y="153498"/>
                    <a:pt x="159956" y="140723"/>
                  </a:cubicBezTo>
                  <a:cubicBezTo>
                    <a:pt x="168553" y="127792"/>
                    <a:pt x="180670" y="118041"/>
                    <a:pt x="191788" y="108269"/>
                  </a:cubicBezTo>
                  <a:cubicBezTo>
                    <a:pt x="192390" y="107738"/>
                    <a:pt x="192567" y="106824"/>
                    <a:pt x="192149" y="106109"/>
                  </a:cubicBezTo>
                  <a:cubicBezTo>
                    <a:pt x="185386" y="94658"/>
                    <a:pt x="178907" y="83682"/>
                    <a:pt x="172682" y="73138"/>
                  </a:cubicBezTo>
                  <a:cubicBezTo>
                    <a:pt x="172321" y="72529"/>
                    <a:pt x="171563" y="72217"/>
                    <a:pt x="170862" y="72451"/>
                  </a:cubicBezTo>
                  <a:cubicBezTo>
                    <a:pt x="151303" y="79072"/>
                    <a:pt x="133330" y="88419"/>
                    <a:pt x="114996" y="87187"/>
                  </a:cubicBezTo>
                  <a:cubicBezTo>
                    <a:pt x="96733" y="86344"/>
                    <a:pt x="81635" y="76381"/>
                    <a:pt x="69469" y="66955"/>
                  </a:cubicBezTo>
                  <a:cubicBezTo>
                    <a:pt x="57225" y="57176"/>
                    <a:pt x="49556" y="44550"/>
                    <a:pt x="45810" y="32483"/>
                  </a:cubicBezTo>
                  <a:cubicBezTo>
                    <a:pt x="41844" y="20395"/>
                    <a:pt x="41235" y="9185"/>
                    <a:pt x="40187" y="0"/>
                  </a:cubicBezTo>
                  <a:lnTo>
                    <a:pt x="40187" y="0"/>
                  </a:lnTo>
                  <a:cubicBezTo>
                    <a:pt x="13462" y="305"/>
                    <a:pt x="0" y="467"/>
                    <a:pt x="0" y="467"/>
                  </a:cubicBezTo>
                  <a:close/>
                </a:path>
              </a:pathLst>
            </a:custGeom>
            <a:grpFill/>
            <a:ln w="6350" cap="flat">
              <a:solidFill>
                <a:srgbClr val="7BD3D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2" name="Freeform: Shape 311">
              <a:extLst>
                <a:ext uri="{FF2B5EF4-FFF2-40B4-BE49-F238E27FC236}">
                  <a16:creationId xmlns:a16="http://schemas.microsoft.com/office/drawing/2014/main" id="{5741D4BF-53D1-4186-8E2E-E3DC31FFA1E2}"/>
                </a:ext>
              </a:extLst>
            </p:cNvPr>
            <p:cNvSpPr/>
            <p:nvPr/>
          </p:nvSpPr>
          <p:spPr>
            <a:xfrm>
              <a:off x="6365961" y="5706509"/>
              <a:ext cx="74850" cy="370028"/>
            </a:xfrm>
            <a:custGeom>
              <a:avLst/>
              <a:gdLst>
                <a:gd name="connsiteX0" fmla="*/ 209 w 74850"/>
                <a:gd name="connsiteY0" fmla="*/ 187631 h 370028"/>
                <a:gd name="connsiteX1" fmla="*/ 2716 w 74850"/>
                <a:gd name="connsiteY1" fmla="*/ 370029 h 370028"/>
                <a:gd name="connsiteX2" fmla="*/ 4097 w 74850"/>
                <a:gd name="connsiteY2" fmla="*/ 235431 h 370028"/>
                <a:gd name="connsiteX3" fmla="*/ 10194 w 74850"/>
                <a:gd name="connsiteY3" fmla="*/ 237244 h 370028"/>
                <a:gd name="connsiteX4" fmla="*/ 19981 w 74850"/>
                <a:gd name="connsiteY4" fmla="*/ 238441 h 370028"/>
                <a:gd name="connsiteX5" fmla="*/ 32869 w 74850"/>
                <a:gd name="connsiteY5" fmla="*/ 237180 h 370028"/>
                <a:gd name="connsiteX6" fmla="*/ 61351 w 74850"/>
                <a:gd name="connsiteY6" fmla="*/ 219908 h 370028"/>
                <a:gd name="connsiteX7" fmla="*/ 74756 w 74850"/>
                <a:gd name="connsiteY7" fmla="*/ 181980 h 370028"/>
                <a:gd name="connsiteX8" fmla="*/ 59382 w 74850"/>
                <a:gd name="connsiteY8" fmla="*/ 145043 h 370028"/>
                <a:gd name="connsiteX9" fmla="*/ 30808 w 74850"/>
                <a:gd name="connsiteY9" fmla="*/ 129945 h 370028"/>
                <a:gd name="connsiteX10" fmla="*/ 24272 w 74850"/>
                <a:gd name="connsiteY10" fmla="*/ 129152 h 370028"/>
                <a:gd name="connsiteX11" fmla="*/ 18395 w 74850"/>
                <a:gd name="connsiteY11" fmla="*/ 129223 h 370028"/>
                <a:gd name="connsiteX12" fmla="*/ 9252 w 74850"/>
                <a:gd name="connsiteY12" fmla="*/ 130363 h 370028"/>
                <a:gd name="connsiteX13" fmla="*/ 3446 w 74850"/>
                <a:gd name="connsiteY13" fmla="*/ 132013 h 370028"/>
                <a:gd name="connsiteX14" fmla="*/ 514 w 74850"/>
                <a:gd name="connsiteY14" fmla="*/ 0 h 370028"/>
                <a:gd name="connsiteX15" fmla="*/ 209 w 74850"/>
                <a:gd name="connsiteY15" fmla="*/ 187631 h 370028"/>
                <a:gd name="connsiteX16" fmla="*/ 9437 w 74850"/>
                <a:gd name="connsiteY16" fmla="*/ 130915 h 370028"/>
                <a:gd name="connsiteX17" fmla="*/ 18699 w 74850"/>
                <a:gd name="connsiteY17" fmla="*/ 130398 h 370028"/>
                <a:gd name="connsiteX18" fmla="*/ 24442 w 74850"/>
                <a:gd name="connsiteY18" fmla="*/ 130703 h 370028"/>
                <a:gd name="connsiteX19" fmla="*/ 30787 w 74850"/>
                <a:gd name="connsiteY19" fmla="*/ 131864 h 370028"/>
                <a:gd name="connsiteX20" fmla="*/ 57491 w 74850"/>
                <a:gd name="connsiteY20" fmla="*/ 147663 h 370028"/>
                <a:gd name="connsiteX21" fmla="*/ 71024 w 74850"/>
                <a:gd name="connsiteY21" fmla="*/ 182674 h 370028"/>
                <a:gd name="connsiteX22" fmla="*/ 58568 w 74850"/>
                <a:gd name="connsiteY22" fmla="*/ 218280 h 370028"/>
                <a:gd name="connsiteX23" fmla="*/ 32069 w 74850"/>
                <a:gd name="connsiteY23" fmla="*/ 235431 h 370028"/>
                <a:gd name="connsiteX24" fmla="*/ 19747 w 74850"/>
                <a:gd name="connsiteY24" fmla="*/ 237251 h 370028"/>
                <a:gd name="connsiteX25" fmla="*/ 10244 w 74850"/>
                <a:gd name="connsiteY25" fmla="*/ 236656 h 370028"/>
                <a:gd name="connsiteX26" fmla="*/ 4104 w 74850"/>
                <a:gd name="connsiteY26" fmla="*/ 235303 h 370028"/>
                <a:gd name="connsiteX27" fmla="*/ 3984 w 74850"/>
                <a:gd name="connsiteY27" fmla="*/ 186314 h 370028"/>
                <a:gd name="connsiteX28" fmla="*/ 3453 w 74850"/>
                <a:gd name="connsiteY28" fmla="*/ 132162 h 370028"/>
                <a:gd name="connsiteX29" fmla="*/ 9437 w 74850"/>
                <a:gd name="connsiteY29" fmla="*/ 130915 h 3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850" h="370028">
                  <a:moveTo>
                    <a:pt x="209" y="187631"/>
                  </a:moveTo>
                  <a:cubicBezTo>
                    <a:pt x="818" y="289810"/>
                    <a:pt x="2716" y="370029"/>
                    <a:pt x="2716" y="370029"/>
                  </a:cubicBezTo>
                  <a:cubicBezTo>
                    <a:pt x="2716" y="370029"/>
                    <a:pt x="4019" y="313405"/>
                    <a:pt x="4097" y="235431"/>
                  </a:cubicBezTo>
                  <a:cubicBezTo>
                    <a:pt x="5435" y="235827"/>
                    <a:pt x="7461" y="236429"/>
                    <a:pt x="10194" y="237244"/>
                  </a:cubicBezTo>
                  <a:cubicBezTo>
                    <a:pt x="12871" y="237555"/>
                    <a:pt x="16100" y="238221"/>
                    <a:pt x="19981" y="238441"/>
                  </a:cubicBezTo>
                  <a:cubicBezTo>
                    <a:pt x="23656" y="238547"/>
                    <a:pt x="28217" y="238334"/>
                    <a:pt x="32869" y="237180"/>
                  </a:cubicBezTo>
                  <a:cubicBezTo>
                    <a:pt x="42252" y="235063"/>
                    <a:pt x="52903" y="229482"/>
                    <a:pt x="61351" y="219908"/>
                  </a:cubicBezTo>
                  <a:cubicBezTo>
                    <a:pt x="69863" y="210575"/>
                    <a:pt x="75670" y="196462"/>
                    <a:pt x="74756" y="181980"/>
                  </a:cubicBezTo>
                  <a:cubicBezTo>
                    <a:pt x="74260" y="167229"/>
                    <a:pt x="68121" y="153966"/>
                    <a:pt x="59382" y="145043"/>
                  </a:cubicBezTo>
                  <a:cubicBezTo>
                    <a:pt x="50693" y="135972"/>
                    <a:pt x="39844" y="131489"/>
                    <a:pt x="30808" y="129945"/>
                  </a:cubicBezTo>
                  <a:cubicBezTo>
                    <a:pt x="28535" y="129478"/>
                    <a:pt x="26354" y="129230"/>
                    <a:pt x="24272" y="129152"/>
                  </a:cubicBezTo>
                  <a:cubicBezTo>
                    <a:pt x="22212" y="128897"/>
                    <a:pt x="20094" y="129053"/>
                    <a:pt x="18395" y="129223"/>
                  </a:cubicBezTo>
                  <a:cubicBezTo>
                    <a:pt x="14826" y="129648"/>
                    <a:pt x="11731" y="129386"/>
                    <a:pt x="9252" y="130363"/>
                  </a:cubicBezTo>
                  <a:cubicBezTo>
                    <a:pt x="6675" y="131099"/>
                    <a:pt x="4734" y="131652"/>
                    <a:pt x="3446" y="132013"/>
                  </a:cubicBezTo>
                  <a:cubicBezTo>
                    <a:pt x="2412" y="55958"/>
                    <a:pt x="514" y="0"/>
                    <a:pt x="514" y="0"/>
                  </a:cubicBezTo>
                  <a:cubicBezTo>
                    <a:pt x="514" y="0"/>
                    <a:pt x="-400" y="85445"/>
                    <a:pt x="209" y="187631"/>
                  </a:cubicBezTo>
                  <a:close/>
                  <a:moveTo>
                    <a:pt x="9437" y="130915"/>
                  </a:moveTo>
                  <a:cubicBezTo>
                    <a:pt x="11887" y="130108"/>
                    <a:pt x="15088" y="130625"/>
                    <a:pt x="18699" y="130398"/>
                  </a:cubicBezTo>
                  <a:cubicBezTo>
                    <a:pt x="20554" y="130306"/>
                    <a:pt x="22410" y="130342"/>
                    <a:pt x="24442" y="130703"/>
                  </a:cubicBezTo>
                  <a:cubicBezTo>
                    <a:pt x="26482" y="130887"/>
                    <a:pt x="28599" y="131305"/>
                    <a:pt x="30787" y="131864"/>
                  </a:cubicBezTo>
                  <a:cubicBezTo>
                    <a:pt x="39526" y="133882"/>
                    <a:pt x="49652" y="138769"/>
                    <a:pt x="57491" y="147663"/>
                  </a:cubicBezTo>
                  <a:cubicBezTo>
                    <a:pt x="65387" y="156387"/>
                    <a:pt x="70635" y="169120"/>
                    <a:pt x="71024" y="182674"/>
                  </a:cubicBezTo>
                  <a:cubicBezTo>
                    <a:pt x="71746" y="196575"/>
                    <a:pt x="66407" y="209229"/>
                    <a:pt x="58568" y="218280"/>
                  </a:cubicBezTo>
                  <a:cubicBezTo>
                    <a:pt x="50764" y="227372"/>
                    <a:pt x="40942" y="233059"/>
                    <a:pt x="32069" y="235431"/>
                  </a:cubicBezTo>
                  <a:cubicBezTo>
                    <a:pt x="27650" y="236791"/>
                    <a:pt x="23479" y="237095"/>
                    <a:pt x="19747" y="237251"/>
                  </a:cubicBezTo>
                  <a:cubicBezTo>
                    <a:pt x="16086" y="237194"/>
                    <a:pt x="12878" y="236812"/>
                    <a:pt x="10244" y="236656"/>
                  </a:cubicBezTo>
                  <a:cubicBezTo>
                    <a:pt x="7482" y="236047"/>
                    <a:pt x="5450" y="235601"/>
                    <a:pt x="4104" y="235303"/>
                  </a:cubicBezTo>
                  <a:cubicBezTo>
                    <a:pt x="4118" y="219724"/>
                    <a:pt x="4090" y="203309"/>
                    <a:pt x="3984" y="186314"/>
                  </a:cubicBezTo>
                  <a:cubicBezTo>
                    <a:pt x="3870" y="167512"/>
                    <a:pt x="3686" y="149327"/>
                    <a:pt x="3453" y="132162"/>
                  </a:cubicBezTo>
                  <a:cubicBezTo>
                    <a:pt x="4770" y="131878"/>
                    <a:pt x="6760" y="131468"/>
                    <a:pt x="9437" y="130915"/>
                  </a:cubicBezTo>
                  <a:close/>
                </a:path>
              </a:pathLst>
            </a:custGeom>
            <a:grpFill/>
            <a:ln w="6350" cap="flat">
              <a:solidFill>
                <a:srgbClr val="7BD3D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13" name="Freeform: Shape 312">
              <a:extLst>
                <a:ext uri="{FF2B5EF4-FFF2-40B4-BE49-F238E27FC236}">
                  <a16:creationId xmlns:a16="http://schemas.microsoft.com/office/drawing/2014/main" id="{347D3FED-49CE-4D69-94BA-5D7EF16A089A}"/>
                </a:ext>
              </a:extLst>
            </p:cNvPr>
            <p:cNvSpPr/>
            <p:nvPr/>
          </p:nvSpPr>
          <p:spPr>
            <a:xfrm>
              <a:off x="6221284" y="5727874"/>
              <a:ext cx="145899" cy="343202"/>
            </a:xfrm>
            <a:custGeom>
              <a:avLst/>
              <a:gdLst>
                <a:gd name="connsiteX0" fmla="*/ 107943 w 145899"/>
                <a:gd name="connsiteY0" fmla="*/ 6855 h 343202"/>
                <a:gd name="connsiteX1" fmla="*/ 131248 w 145899"/>
                <a:gd name="connsiteY1" fmla="*/ 616 h 343202"/>
                <a:gd name="connsiteX2" fmla="*/ 139767 w 145899"/>
                <a:gd name="connsiteY2" fmla="*/ 14 h 343202"/>
                <a:gd name="connsiteX3" fmla="*/ 131496 w 145899"/>
                <a:gd name="connsiteY3" fmla="*/ 319 h 343202"/>
                <a:gd name="connsiteX4" fmla="*/ 108269 w 145899"/>
                <a:gd name="connsiteY4" fmla="*/ 5715 h 343202"/>
                <a:gd name="connsiteX5" fmla="*/ 77344 w 145899"/>
                <a:gd name="connsiteY5" fmla="*/ 27462 h 343202"/>
                <a:gd name="connsiteX6" fmla="*/ 60639 w 145899"/>
                <a:gd name="connsiteY6" fmla="*/ 73350 h 343202"/>
                <a:gd name="connsiteX7" fmla="*/ 14134 w 145899"/>
                <a:gd name="connsiteY7" fmla="*/ 104076 h 343202"/>
                <a:gd name="connsiteX8" fmla="*/ 835 w 145899"/>
                <a:gd name="connsiteY8" fmla="*/ 135773 h 343202"/>
                <a:gd name="connsiteX9" fmla="*/ 4709 w 145899"/>
                <a:gd name="connsiteY9" fmla="*/ 172144 h 343202"/>
                <a:gd name="connsiteX10" fmla="*/ 33502 w 145899"/>
                <a:gd name="connsiteY10" fmla="*/ 208316 h 343202"/>
                <a:gd name="connsiteX11" fmla="*/ 51893 w 145899"/>
                <a:gd name="connsiteY11" fmla="*/ 255500 h 343202"/>
                <a:gd name="connsiteX12" fmla="*/ 82804 w 145899"/>
                <a:gd name="connsiteY12" fmla="*/ 277509 h 343202"/>
                <a:gd name="connsiteX13" fmla="*/ 93957 w 145899"/>
                <a:gd name="connsiteY13" fmla="*/ 319035 h 343202"/>
                <a:gd name="connsiteX14" fmla="*/ 119903 w 145899"/>
                <a:gd name="connsiteY14" fmla="*/ 338360 h 343202"/>
                <a:gd name="connsiteX15" fmla="*/ 139186 w 145899"/>
                <a:gd name="connsiteY15" fmla="*/ 342942 h 343202"/>
                <a:gd name="connsiteX16" fmla="*/ 145900 w 145899"/>
                <a:gd name="connsiteY16" fmla="*/ 343190 h 343202"/>
                <a:gd name="connsiteX17" fmla="*/ 138698 w 145899"/>
                <a:gd name="connsiteY17" fmla="*/ 342659 h 343202"/>
                <a:gd name="connsiteX18" fmla="*/ 118962 w 145899"/>
                <a:gd name="connsiteY18" fmla="*/ 337085 h 343202"/>
                <a:gd name="connsiteX19" fmla="*/ 94318 w 145899"/>
                <a:gd name="connsiteY19" fmla="*/ 316847 h 343202"/>
                <a:gd name="connsiteX20" fmla="*/ 85332 w 145899"/>
                <a:gd name="connsiteY20" fmla="*/ 276836 h 343202"/>
                <a:gd name="connsiteX21" fmla="*/ 84701 w 145899"/>
                <a:gd name="connsiteY21" fmla="*/ 275654 h 343202"/>
                <a:gd name="connsiteX22" fmla="*/ 84666 w 145899"/>
                <a:gd name="connsiteY22" fmla="*/ 275639 h 343202"/>
                <a:gd name="connsiteX23" fmla="*/ 52219 w 145899"/>
                <a:gd name="connsiteY23" fmla="*/ 251003 h 343202"/>
                <a:gd name="connsiteX24" fmla="*/ 37050 w 145899"/>
                <a:gd name="connsiteY24" fmla="*/ 207331 h 343202"/>
                <a:gd name="connsiteX25" fmla="*/ 36264 w 145899"/>
                <a:gd name="connsiteY25" fmla="*/ 205851 h 343202"/>
                <a:gd name="connsiteX26" fmla="*/ 7669 w 145899"/>
                <a:gd name="connsiteY26" fmla="*/ 169240 h 343202"/>
                <a:gd name="connsiteX27" fmla="*/ 16231 w 145899"/>
                <a:gd name="connsiteY27" fmla="*/ 107100 h 343202"/>
                <a:gd name="connsiteX28" fmla="*/ 62388 w 145899"/>
                <a:gd name="connsiteY28" fmla="*/ 75665 h 343202"/>
                <a:gd name="connsiteX29" fmla="*/ 62423 w 145899"/>
                <a:gd name="connsiteY29" fmla="*/ 75658 h 343202"/>
                <a:gd name="connsiteX30" fmla="*/ 63322 w 145899"/>
                <a:gd name="connsiteY30" fmla="*/ 74419 h 343202"/>
                <a:gd name="connsiteX31" fmla="*/ 78208 w 145899"/>
                <a:gd name="connsiteY31" fmla="*/ 29239 h 343202"/>
                <a:gd name="connsiteX32" fmla="*/ 107943 w 145899"/>
                <a:gd name="connsiteY32" fmla="*/ 6855 h 34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5899" h="343202">
                  <a:moveTo>
                    <a:pt x="107943" y="6855"/>
                  </a:moveTo>
                  <a:cubicBezTo>
                    <a:pt x="117545" y="2726"/>
                    <a:pt x="125724" y="1303"/>
                    <a:pt x="131248" y="616"/>
                  </a:cubicBezTo>
                  <a:cubicBezTo>
                    <a:pt x="136821" y="0"/>
                    <a:pt x="139767" y="14"/>
                    <a:pt x="139767" y="14"/>
                  </a:cubicBezTo>
                  <a:cubicBezTo>
                    <a:pt x="139767" y="14"/>
                    <a:pt x="136956" y="-99"/>
                    <a:pt x="131496" y="319"/>
                  </a:cubicBezTo>
                  <a:cubicBezTo>
                    <a:pt x="126093" y="814"/>
                    <a:pt x="118013" y="1940"/>
                    <a:pt x="108269" y="5715"/>
                  </a:cubicBezTo>
                  <a:cubicBezTo>
                    <a:pt x="98617" y="9489"/>
                    <a:pt x="87152" y="16068"/>
                    <a:pt x="77344" y="27462"/>
                  </a:cubicBezTo>
                  <a:cubicBezTo>
                    <a:pt x="67840" y="38410"/>
                    <a:pt x="60107" y="54648"/>
                    <a:pt x="60639" y="73350"/>
                  </a:cubicBezTo>
                  <a:cubicBezTo>
                    <a:pt x="45343" y="77181"/>
                    <a:pt x="27072" y="86514"/>
                    <a:pt x="14134" y="104076"/>
                  </a:cubicBezTo>
                  <a:cubicBezTo>
                    <a:pt x="7591" y="112957"/>
                    <a:pt x="2627" y="123862"/>
                    <a:pt x="835" y="135773"/>
                  </a:cubicBezTo>
                  <a:cubicBezTo>
                    <a:pt x="-1020" y="147649"/>
                    <a:pt x="191" y="160395"/>
                    <a:pt x="4709" y="172144"/>
                  </a:cubicBezTo>
                  <a:cubicBezTo>
                    <a:pt x="11146" y="189656"/>
                    <a:pt x="24594" y="202452"/>
                    <a:pt x="33502" y="208316"/>
                  </a:cubicBezTo>
                  <a:cubicBezTo>
                    <a:pt x="33750" y="227039"/>
                    <a:pt x="41703" y="243978"/>
                    <a:pt x="51893" y="255500"/>
                  </a:cubicBezTo>
                  <a:cubicBezTo>
                    <a:pt x="61920" y="267050"/>
                    <a:pt x="73598" y="273777"/>
                    <a:pt x="82804" y="277509"/>
                  </a:cubicBezTo>
                  <a:cubicBezTo>
                    <a:pt x="80254" y="294136"/>
                    <a:pt x="86125" y="309227"/>
                    <a:pt x="93957" y="319035"/>
                  </a:cubicBezTo>
                  <a:cubicBezTo>
                    <a:pt x="102058" y="329317"/>
                    <a:pt x="111816" y="335117"/>
                    <a:pt x="119903" y="338360"/>
                  </a:cubicBezTo>
                  <a:cubicBezTo>
                    <a:pt x="128083" y="341632"/>
                    <a:pt x="134767" y="342538"/>
                    <a:pt x="139186" y="342942"/>
                  </a:cubicBezTo>
                  <a:cubicBezTo>
                    <a:pt x="143626" y="343289"/>
                    <a:pt x="145900" y="343190"/>
                    <a:pt x="145900" y="343190"/>
                  </a:cubicBezTo>
                  <a:cubicBezTo>
                    <a:pt x="145900" y="343190"/>
                    <a:pt x="143393" y="343211"/>
                    <a:pt x="138698" y="342659"/>
                  </a:cubicBezTo>
                  <a:cubicBezTo>
                    <a:pt x="134031" y="342057"/>
                    <a:pt x="127084" y="340796"/>
                    <a:pt x="118962" y="337085"/>
                  </a:cubicBezTo>
                  <a:cubicBezTo>
                    <a:pt x="110938" y="333375"/>
                    <a:pt x="101562" y="327122"/>
                    <a:pt x="94318" y="316847"/>
                  </a:cubicBezTo>
                  <a:cubicBezTo>
                    <a:pt x="87123" y="306734"/>
                    <a:pt x="82343" y="292260"/>
                    <a:pt x="85332" y="276836"/>
                  </a:cubicBezTo>
                  <a:cubicBezTo>
                    <a:pt x="85424" y="276355"/>
                    <a:pt x="85176" y="275852"/>
                    <a:pt x="84701" y="275654"/>
                  </a:cubicBezTo>
                  <a:lnTo>
                    <a:pt x="84666" y="275639"/>
                  </a:lnTo>
                  <a:cubicBezTo>
                    <a:pt x="73166" y="270845"/>
                    <a:pt x="61340" y="262772"/>
                    <a:pt x="52219" y="251003"/>
                  </a:cubicBezTo>
                  <a:cubicBezTo>
                    <a:pt x="43069" y="239354"/>
                    <a:pt x="36951" y="223845"/>
                    <a:pt x="37050" y="207331"/>
                  </a:cubicBezTo>
                  <a:cubicBezTo>
                    <a:pt x="37050" y="206758"/>
                    <a:pt x="36774" y="206184"/>
                    <a:pt x="36264" y="205851"/>
                  </a:cubicBezTo>
                  <a:cubicBezTo>
                    <a:pt x="24594" y="198041"/>
                    <a:pt x="13214" y="185166"/>
                    <a:pt x="7669" y="169240"/>
                  </a:cubicBezTo>
                  <a:cubicBezTo>
                    <a:pt x="-163" y="147769"/>
                    <a:pt x="4220" y="123812"/>
                    <a:pt x="16231" y="107100"/>
                  </a:cubicBezTo>
                  <a:cubicBezTo>
                    <a:pt x="28106" y="90076"/>
                    <a:pt x="45888" y="79879"/>
                    <a:pt x="62388" y="75665"/>
                  </a:cubicBezTo>
                  <a:lnTo>
                    <a:pt x="62423" y="75658"/>
                  </a:lnTo>
                  <a:cubicBezTo>
                    <a:pt x="62975" y="75517"/>
                    <a:pt x="63358" y="75007"/>
                    <a:pt x="63322" y="74419"/>
                  </a:cubicBezTo>
                  <a:cubicBezTo>
                    <a:pt x="62196" y="56482"/>
                    <a:pt x="69136" y="40414"/>
                    <a:pt x="78208" y="29239"/>
                  </a:cubicBezTo>
                  <a:cubicBezTo>
                    <a:pt x="87336" y="17888"/>
                    <a:pt x="98418" y="10962"/>
                    <a:pt x="107943" y="6855"/>
                  </a:cubicBezTo>
                  <a:close/>
                </a:path>
              </a:pathLst>
            </a:custGeom>
            <a:grpFill/>
            <a:ln w="6350" cap="flat">
              <a:solidFill>
                <a:srgbClr val="7BD3D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nvGrpSpPr>
          <p:cNvPr id="319" name="Group 318">
            <a:extLst>
              <a:ext uri="{FF2B5EF4-FFF2-40B4-BE49-F238E27FC236}">
                <a16:creationId xmlns:a16="http://schemas.microsoft.com/office/drawing/2014/main" id="{2A3562B2-AA8A-469F-902C-48E5112B7BCC}"/>
              </a:ext>
            </a:extLst>
          </p:cNvPr>
          <p:cNvGrpSpPr/>
          <p:nvPr/>
        </p:nvGrpSpPr>
        <p:grpSpPr>
          <a:xfrm>
            <a:off x="5670957" y="1285641"/>
            <a:ext cx="863026" cy="834620"/>
            <a:chOff x="8642627" y="3105018"/>
            <a:chExt cx="565045" cy="546447"/>
          </a:xfrm>
        </p:grpSpPr>
        <p:sp>
          <p:nvSpPr>
            <p:cNvPr id="320" name="Freeform: Shape 319">
              <a:extLst>
                <a:ext uri="{FF2B5EF4-FFF2-40B4-BE49-F238E27FC236}">
                  <a16:creationId xmlns:a16="http://schemas.microsoft.com/office/drawing/2014/main" id="{3D128E7B-3D63-4897-9DD8-99C74CB047E8}"/>
                </a:ext>
              </a:extLst>
            </p:cNvPr>
            <p:cNvSpPr/>
            <p:nvPr/>
          </p:nvSpPr>
          <p:spPr>
            <a:xfrm>
              <a:off x="8642627" y="3514187"/>
              <a:ext cx="222062" cy="135621"/>
            </a:xfrm>
            <a:custGeom>
              <a:avLst/>
              <a:gdLst>
                <a:gd name="connsiteX0" fmla="*/ 219570 w 222062"/>
                <a:gd name="connsiteY0" fmla="*/ 77194 h 135621"/>
                <a:gd name="connsiteX1" fmla="*/ 186588 w 222062"/>
                <a:gd name="connsiteY1" fmla="*/ 23163 h 135621"/>
                <a:gd name="connsiteX2" fmla="*/ 153185 w 222062"/>
                <a:gd name="connsiteY2" fmla="*/ 4761 h 135621"/>
                <a:gd name="connsiteX3" fmla="*/ 143427 w 222062"/>
                <a:gd name="connsiteY3" fmla="*/ 2170 h 135621"/>
                <a:gd name="connsiteX4" fmla="*/ 133206 w 222062"/>
                <a:gd name="connsiteY4" fmla="*/ 556 h 135621"/>
                <a:gd name="connsiteX5" fmla="*/ 122880 w 222062"/>
                <a:gd name="connsiteY5" fmla="*/ 12 h 135621"/>
                <a:gd name="connsiteX6" fmla="*/ 112473 w 222062"/>
                <a:gd name="connsiteY6" fmla="*/ 6 h 135621"/>
                <a:gd name="connsiteX7" fmla="*/ 91666 w 222062"/>
                <a:gd name="connsiteY7" fmla="*/ 402 h 135621"/>
                <a:gd name="connsiteX8" fmla="*/ 71582 w 222062"/>
                <a:gd name="connsiteY8" fmla="*/ 4025 h 135621"/>
                <a:gd name="connsiteX9" fmla="*/ 37456 w 222062"/>
                <a:gd name="connsiteY9" fmla="*/ 21691 h 135621"/>
                <a:gd name="connsiteX10" fmla="*/ 2878 w 222062"/>
                <a:gd name="connsiteY10" fmla="*/ 75803 h 135621"/>
                <a:gd name="connsiteX11" fmla="*/ 349 w 222062"/>
                <a:gd name="connsiteY11" fmla="*/ 119507 h 135621"/>
                <a:gd name="connsiteX12" fmla="*/ 670 w 222062"/>
                <a:gd name="connsiteY12" fmla="*/ 135621 h 135621"/>
                <a:gd name="connsiteX13" fmla="*/ 862 w 222062"/>
                <a:gd name="connsiteY13" fmla="*/ 119278 h 135621"/>
                <a:gd name="connsiteX14" fmla="*/ 1078 w 222062"/>
                <a:gd name="connsiteY14" fmla="*/ 100215 h 135621"/>
                <a:gd name="connsiteX15" fmla="*/ 4646 w 222062"/>
                <a:gd name="connsiteY15" fmla="*/ 75518 h 135621"/>
                <a:gd name="connsiteX16" fmla="*/ 40121 w 222062"/>
                <a:gd name="connsiteY16" fmla="*/ 23163 h 135621"/>
                <a:gd name="connsiteX17" fmla="*/ 73746 w 222062"/>
                <a:gd name="connsiteY17" fmla="*/ 6715 h 135621"/>
                <a:gd name="connsiteX18" fmla="*/ 113895 w 222062"/>
                <a:gd name="connsiteY18" fmla="*/ 3290 h 135621"/>
                <a:gd name="connsiteX19" fmla="*/ 134387 w 222062"/>
                <a:gd name="connsiteY19" fmla="*/ 4013 h 135621"/>
                <a:gd name="connsiteX20" fmla="*/ 153482 w 222062"/>
                <a:gd name="connsiteY20" fmla="*/ 8218 h 135621"/>
                <a:gd name="connsiteX21" fmla="*/ 185691 w 222062"/>
                <a:gd name="connsiteY21" fmla="*/ 26082 h 135621"/>
                <a:gd name="connsiteX22" fmla="*/ 218136 w 222062"/>
                <a:gd name="connsiteY22" fmla="*/ 78251 h 135621"/>
                <a:gd name="connsiteX23" fmla="*/ 220411 w 222062"/>
                <a:gd name="connsiteY23" fmla="*/ 90699 h 135621"/>
                <a:gd name="connsiteX24" fmla="*/ 221023 w 222062"/>
                <a:gd name="connsiteY24" fmla="*/ 101983 h 135621"/>
                <a:gd name="connsiteX25" fmla="*/ 221221 w 222062"/>
                <a:gd name="connsiteY25" fmla="*/ 120175 h 135621"/>
                <a:gd name="connsiteX26" fmla="*/ 221413 w 222062"/>
                <a:gd name="connsiteY26" fmla="*/ 135621 h 135621"/>
                <a:gd name="connsiteX27" fmla="*/ 221734 w 222062"/>
                <a:gd name="connsiteY27" fmla="*/ 119952 h 135621"/>
                <a:gd name="connsiteX28" fmla="*/ 222062 w 222062"/>
                <a:gd name="connsiteY28" fmla="*/ 101532 h 135621"/>
                <a:gd name="connsiteX29" fmla="*/ 221673 w 222062"/>
                <a:gd name="connsiteY29" fmla="*/ 89994 h 135621"/>
                <a:gd name="connsiteX30" fmla="*/ 219570 w 222062"/>
                <a:gd name="connsiteY30" fmla="*/ 77194 h 13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062" h="135621">
                  <a:moveTo>
                    <a:pt x="219570" y="77194"/>
                  </a:moveTo>
                  <a:cubicBezTo>
                    <a:pt x="215730" y="59472"/>
                    <a:pt x="205317" y="38980"/>
                    <a:pt x="186588" y="23163"/>
                  </a:cubicBezTo>
                  <a:cubicBezTo>
                    <a:pt x="177238" y="15335"/>
                    <a:pt x="165892" y="8842"/>
                    <a:pt x="153185" y="4761"/>
                  </a:cubicBezTo>
                  <a:cubicBezTo>
                    <a:pt x="149963" y="3902"/>
                    <a:pt x="146711" y="3042"/>
                    <a:pt x="143427" y="2170"/>
                  </a:cubicBezTo>
                  <a:cubicBezTo>
                    <a:pt x="140051" y="1639"/>
                    <a:pt x="136638" y="1101"/>
                    <a:pt x="133206" y="556"/>
                  </a:cubicBezTo>
                  <a:cubicBezTo>
                    <a:pt x="129787" y="377"/>
                    <a:pt x="126343" y="192"/>
                    <a:pt x="122880" y="12"/>
                  </a:cubicBezTo>
                  <a:cubicBezTo>
                    <a:pt x="119436" y="12"/>
                    <a:pt x="115967" y="6"/>
                    <a:pt x="112473" y="6"/>
                  </a:cubicBezTo>
                  <a:cubicBezTo>
                    <a:pt x="105486" y="18"/>
                    <a:pt x="98622" y="-111"/>
                    <a:pt x="91666" y="402"/>
                  </a:cubicBezTo>
                  <a:cubicBezTo>
                    <a:pt x="84771" y="909"/>
                    <a:pt x="78025" y="2170"/>
                    <a:pt x="71582" y="4025"/>
                  </a:cubicBezTo>
                  <a:cubicBezTo>
                    <a:pt x="58690" y="7748"/>
                    <a:pt x="47077" y="14005"/>
                    <a:pt x="37456" y="21691"/>
                  </a:cubicBezTo>
                  <a:cubicBezTo>
                    <a:pt x="18188" y="37193"/>
                    <a:pt x="6872" y="57716"/>
                    <a:pt x="2878" y="75803"/>
                  </a:cubicBezTo>
                  <a:cubicBezTo>
                    <a:pt x="-1661" y="94025"/>
                    <a:pt x="590" y="109193"/>
                    <a:pt x="349" y="119507"/>
                  </a:cubicBezTo>
                  <a:cubicBezTo>
                    <a:pt x="553" y="129871"/>
                    <a:pt x="670" y="135621"/>
                    <a:pt x="670" y="135621"/>
                  </a:cubicBezTo>
                  <a:cubicBezTo>
                    <a:pt x="670" y="135621"/>
                    <a:pt x="738" y="129784"/>
                    <a:pt x="862" y="119278"/>
                  </a:cubicBezTo>
                  <a:cubicBezTo>
                    <a:pt x="918" y="114035"/>
                    <a:pt x="992" y="107635"/>
                    <a:pt x="1078" y="100215"/>
                  </a:cubicBezTo>
                  <a:cubicBezTo>
                    <a:pt x="1449" y="92752"/>
                    <a:pt x="2006" y="84385"/>
                    <a:pt x="4646" y="75518"/>
                  </a:cubicBezTo>
                  <a:cubicBezTo>
                    <a:pt x="9185" y="57710"/>
                    <a:pt x="20859" y="37793"/>
                    <a:pt x="40121" y="23163"/>
                  </a:cubicBezTo>
                  <a:cubicBezTo>
                    <a:pt x="49711" y="15891"/>
                    <a:pt x="61151" y="10073"/>
                    <a:pt x="73746" y="6715"/>
                  </a:cubicBezTo>
                  <a:cubicBezTo>
                    <a:pt x="86354" y="3110"/>
                    <a:pt x="99871" y="3172"/>
                    <a:pt x="113895" y="3290"/>
                  </a:cubicBezTo>
                  <a:cubicBezTo>
                    <a:pt x="120870" y="3222"/>
                    <a:pt x="127653" y="3327"/>
                    <a:pt x="134387" y="4013"/>
                  </a:cubicBezTo>
                  <a:cubicBezTo>
                    <a:pt x="140929" y="4829"/>
                    <a:pt x="147360" y="6220"/>
                    <a:pt x="153482" y="8218"/>
                  </a:cubicBezTo>
                  <a:cubicBezTo>
                    <a:pt x="165725" y="12225"/>
                    <a:pt x="176639" y="18538"/>
                    <a:pt x="185691" y="26082"/>
                  </a:cubicBezTo>
                  <a:cubicBezTo>
                    <a:pt x="203976" y="41231"/>
                    <a:pt x="214005" y="61123"/>
                    <a:pt x="218136" y="78251"/>
                  </a:cubicBezTo>
                  <a:cubicBezTo>
                    <a:pt x="219366" y="82524"/>
                    <a:pt x="219682" y="86772"/>
                    <a:pt x="220411" y="90699"/>
                  </a:cubicBezTo>
                  <a:cubicBezTo>
                    <a:pt x="220615" y="94693"/>
                    <a:pt x="220943" y="98440"/>
                    <a:pt x="221023" y="101983"/>
                  </a:cubicBezTo>
                  <a:cubicBezTo>
                    <a:pt x="221098" y="109082"/>
                    <a:pt x="221166" y="115191"/>
                    <a:pt x="221221" y="120175"/>
                  </a:cubicBezTo>
                  <a:cubicBezTo>
                    <a:pt x="221351" y="130137"/>
                    <a:pt x="221413" y="135621"/>
                    <a:pt x="221413" y="135621"/>
                  </a:cubicBezTo>
                  <a:cubicBezTo>
                    <a:pt x="221413" y="135621"/>
                    <a:pt x="221530" y="130044"/>
                    <a:pt x="221734" y="119952"/>
                  </a:cubicBezTo>
                  <a:cubicBezTo>
                    <a:pt x="221827" y="114901"/>
                    <a:pt x="221939" y="108717"/>
                    <a:pt x="222062" y="101532"/>
                  </a:cubicBezTo>
                  <a:cubicBezTo>
                    <a:pt x="222019" y="97939"/>
                    <a:pt x="221883" y="94081"/>
                    <a:pt x="221673" y="89994"/>
                  </a:cubicBezTo>
                  <a:cubicBezTo>
                    <a:pt x="220980" y="85974"/>
                    <a:pt x="220856" y="81584"/>
                    <a:pt x="219570" y="77194"/>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1" name="Freeform: Shape 320">
              <a:extLst>
                <a:ext uri="{FF2B5EF4-FFF2-40B4-BE49-F238E27FC236}">
                  <a16:creationId xmlns:a16="http://schemas.microsoft.com/office/drawing/2014/main" id="{0AC09F1F-59D0-4F3D-AB9A-AEA370195285}"/>
                </a:ext>
              </a:extLst>
            </p:cNvPr>
            <p:cNvSpPr/>
            <p:nvPr/>
          </p:nvSpPr>
          <p:spPr>
            <a:xfrm>
              <a:off x="8642889" y="3648170"/>
              <a:ext cx="221571" cy="3295"/>
            </a:xfrm>
            <a:custGeom>
              <a:avLst/>
              <a:gdLst>
                <a:gd name="connsiteX0" fmla="*/ 0 w 221571"/>
                <a:gd name="connsiteY0" fmla="*/ 2059 h 3295"/>
                <a:gd name="connsiteX1" fmla="*/ 112347 w 221571"/>
                <a:gd name="connsiteY1" fmla="*/ 3296 h 3295"/>
                <a:gd name="connsiteX2" fmla="*/ 221571 w 221571"/>
                <a:gd name="connsiteY2" fmla="*/ 2059 h 3295"/>
                <a:gd name="connsiteX3" fmla="*/ 111562 w 221571"/>
                <a:gd name="connsiteY3" fmla="*/ 0 h 3295"/>
                <a:gd name="connsiteX4" fmla="*/ 0 w 221571"/>
                <a:gd name="connsiteY4" fmla="*/ 2059 h 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1" h="3295">
                  <a:moveTo>
                    <a:pt x="0" y="2059"/>
                  </a:moveTo>
                  <a:cubicBezTo>
                    <a:pt x="0" y="2059"/>
                    <a:pt x="51162" y="3296"/>
                    <a:pt x="112347" y="3296"/>
                  </a:cubicBezTo>
                  <a:cubicBezTo>
                    <a:pt x="173532" y="3296"/>
                    <a:pt x="221571" y="2059"/>
                    <a:pt x="221571" y="2059"/>
                  </a:cubicBezTo>
                  <a:cubicBezTo>
                    <a:pt x="221571" y="2059"/>
                    <a:pt x="172747" y="0"/>
                    <a:pt x="111562" y="0"/>
                  </a:cubicBezTo>
                  <a:cubicBezTo>
                    <a:pt x="50376" y="0"/>
                    <a:pt x="0" y="2059"/>
                    <a:pt x="0" y="2059"/>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2" name="Freeform: Shape 321">
              <a:extLst>
                <a:ext uri="{FF2B5EF4-FFF2-40B4-BE49-F238E27FC236}">
                  <a16:creationId xmlns:a16="http://schemas.microsoft.com/office/drawing/2014/main" id="{83420AA1-19AE-4618-A434-F448343E346A}"/>
                </a:ext>
              </a:extLst>
            </p:cNvPr>
            <p:cNvSpPr/>
            <p:nvPr/>
          </p:nvSpPr>
          <p:spPr>
            <a:xfrm>
              <a:off x="8701577" y="3382236"/>
              <a:ext cx="102180" cy="103152"/>
            </a:xfrm>
            <a:custGeom>
              <a:avLst/>
              <a:gdLst>
                <a:gd name="connsiteX0" fmla="*/ 9516 w 102180"/>
                <a:gd name="connsiteY0" fmla="*/ 81463 h 103152"/>
                <a:gd name="connsiteX1" fmla="*/ 33539 w 102180"/>
                <a:gd name="connsiteY1" fmla="*/ 99914 h 103152"/>
                <a:gd name="connsiteX2" fmla="*/ 82573 w 102180"/>
                <a:gd name="connsiteY2" fmla="*/ 92543 h 103152"/>
                <a:gd name="connsiteX3" fmla="*/ 100882 w 102180"/>
                <a:gd name="connsiteY3" fmla="*/ 64050 h 103152"/>
                <a:gd name="connsiteX4" fmla="*/ 101798 w 102180"/>
                <a:gd name="connsiteY4" fmla="*/ 58757 h 103152"/>
                <a:gd name="connsiteX5" fmla="*/ 102101 w 102180"/>
                <a:gd name="connsiteY5" fmla="*/ 54824 h 103152"/>
                <a:gd name="connsiteX6" fmla="*/ 102181 w 102180"/>
                <a:gd name="connsiteY6" fmla="*/ 51560 h 103152"/>
                <a:gd name="connsiteX7" fmla="*/ 101958 w 102180"/>
                <a:gd name="connsiteY7" fmla="*/ 54868 h 103152"/>
                <a:gd name="connsiteX8" fmla="*/ 101476 w 102180"/>
                <a:gd name="connsiteY8" fmla="*/ 58825 h 103152"/>
                <a:gd name="connsiteX9" fmla="*/ 100332 w 102180"/>
                <a:gd name="connsiteY9" fmla="*/ 64100 h 103152"/>
                <a:gd name="connsiteX10" fmla="*/ 81139 w 102180"/>
                <a:gd name="connsiteY10" fmla="*/ 91554 h 103152"/>
                <a:gd name="connsiteX11" fmla="*/ 59707 w 102180"/>
                <a:gd name="connsiteY11" fmla="*/ 100174 h 103152"/>
                <a:gd name="connsiteX12" fmla="*/ 46759 w 102180"/>
                <a:gd name="connsiteY12" fmla="*/ 100427 h 103152"/>
                <a:gd name="connsiteX13" fmla="*/ 33662 w 102180"/>
                <a:gd name="connsiteY13" fmla="*/ 97014 h 103152"/>
                <a:gd name="connsiteX14" fmla="*/ 11476 w 102180"/>
                <a:gd name="connsiteY14" fmla="*/ 78822 h 103152"/>
                <a:gd name="connsiteX15" fmla="*/ 3351 w 102180"/>
                <a:gd name="connsiteY15" fmla="*/ 49439 h 103152"/>
                <a:gd name="connsiteX16" fmla="*/ 13943 w 102180"/>
                <a:gd name="connsiteY16" fmla="*/ 21026 h 103152"/>
                <a:gd name="connsiteX17" fmla="*/ 24591 w 102180"/>
                <a:gd name="connsiteY17" fmla="*/ 11077 h 103152"/>
                <a:gd name="connsiteX18" fmla="*/ 37100 w 102180"/>
                <a:gd name="connsiteY18" fmla="*/ 4899 h 103152"/>
                <a:gd name="connsiteX19" fmla="*/ 62638 w 102180"/>
                <a:gd name="connsiteY19" fmla="*/ 3508 h 103152"/>
                <a:gd name="connsiteX20" fmla="*/ 82895 w 102180"/>
                <a:gd name="connsiteY20" fmla="*/ 12913 h 103152"/>
                <a:gd name="connsiteX21" fmla="*/ 100511 w 102180"/>
                <a:gd name="connsiteY21" fmla="*/ 39731 h 103152"/>
                <a:gd name="connsiteX22" fmla="*/ 101971 w 102180"/>
                <a:gd name="connsiteY22" fmla="*/ 48486 h 103152"/>
                <a:gd name="connsiteX23" fmla="*/ 102181 w 102180"/>
                <a:gd name="connsiteY23" fmla="*/ 51578 h 103152"/>
                <a:gd name="connsiteX24" fmla="*/ 102113 w 102180"/>
                <a:gd name="connsiteY24" fmla="*/ 48425 h 103152"/>
                <a:gd name="connsiteX25" fmla="*/ 100969 w 102180"/>
                <a:gd name="connsiteY25" fmla="*/ 39440 h 103152"/>
                <a:gd name="connsiteX26" fmla="*/ 83476 w 102180"/>
                <a:gd name="connsiteY26" fmla="*/ 11287 h 103152"/>
                <a:gd name="connsiteX27" fmla="*/ 62366 w 102180"/>
                <a:gd name="connsiteY27" fmla="*/ 1109 h 103152"/>
                <a:gd name="connsiteX28" fmla="*/ 35344 w 102180"/>
                <a:gd name="connsiteY28" fmla="*/ 2568 h 103152"/>
                <a:gd name="connsiteX29" fmla="*/ 10827 w 102180"/>
                <a:gd name="connsiteY29" fmla="*/ 19925 h 103152"/>
                <a:gd name="connsiteX30" fmla="*/ 6 w 102180"/>
                <a:gd name="connsiteY30" fmla="*/ 50379 h 103152"/>
                <a:gd name="connsiteX31" fmla="*/ 2281 w 102180"/>
                <a:gd name="connsiteY31" fmla="*/ 66956 h 103152"/>
                <a:gd name="connsiteX32" fmla="*/ 9516 w 102180"/>
                <a:gd name="connsiteY32" fmla="*/ 81463 h 10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180" h="103152">
                  <a:moveTo>
                    <a:pt x="9516" y="81463"/>
                  </a:moveTo>
                  <a:cubicBezTo>
                    <a:pt x="15718" y="90157"/>
                    <a:pt x="24344" y="96569"/>
                    <a:pt x="33539" y="99914"/>
                  </a:cubicBezTo>
                  <a:cubicBezTo>
                    <a:pt x="52244" y="106945"/>
                    <a:pt x="71239" y="101633"/>
                    <a:pt x="82573" y="92543"/>
                  </a:cubicBezTo>
                  <a:cubicBezTo>
                    <a:pt x="94260" y="83435"/>
                    <a:pt x="99194" y="71841"/>
                    <a:pt x="100882" y="64050"/>
                  </a:cubicBezTo>
                  <a:cubicBezTo>
                    <a:pt x="101408" y="62090"/>
                    <a:pt x="101618" y="60303"/>
                    <a:pt x="101798" y="58757"/>
                  </a:cubicBezTo>
                  <a:cubicBezTo>
                    <a:pt x="102045" y="57224"/>
                    <a:pt x="102113" y="55907"/>
                    <a:pt x="102101" y="54824"/>
                  </a:cubicBezTo>
                  <a:cubicBezTo>
                    <a:pt x="102150" y="52679"/>
                    <a:pt x="102181" y="51560"/>
                    <a:pt x="102181" y="51560"/>
                  </a:cubicBezTo>
                  <a:cubicBezTo>
                    <a:pt x="102181" y="51560"/>
                    <a:pt x="102101" y="52704"/>
                    <a:pt x="101958" y="54868"/>
                  </a:cubicBezTo>
                  <a:cubicBezTo>
                    <a:pt x="101927" y="55962"/>
                    <a:pt x="101785" y="57292"/>
                    <a:pt x="101476" y="58825"/>
                  </a:cubicBezTo>
                  <a:cubicBezTo>
                    <a:pt x="101241" y="60371"/>
                    <a:pt x="100938" y="62139"/>
                    <a:pt x="100332" y="64100"/>
                  </a:cubicBezTo>
                  <a:cubicBezTo>
                    <a:pt x="98347" y="71854"/>
                    <a:pt x="92881" y="83108"/>
                    <a:pt x="81139" y="91554"/>
                  </a:cubicBezTo>
                  <a:cubicBezTo>
                    <a:pt x="75345" y="95753"/>
                    <a:pt x="67999" y="99024"/>
                    <a:pt x="59707" y="100174"/>
                  </a:cubicBezTo>
                  <a:cubicBezTo>
                    <a:pt x="55533" y="100891"/>
                    <a:pt x="51328" y="100798"/>
                    <a:pt x="46759" y="100427"/>
                  </a:cubicBezTo>
                  <a:cubicBezTo>
                    <a:pt x="42461" y="99821"/>
                    <a:pt x="37966" y="98820"/>
                    <a:pt x="33662" y="97014"/>
                  </a:cubicBezTo>
                  <a:cubicBezTo>
                    <a:pt x="25043" y="93477"/>
                    <a:pt x="17122" y="87170"/>
                    <a:pt x="11476" y="78822"/>
                  </a:cubicBezTo>
                  <a:cubicBezTo>
                    <a:pt x="5979" y="70438"/>
                    <a:pt x="2764" y="60031"/>
                    <a:pt x="3351" y="49439"/>
                  </a:cubicBezTo>
                  <a:cubicBezTo>
                    <a:pt x="3660" y="38791"/>
                    <a:pt x="7822" y="28817"/>
                    <a:pt x="13943" y="21026"/>
                  </a:cubicBezTo>
                  <a:cubicBezTo>
                    <a:pt x="17078" y="17174"/>
                    <a:pt x="20677" y="13822"/>
                    <a:pt x="24591" y="11077"/>
                  </a:cubicBezTo>
                  <a:cubicBezTo>
                    <a:pt x="28573" y="8442"/>
                    <a:pt x="32772" y="6340"/>
                    <a:pt x="37100" y="4899"/>
                  </a:cubicBezTo>
                  <a:cubicBezTo>
                    <a:pt x="45714" y="2142"/>
                    <a:pt x="54834" y="1839"/>
                    <a:pt x="62638" y="3508"/>
                  </a:cubicBezTo>
                  <a:cubicBezTo>
                    <a:pt x="70565" y="5215"/>
                    <a:pt x="77460" y="8696"/>
                    <a:pt x="82895" y="12913"/>
                  </a:cubicBezTo>
                  <a:cubicBezTo>
                    <a:pt x="93889" y="21483"/>
                    <a:pt x="98619" y="32385"/>
                    <a:pt x="100511" y="39731"/>
                  </a:cubicBezTo>
                  <a:cubicBezTo>
                    <a:pt x="101464" y="43465"/>
                    <a:pt x="101884" y="46458"/>
                    <a:pt x="101971" y="48486"/>
                  </a:cubicBezTo>
                  <a:cubicBezTo>
                    <a:pt x="102107" y="50515"/>
                    <a:pt x="102181" y="51578"/>
                    <a:pt x="102181" y="51578"/>
                  </a:cubicBezTo>
                  <a:cubicBezTo>
                    <a:pt x="102181" y="51578"/>
                    <a:pt x="102156" y="50490"/>
                    <a:pt x="102113" y="48425"/>
                  </a:cubicBezTo>
                  <a:cubicBezTo>
                    <a:pt x="102113" y="46359"/>
                    <a:pt x="101822" y="43292"/>
                    <a:pt x="100969" y="39440"/>
                  </a:cubicBezTo>
                  <a:cubicBezTo>
                    <a:pt x="99330" y="31847"/>
                    <a:pt x="94767" y="20451"/>
                    <a:pt x="83476" y="11287"/>
                  </a:cubicBezTo>
                  <a:cubicBezTo>
                    <a:pt x="77892" y="6779"/>
                    <a:pt x="70720" y="2989"/>
                    <a:pt x="62366" y="1109"/>
                  </a:cubicBezTo>
                  <a:cubicBezTo>
                    <a:pt x="53981" y="-567"/>
                    <a:pt x="44582" y="-542"/>
                    <a:pt x="35344" y="2568"/>
                  </a:cubicBezTo>
                  <a:cubicBezTo>
                    <a:pt x="26162" y="5580"/>
                    <a:pt x="17307" y="11497"/>
                    <a:pt x="10827" y="19925"/>
                  </a:cubicBezTo>
                  <a:cubicBezTo>
                    <a:pt x="4229" y="28186"/>
                    <a:pt x="247" y="39211"/>
                    <a:pt x="6" y="50379"/>
                  </a:cubicBezTo>
                  <a:cubicBezTo>
                    <a:pt x="-75" y="56123"/>
                    <a:pt x="680" y="61645"/>
                    <a:pt x="2281" y="66956"/>
                  </a:cubicBezTo>
                  <a:cubicBezTo>
                    <a:pt x="3982" y="72200"/>
                    <a:pt x="6449" y="77097"/>
                    <a:pt x="9516" y="81463"/>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3" name="Freeform: Shape 322">
              <a:extLst>
                <a:ext uri="{FF2B5EF4-FFF2-40B4-BE49-F238E27FC236}">
                  <a16:creationId xmlns:a16="http://schemas.microsoft.com/office/drawing/2014/main" id="{F4242713-1F12-424D-B32E-624ECF2FE273}"/>
                </a:ext>
              </a:extLst>
            </p:cNvPr>
            <p:cNvSpPr/>
            <p:nvPr/>
          </p:nvSpPr>
          <p:spPr>
            <a:xfrm>
              <a:off x="8985601" y="3236985"/>
              <a:ext cx="222071" cy="135626"/>
            </a:xfrm>
            <a:custGeom>
              <a:avLst/>
              <a:gdLst>
                <a:gd name="connsiteX0" fmla="*/ 679 w 222071"/>
                <a:gd name="connsiteY0" fmla="*/ 135620 h 135626"/>
                <a:gd name="connsiteX1" fmla="*/ 871 w 222071"/>
                <a:gd name="connsiteY1" fmla="*/ 119277 h 135626"/>
                <a:gd name="connsiteX2" fmla="*/ 1088 w 222071"/>
                <a:gd name="connsiteY2" fmla="*/ 100214 h 135626"/>
                <a:gd name="connsiteX3" fmla="*/ 4655 w 222071"/>
                <a:gd name="connsiteY3" fmla="*/ 75517 h 135626"/>
                <a:gd name="connsiteX4" fmla="*/ 40124 w 222071"/>
                <a:gd name="connsiteY4" fmla="*/ 23162 h 135626"/>
                <a:gd name="connsiteX5" fmla="*/ 73749 w 222071"/>
                <a:gd name="connsiteY5" fmla="*/ 6714 h 135626"/>
                <a:gd name="connsiteX6" fmla="*/ 113892 w 222071"/>
                <a:gd name="connsiteY6" fmla="*/ 3288 h 135626"/>
                <a:gd name="connsiteX7" fmla="*/ 134390 w 222071"/>
                <a:gd name="connsiteY7" fmla="*/ 4012 h 135626"/>
                <a:gd name="connsiteX8" fmla="*/ 153485 w 222071"/>
                <a:gd name="connsiteY8" fmla="*/ 8216 h 135626"/>
                <a:gd name="connsiteX9" fmla="*/ 185694 w 222071"/>
                <a:gd name="connsiteY9" fmla="*/ 26080 h 135626"/>
                <a:gd name="connsiteX10" fmla="*/ 218139 w 222071"/>
                <a:gd name="connsiteY10" fmla="*/ 78250 h 135626"/>
                <a:gd name="connsiteX11" fmla="*/ 220414 w 222071"/>
                <a:gd name="connsiteY11" fmla="*/ 90697 h 135626"/>
                <a:gd name="connsiteX12" fmla="*/ 221026 w 222071"/>
                <a:gd name="connsiteY12" fmla="*/ 101982 h 135626"/>
                <a:gd name="connsiteX13" fmla="*/ 221224 w 222071"/>
                <a:gd name="connsiteY13" fmla="*/ 120174 h 135626"/>
                <a:gd name="connsiteX14" fmla="*/ 221416 w 222071"/>
                <a:gd name="connsiteY14" fmla="*/ 135626 h 135626"/>
                <a:gd name="connsiteX15" fmla="*/ 221737 w 222071"/>
                <a:gd name="connsiteY15" fmla="*/ 119951 h 135626"/>
                <a:gd name="connsiteX16" fmla="*/ 222071 w 222071"/>
                <a:gd name="connsiteY16" fmla="*/ 101531 h 135626"/>
                <a:gd name="connsiteX17" fmla="*/ 221682 w 222071"/>
                <a:gd name="connsiteY17" fmla="*/ 89992 h 135626"/>
                <a:gd name="connsiteX18" fmla="*/ 219573 w 222071"/>
                <a:gd name="connsiteY18" fmla="*/ 77186 h 135626"/>
                <a:gd name="connsiteX19" fmla="*/ 186585 w 222071"/>
                <a:gd name="connsiteY19" fmla="*/ 23149 h 135626"/>
                <a:gd name="connsiteX20" fmla="*/ 153182 w 222071"/>
                <a:gd name="connsiteY20" fmla="*/ 4754 h 135626"/>
                <a:gd name="connsiteX21" fmla="*/ 143430 w 222071"/>
                <a:gd name="connsiteY21" fmla="*/ 2163 h 135626"/>
                <a:gd name="connsiteX22" fmla="*/ 133209 w 222071"/>
                <a:gd name="connsiteY22" fmla="*/ 555 h 135626"/>
                <a:gd name="connsiteX23" fmla="*/ 122877 w 222071"/>
                <a:gd name="connsiteY23" fmla="*/ 11 h 135626"/>
                <a:gd name="connsiteX24" fmla="*/ 112470 w 222071"/>
                <a:gd name="connsiteY24" fmla="*/ 5 h 135626"/>
                <a:gd name="connsiteX25" fmla="*/ 91669 w 222071"/>
                <a:gd name="connsiteY25" fmla="*/ 407 h 135626"/>
                <a:gd name="connsiteX26" fmla="*/ 71585 w 222071"/>
                <a:gd name="connsiteY26" fmla="*/ 4024 h 135626"/>
                <a:gd name="connsiteX27" fmla="*/ 37459 w 222071"/>
                <a:gd name="connsiteY27" fmla="*/ 21690 h 135626"/>
                <a:gd name="connsiteX28" fmla="*/ 2875 w 222071"/>
                <a:gd name="connsiteY28" fmla="*/ 75795 h 135626"/>
                <a:gd name="connsiteX29" fmla="*/ 352 w 222071"/>
                <a:gd name="connsiteY29" fmla="*/ 119506 h 135626"/>
                <a:gd name="connsiteX30" fmla="*/ 679 w 222071"/>
                <a:gd name="connsiteY30" fmla="*/ 135620 h 13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2071" h="135626">
                  <a:moveTo>
                    <a:pt x="679" y="135620"/>
                  </a:moveTo>
                  <a:cubicBezTo>
                    <a:pt x="679" y="135620"/>
                    <a:pt x="754" y="129783"/>
                    <a:pt x="871" y="119277"/>
                  </a:cubicBezTo>
                  <a:cubicBezTo>
                    <a:pt x="933" y="114040"/>
                    <a:pt x="1001" y="107634"/>
                    <a:pt x="1088" y="100214"/>
                  </a:cubicBezTo>
                  <a:cubicBezTo>
                    <a:pt x="1465" y="92750"/>
                    <a:pt x="2015" y="84384"/>
                    <a:pt x="4655" y="75517"/>
                  </a:cubicBezTo>
                  <a:cubicBezTo>
                    <a:pt x="9194" y="57709"/>
                    <a:pt x="20868" y="37786"/>
                    <a:pt x="40124" y="23162"/>
                  </a:cubicBezTo>
                  <a:cubicBezTo>
                    <a:pt x="49720" y="15884"/>
                    <a:pt x="61160" y="10065"/>
                    <a:pt x="73749" y="6714"/>
                  </a:cubicBezTo>
                  <a:cubicBezTo>
                    <a:pt x="86351" y="3103"/>
                    <a:pt x="99874" y="3164"/>
                    <a:pt x="113892" y="3288"/>
                  </a:cubicBezTo>
                  <a:cubicBezTo>
                    <a:pt x="120873" y="3226"/>
                    <a:pt x="127656" y="3319"/>
                    <a:pt x="134390" y="4012"/>
                  </a:cubicBezTo>
                  <a:cubicBezTo>
                    <a:pt x="140932" y="4828"/>
                    <a:pt x="147357" y="6225"/>
                    <a:pt x="153485" y="8216"/>
                  </a:cubicBezTo>
                  <a:cubicBezTo>
                    <a:pt x="165722" y="12229"/>
                    <a:pt x="176642" y="18536"/>
                    <a:pt x="185694" y="26080"/>
                  </a:cubicBezTo>
                  <a:cubicBezTo>
                    <a:pt x="203979" y="41230"/>
                    <a:pt x="214008" y="61122"/>
                    <a:pt x="218139" y="78250"/>
                  </a:cubicBezTo>
                  <a:cubicBezTo>
                    <a:pt x="219369" y="82523"/>
                    <a:pt x="219678" y="86771"/>
                    <a:pt x="220414" y="90697"/>
                  </a:cubicBezTo>
                  <a:cubicBezTo>
                    <a:pt x="220618" y="94692"/>
                    <a:pt x="220952" y="98433"/>
                    <a:pt x="221026" y="101982"/>
                  </a:cubicBezTo>
                  <a:cubicBezTo>
                    <a:pt x="221107" y="109081"/>
                    <a:pt x="221169" y="115190"/>
                    <a:pt x="221224" y="120174"/>
                  </a:cubicBezTo>
                  <a:cubicBezTo>
                    <a:pt x="221348" y="130141"/>
                    <a:pt x="221416" y="135626"/>
                    <a:pt x="221416" y="135626"/>
                  </a:cubicBezTo>
                  <a:cubicBezTo>
                    <a:pt x="221416" y="135626"/>
                    <a:pt x="221533" y="130049"/>
                    <a:pt x="221737" y="119951"/>
                  </a:cubicBezTo>
                  <a:cubicBezTo>
                    <a:pt x="221830" y="114899"/>
                    <a:pt x="221935" y="108716"/>
                    <a:pt x="222071" y="101531"/>
                  </a:cubicBezTo>
                  <a:cubicBezTo>
                    <a:pt x="222022" y="97938"/>
                    <a:pt x="221892" y="94073"/>
                    <a:pt x="221682" y="89992"/>
                  </a:cubicBezTo>
                  <a:cubicBezTo>
                    <a:pt x="220983" y="85967"/>
                    <a:pt x="220853" y="81577"/>
                    <a:pt x="219573" y="77186"/>
                  </a:cubicBezTo>
                  <a:cubicBezTo>
                    <a:pt x="215727" y="59465"/>
                    <a:pt x="205314" y="38973"/>
                    <a:pt x="186585" y="23149"/>
                  </a:cubicBezTo>
                  <a:cubicBezTo>
                    <a:pt x="177235" y="15327"/>
                    <a:pt x="165889" y="8828"/>
                    <a:pt x="153182" y="4754"/>
                  </a:cubicBezTo>
                  <a:cubicBezTo>
                    <a:pt x="149960" y="3900"/>
                    <a:pt x="146708" y="3035"/>
                    <a:pt x="143430" y="2163"/>
                  </a:cubicBezTo>
                  <a:cubicBezTo>
                    <a:pt x="140048" y="1631"/>
                    <a:pt x="136641" y="1093"/>
                    <a:pt x="133209" y="555"/>
                  </a:cubicBezTo>
                  <a:cubicBezTo>
                    <a:pt x="129790" y="376"/>
                    <a:pt x="126352" y="190"/>
                    <a:pt x="122877" y="11"/>
                  </a:cubicBezTo>
                  <a:cubicBezTo>
                    <a:pt x="119432" y="11"/>
                    <a:pt x="115963" y="5"/>
                    <a:pt x="112470" y="5"/>
                  </a:cubicBezTo>
                  <a:cubicBezTo>
                    <a:pt x="105489" y="17"/>
                    <a:pt x="98619" y="-107"/>
                    <a:pt x="91669" y="407"/>
                  </a:cubicBezTo>
                  <a:cubicBezTo>
                    <a:pt x="84768" y="914"/>
                    <a:pt x="78028" y="2175"/>
                    <a:pt x="71585" y="4024"/>
                  </a:cubicBezTo>
                  <a:cubicBezTo>
                    <a:pt x="58692" y="7746"/>
                    <a:pt x="47080" y="14004"/>
                    <a:pt x="37459" y="21690"/>
                  </a:cubicBezTo>
                  <a:cubicBezTo>
                    <a:pt x="18191" y="37186"/>
                    <a:pt x="6875" y="57715"/>
                    <a:pt x="2875" y="75795"/>
                  </a:cubicBezTo>
                  <a:cubicBezTo>
                    <a:pt x="-1664" y="94024"/>
                    <a:pt x="593" y="109192"/>
                    <a:pt x="352" y="119506"/>
                  </a:cubicBezTo>
                  <a:cubicBezTo>
                    <a:pt x="562" y="129863"/>
                    <a:pt x="679" y="135620"/>
                    <a:pt x="679" y="135620"/>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4" name="Freeform: Shape 323">
              <a:extLst>
                <a:ext uri="{FF2B5EF4-FFF2-40B4-BE49-F238E27FC236}">
                  <a16:creationId xmlns:a16="http://schemas.microsoft.com/office/drawing/2014/main" id="{88613D4A-47F3-4B72-8231-02A10DFBEDDD}"/>
                </a:ext>
              </a:extLst>
            </p:cNvPr>
            <p:cNvSpPr/>
            <p:nvPr/>
          </p:nvSpPr>
          <p:spPr>
            <a:xfrm>
              <a:off x="8985866" y="3370960"/>
              <a:ext cx="221571" cy="3295"/>
            </a:xfrm>
            <a:custGeom>
              <a:avLst/>
              <a:gdLst>
                <a:gd name="connsiteX0" fmla="*/ 0 w 221571"/>
                <a:gd name="connsiteY0" fmla="*/ 2059 h 3295"/>
                <a:gd name="connsiteX1" fmla="*/ 112347 w 221571"/>
                <a:gd name="connsiteY1" fmla="*/ 3296 h 3295"/>
                <a:gd name="connsiteX2" fmla="*/ 221571 w 221571"/>
                <a:gd name="connsiteY2" fmla="*/ 2059 h 3295"/>
                <a:gd name="connsiteX3" fmla="*/ 111568 w 221571"/>
                <a:gd name="connsiteY3" fmla="*/ 0 h 3295"/>
                <a:gd name="connsiteX4" fmla="*/ 0 w 221571"/>
                <a:gd name="connsiteY4" fmla="*/ 2059 h 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1" h="3295">
                  <a:moveTo>
                    <a:pt x="0" y="2059"/>
                  </a:moveTo>
                  <a:cubicBezTo>
                    <a:pt x="0" y="2059"/>
                    <a:pt x="51156" y="3296"/>
                    <a:pt x="112347" y="3296"/>
                  </a:cubicBezTo>
                  <a:cubicBezTo>
                    <a:pt x="173532" y="3296"/>
                    <a:pt x="221571" y="2059"/>
                    <a:pt x="221571" y="2059"/>
                  </a:cubicBezTo>
                  <a:cubicBezTo>
                    <a:pt x="221571" y="2059"/>
                    <a:pt x="172747" y="0"/>
                    <a:pt x="111568" y="0"/>
                  </a:cubicBezTo>
                  <a:cubicBezTo>
                    <a:pt x="50383" y="-6"/>
                    <a:pt x="0" y="2059"/>
                    <a:pt x="0" y="2059"/>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5" name="Freeform: Shape 324">
              <a:extLst>
                <a:ext uri="{FF2B5EF4-FFF2-40B4-BE49-F238E27FC236}">
                  <a16:creationId xmlns:a16="http://schemas.microsoft.com/office/drawing/2014/main" id="{7D3279A6-A8E1-4CC6-A526-9EEA0DB2C663}"/>
                </a:ext>
              </a:extLst>
            </p:cNvPr>
            <p:cNvSpPr/>
            <p:nvPr/>
          </p:nvSpPr>
          <p:spPr>
            <a:xfrm>
              <a:off x="9044565" y="3105018"/>
              <a:ext cx="102181" cy="103161"/>
            </a:xfrm>
            <a:custGeom>
              <a:avLst/>
              <a:gdLst>
                <a:gd name="connsiteX0" fmla="*/ 9511 w 102181"/>
                <a:gd name="connsiteY0" fmla="*/ 81472 h 103161"/>
                <a:gd name="connsiteX1" fmla="*/ 33533 w 102181"/>
                <a:gd name="connsiteY1" fmla="*/ 99923 h 103161"/>
                <a:gd name="connsiteX2" fmla="*/ 82574 w 102181"/>
                <a:gd name="connsiteY2" fmla="*/ 92546 h 103161"/>
                <a:gd name="connsiteX3" fmla="*/ 100883 w 102181"/>
                <a:gd name="connsiteY3" fmla="*/ 64053 h 103161"/>
                <a:gd name="connsiteX4" fmla="*/ 101799 w 102181"/>
                <a:gd name="connsiteY4" fmla="*/ 58760 h 103161"/>
                <a:gd name="connsiteX5" fmla="*/ 102101 w 102181"/>
                <a:gd name="connsiteY5" fmla="*/ 54827 h 103161"/>
                <a:gd name="connsiteX6" fmla="*/ 102182 w 102181"/>
                <a:gd name="connsiteY6" fmla="*/ 51575 h 103161"/>
                <a:gd name="connsiteX7" fmla="*/ 102182 w 102181"/>
                <a:gd name="connsiteY7" fmla="*/ 51575 h 103161"/>
                <a:gd name="connsiteX8" fmla="*/ 102182 w 102181"/>
                <a:gd name="connsiteY8" fmla="*/ 51562 h 103161"/>
                <a:gd name="connsiteX9" fmla="*/ 102182 w 102181"/>
                <a:gd name="connsiteY9" fmla="*/ 51556 h 103161"/>
                <a:gd name="connsiteX10" fmla="*/ 102182 w 102181"/>
                <a:gd name="connsiteY10" fmla="*/ 51562 h 103161"/>
                <a:gd name="connsiteX11" fmla="*/ 102108 w 102181"/>
                <a:gd name="connsiteY11" fmla="*/ 48427 h 103161"/>
                <a:gd name="connsiteX12" fmla="*/ 100964 w 102181"/>
                <a:gd name="connsiteY12" fmla="*/ 39436 h 103161"/>
                <a:gd name="connsiteX13" fmla="*/ 83471 w 102181"/>
                <a:gd name="connsiteY13" fmla="*/ 11283 h 103161"/>
                <a:gd name="connsiteX14" fmla="*/ 62360 w 102181"/>
                <a:gd name="connsiteY14" fmla="*/ 1112 h 103161"/>
                <a:gd name="connsiteX15" fmla="*/ 35345 w 102181"/>
                <a:gd name="connsiteY15" fmla="*/ 2571 h 103161"/>
                <a:gd name="connsiteX16" fmla="*/ 10828 w 102181"/>
                <a:gd name="connsiteY16" fmla="*/ 19928 h 103161"/>
                <a:gd name="connsiteX17" fmla="*/ 7 w 102181"/>
                <a:gd name="connsiteY17" fmla="*/ 50381 h 103161"/>
                <a:gd name="connsiteX18" fmla="*/ 2282 w 102181"/>
                <a:gd name="connsiteY18" fmla="*/ 66953 h 103161"/>
                <a:gd name="connsiteX19" fmla="*/ 9511 w 102181"/>
                <a:gd name="connsiteY19" fmla="*/ 81472 h 103161"/>
                <a:gd name="connsiteX20" fmla="*/ 3352 w 102181"/>
                <a:gd name="connsiteY20" fmla="*/ 49435 h 103161"/>
                <a:gd name="connsiteX21" fmla="*/ 13950 w 102181"/>
                <a:gd name="connsiteY21" fmla="*/ 21022 h 103161"/>
                <a:gd name="connsiteX22" fmla="*/ 24592 w 102181"/>
                <a:gd name="connsiteY22" fmla="*/ 11073 h 103161"/>
                <a:gd name="connsiteX23" fmla="*/ 37101 w 102181"/>
                <a:gd name="connsiteY23" fmla="*/ 4890 h 103161"/>
                <a:gd name="connsiteX24" fmla="*/ 62639 w 102181"/>
                <a:gd name="connsiteY24" fmla="*/ 3498 h 103161"/>
                <a:gd name="connsiteX25" fmla="*/ 82896 w 102181"/>
                <a:gd name="connsiteY25" fmla="*/ 12910 h 103161"/>
                <a:gd name="connsiteX26" fmla="*/ 100506 w 102181"/>
                <a:gd name="connsiteY26" fmla="*/ 39721 h 103161"/>
                <a:gd name="connsiteX27" fmla="*/ 101965 w 102181"/>
                <a:gd name="connsiteY27" fmla="*/ 48477 h 103161"/>
                <a:gd name="connsiteX28" fmla="*/ 102176 w 102181"/>
                <a:gd name="connsiteY28" fmla="*/ 51562 h 103161"/>
                <a:gd name="connsiteX29" fmla="*/ 101953 w 102181"/>
                <a:gd name="connsiteY29" fmla="*/ 54864 h 103161"/>
                <a:gd name="connsiteX30" fmla="*/ 101477 w 102181"/>
                <a:gd name="connsiteY30" fmla="*/ 58815 h 103161"/>
                <a:gd name="connsiteX31" fmla="*/ 100333 w 102181"/>
                <a:gd name="connsiteY31" fmla="*/ 64090 h 103161"/>
                <a:gd name="connsiteX32" fmla="*/ 81140 w 102181"/>
                <a:gd name="connsiteY32" fmla="*/ 91551 h 103161"/>
                <a:gd name="connsiteX33" fmla="*/ 59702 w 102181"/>
                <a:gd name="connsiteY33" fmla="*/ 100170 h 103161"/>
                <a:gd name="connsiteX34" fmla="*/ 46754 w 102181"/>
                <a:gd name="connsiteY34" fmla="*/ 100424 h 103161"/>
                <a:gd name="connsiteX35" fmla="*/ 33663 w 102181"/>
                <a:gd name="connsiteY35" fmla="*/ 97017 h 103161"/>
                <a:gd name="connsiteX36" fmla="*/ 11471 w 102181"/>
                <a:gd name="connsiteY36" fmla="*/ 78825 h 103161"/>
                <a:gd name="connsiteX37" fmla="*/ 3352 w 102181"/>
                <a:gd name="connsiteY37" fmla="*/ 49435 h 1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181" h="103161">
                  <a:moveTo>
                    <a:pt x="9511" y="81472"/>
                  </a:moveTo>
                  <a:cubicBezTo>
                    <a:pt x="15713" y="90165"/>
                    <a:pt x="24339" y="96571"/>
                    <a:pt x="33533" y="99923"/>
                  </a:cubicBezTo>
                  <a:cubicBezTo>
                    <a:pt x="52238" y="106953"/>
                    <a:pt x="71240" y="101642"/>
                    <a:pt x="82574" y="92546"/>
                  </a:cubicBezTo>
                  <a:cubicBezTo>
                    <a:pt x="94261" y="83438"/>
                    <a:pt x="99195" y="71850"/>
                    <a:pt x="100883" y="64053"/>
                  </a:cubicBezTo>
                  <a:cubicBezTo>
                    <a:pt x="101415" y="62093"/>
                    <a:pt x="101619" y="60299"/>
                    <a:pt x="101799" y="58760"/>
                  </a:cubicBezTo>
                  <a:cubicBezTo>
                    <a:pt x="102040" y="57226"/>
                    <a:pt x="102108" y="55909"/>
                    <a:pt x="102101" y="54827"/>
                  </a:cubicBezTo>
                  <a:cubicBezTo>
                    <a:pt x="102151" y="52725"/>
                    <a:pt x="102182" y="51612"/>
                    <a:pt x="102182" y="51575"/>
                  </a:cubicBezTo>
                  <a:lnTo>
                    <a:pt x="102182" y="51575"/>
                  </a:lnTo>
                  <a:lnTo>
                    <a:pt x="102182" y="51562"/>
                  </a:lnTo>
                  <a:lnTo>
                    <a:pt x="102182" y="51556"/>
                  </a:lnTo>
                  <a:lnTo>
                    <a:pt x="102182" y="51562"/>
                  </a:lnTo>
                  <a:cubicBezTo>
                    <a:pt x="102182" y="51519"/>
                    <a:pt x="102157" y="50455"/>
                    <a:pt x="102108" y="48427"/>
                  </a:cubicBezTo>
                  <a:cubicBezTo>
                    <a:pt x="102108" y="46362"/>
                    <a:pt x="101817" y="43289"/>
                    <a:pt x="100964" y="39436"/>
                  </a:cubicBezTo>
                  <a:cubicBezTo>
                    <a:pt x="99325" y="31849"/>
                    <a:pt x="94762" y="20447"/>
                    <a:pt x="83471" y="11283"/>
                  </a:cubicBezTo>
                  <a:cubicBezTo>
                    <a:pt x="77887" y="6776"/>
                    <a:pt x="70714" y="2985"/>
                    <a:pt x="62360" y="1112"/>
                  </a:cubicBezTo>
                  <a:cubicBezTo>
                    <a:pt x="53976" y="-570"/>
                    <a:pt x="44577" y="-539"/>
                    <a:pt x="35345" y="2571"/>
                  </a:cubicBezTo>
                  <a:cubicBezTo>
                    <a:pt x="26163" y="5582"/>
                    <a:pt x="17308" y="11500"/>
                    <a:pt x="10828" y="19928"/>
                  </a:cubicBezTo>
                  <a:cubicBezTo>
                    <a:pt x="4230" y="28189"/>
                    <a:pt x="248" y="39214"/>
                    <a:pt x="7" y="50381"/>
                  </a:cubicBezTo>
                  <a:cubicBezTo>
                    <a:pt x="-80" y="56119"/>
                    <a:pt x="675" y="61647"/>
                    <a:pt x="2282" y="66953"/>
                  </a:cubicBezTo>
                  <a:cubicBezTo>
                    <a:pt x="3976" y="72209"/>
                    <a:pt x="6450" y="77100"/>
                    <a:pt x="9511" y="81472"/>
                  </a:cubicBezTo>
                  <a:close/>
                  <a:moveTo>
                    <a:pt x="3352" y="49435"/>
                  </a:moveTo>
                  <a:cubicBezTo>
                    <a:pt x="3667" y="38787"/>
                    <a:pt x="7829" y="28813"/>
                    <a:pt x="13950" y="21022"/>
                  </a:cubicBezTo>
                  <a:cubicBezTo>
                    <a:pt x="17085" y="17164"/>
                    <a:pt x="20684" y="13818"/>
                    <a:pt x="24592" y="11073"/>
                  </a:cubicBezTo>
                  <a:cubicBezTo>
                    <a:pt x="28580" y="8439"/>
                    <a:pt x="32779" y="6337"/>
                    <a:pt x="37101" y="4890"/>
                  </a:cubicBezTo>
                  <a:cubicBezTo>
                    <a:pt x="45715" y="2132"/>
                    <a:pt x="54835" y="1829"/>
                    <a:pt x="62639" y="3498"/>
                  </a:cubicBezTo>
                  <a:cubicBezTo>
                    <a:pt x="70560" y="5205"/>
                    <a:pt x="77460" y="8686"/>
                    <a:pt x="82896" y="12910"/>
                  </a:cubicBezTo>
                  <a:cubicBezTo>
                    <a:pt x="93890" y="21474"/>
                    <a:pt x="98620" y="32381"/>
                    <a:pt x="100506" y="39721"/>
                  </a:cubicBezTo>
                  <a:cubicBezTo>
                    <a:pt x="101458" y="43456"/>
                    <a:pt x="101885" y="46449"/>
                    <a:pt x="101965" y="48477"/>
                  </a:cubicBezTo>
                  <a:cubicBezTo>
                    <a:pt x="102101" y="50480"/>
                    <a:pt x="102176" y="51531"/>
                    <a:pt x="102176" y="51562"/>
                  </a:cubicBezTo>
                  <a:cubicBezTo>
                    <a:pt x="102176" y="51593"/>
                    <a:pt x="102095" y="52725"/>
                    <a:pt x="101953" y="54864"/>
                  </a:cubicBezTo>
                  <a:cubicBezTo>
                    <a:pt x="101922" y="55959"/>
                    <a:pt x="101786" y="57288"/>
                    <a:pt x="101477" y="58815"/>
                  </a:cubicBezTo>
                  <a:cubicBezTo>
                    <a:pt x="101248" y="60361"/>
                    <a:pt x="100939" y="62136"/>
                    <a:pt x="100333" y="64090"/>
                  </a:cubicBezTo>
                  <a:cubicBezTo>
                    <a:pt x="98354" y="71844"/>
                    <a:pt x="92888" y="83104"/>
                    <a:pt x="81140" y="91551"/>
                  </a:cubicBezTo>
                  <a:cubicBezTo>
                    <a:pt x="75340" y="95743"/>
                    <a:pt x="68000" y="99020"/>
                    <a:pt x="59702" y="100170"/>
                  </a:cubicBezTo>
                  <a:cubicBezTo>
                    <a:pt x="55528" y="100888"/>
                    <a:pt x="51329" y="100795"/>
                    <a:pt x="46754" y="100424"/>
                  </a:cubicBezTo>
                  <a:cubicBezTo>
                    <a:pt x="42462" y="99818"/>
                    <a:pt x="37961" y="98822"/>
                    <a:pt x="33663" y="97017"/>
                  </a:cubicBezTo>
                  <a:cubicBezTo>
                    <a:pt x="25043" y="93474"/>
                    <a:pt x="17116" y="87173"/>
                    <a:pt x="11471" y="78825"/>
                  </a:cubicBezTo>
                  <a:cubicBezTo>
                    <a:pt x="5980" y="70428"/>
                    <a:pt x="2765" y="60027"/>
                    <a:pt x="3352" y="49435"/>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6" name="Freeform: Shape 325">
              <a:extLst>
                <a:ext uri="{FF2B5EF4-FFF2-40B4-BE49-F238E27FC236}">
                  <a16:creationId xmlns:a16="http://schemas.microsoft.com/office/drawing/2014/main" id="{14A40622-1DC5-4738-B9D8-6758EA90B0F2}"/>
                </a:ext>
              </a:extLst>
            </p:cNvPr>
            <p:cNvSpPr/>
            <p:nvPr/>
          </p:nvSpPr>
          <p:spPr>
            <a:xfrm>
              <a:off x="9093928" y="3423649"/>
              <a:ext cx="13678" cy="66218"/>
            </a:xfrm>
            <a:custGeom>
              <a:avLst/>
              <a:gdLst>
                <a:gd name="connsiteX0" fmla="*/ 13004 w 13678"/>
                <a:gd name="connsiteY0" fmla="*/ 0 h 66218"/>
                <a:gd name="connsiteX1" fmla="*/ 11885 w 13678"/>
                <a:gd name="connsiteY1" fmla="*/ 10159 h 66218"/>
                <a:gd name="connsiteX2" fmla="*/ 8434 w 13678"/>
                <a:gd name="connsiteY2" fmla="*/ 33984 h 66218"/>
                <a:gd name="connsiteX3" fmla="*/ 2671 w 13678"/>
                <a:gd name="connsiteY3" fmla="*/ 56875 h 66218"/>
                <a:gd name="connsiteX4" fmla="*/ 0 w 13678"/>
                <a:gd name="connsiteY4" fmla="*/ 66218 h 66218"/>
                <a:gd name="connsiteX5" fmla="*/ 4260 w 13678"/>
                <a:gd name="connsiteY5" fmla="*/ 57302 h 66218"/>
                <a:gd name="connsiteX6" fmla="*/ 11699 w 13678"/>
                <a:gd name="connsiteY6" fmla="*/ 34392 h 66218"/>
                <a:gd name="connsiteX7" fmla="*/ 13523 w 13678"/>
                <a:gd name="connsiteY7" fmla="*/ 10122 h 66218"/>
                <a:gd name="connsiteX8" fmla="*/ 13004 w 13678"/>
                <a:gd name="connsiteY8" fmla="*/ 0 h 6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 h="66218">
                  <a:moveTo>
                    <a:pt x="13004" y="0"/>
                  </a:moveTo>
                  <a:cubicBezTo>
                    <a:pt x="13004" y="0"/>
                    <a:pt x="12565" y="3995"/>
                    <a:pt x="11885" y="10159"/>
                  </a:cubicBezTo>
                  <a:cubicBezTo>
                    <a:pt x="11606" y="16491"/>
                    <a:pt x="9745" y="24827"/>
                    <a:pt x="8434" y="33984"/>
                  </a:cubicBezTo>
                  <a:cubicBezTo>
                    <a:pt x="6146" y="42993"/>
                    <a:pt x="4699" y="51211"/>
                    <a:pt x="2671" y="56875"/>
                  </a:cubicBezTo>
                  <a:cubicBezTo>
                    <a:pt x="1039" y="62576"/>
                    <a:pt x="0" y="66218"/>
                    <a:pt x="0" y="66218"/>
                  </a:cubicBezTo>
                  <a:cubicBezTo>
                    <a:pt x="0" y="66218"/>
                    <a:pt x="1725" y="62898"/>
                    <a:pt x="4260" y="57302"/>
                  </a:cubicBezTo>
                  <a:cubicBezTo>
                    <a:pt x="7105" y="51811"/>
                    <a:pt x="9399" y="43593"/>
                    <a:pt x="11699" y="34392"/>
                  </a:cubicBezTo>
                  <a:cubicBezTo>
                    <a:pt x="13084" y="24950"/>
                    <a:pt x="14074" y="16343"/>
                    <a:pt x="13523" y="10122"/>
                  </a:cubicBezTo>
                  <a:cubicBezTo>
                    <a:pt x="13331" y="3883"/>
                    <a:pt x="13004" y="0"/>
                    <a:pt x="13004" y="0"/>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7" name="Freeform: Shape 326">
              <a:extLst>
                <a:ext uri="{FF2B5EF4-FFF2-40B4-BE49-F238E27FC236}">
                  <a16:creationId xmlns:a16="http://schemas.microsoft.com/office/drawing/2014/main" id="{2CB2B75B-87AA-435C-A485-A8810DF9983F}"/>
                </a:ext>
              </a:extLst>
            </p:cNvPr>
            <p:cNvSpPr/>
            <p:nvPr/>
          </p:nvSpPr>
          <p:spPr>
            <a:xfrm>
              <a:off x="9000657" y="3546025"/>
              <a:ext cx="56003" cy="37564"/>
            </a:xfrm>
            <a:custGeom>
              <a:avLst/>
              <a:gdLst>
                <a:gd name="connsiteX0" fmla="*/ 28759 w 56003"/>
                <a:gd name="connsiteY0" fmla="*/ 20789 h 37564"/>
                <a:gd name="connsiteX1" fmla="*/ 8496 w 56003"/>
                <a:gd name="connsiteY1" fmla="*/ 32859 h 37564"/>
                <a:gd name="connsiteX2" fmla="*/ 0 w 56003"/>
                <a:gd name="connsiteY2" fmla="*/ 37564 h 37564"/>
                <a:gd name="connsiteX3" fmla="*/ 9325 w 56003"/>
                <a:gd name="connsiteY3" fmla="*/ 34293 h 37564"/>
                <a:gd name="connsiteX4" fmla="*/ 30806 w 56003"/>
                <a:gd name="connsiteY4" fmla="*/ 23404 h 37564"/>
                <a:gd name="connsiteX5" fmla="*/ 49251 w 56003"/>
                <a:gd name="connsiteY5" fmla="*/ 7556 h 37564"/>
                <a:gd name="connsiteX6" fmla="*/ 56003 w 56003"/>
                <a:gd name="connsiteY6" fmla="*/ 0 h 37564"/>
                <a:gd name="connsiteX7" fmla="*/ 48052 w 56003"/>
                <a:gd name="connsiteY7" fmla="*/ 6412 h 37564"/>
                <a:gd name="connsiteX8" fmla="*/ 28759 w 56003"/>
                <a:gd name="connsiteY8" fmla="*/ 20789 h 3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03" h="37564">
                  <a:moveTo>
                    <a:pt x="28759" y="20789"/>
                  </a:moveTo>
                  <a:cubicBezTo>
                    <a:pt x="20795" y="25575"/>
                    <a:pt x="13944" y="30305"/>
                    <a:pt x="8496" y="32859"/>
                  </a:cubicBezTo>
                  <a:cubicBezTo>
                    <a:pt x="3308" y="35728"/>
                    <a:pt x="0" y="37564"/>
                    <a:pt x="0" y="37564"/>
                  </a:cubicBezTo>
                  <a:cubicBezTo>
                    <a:pt x="0" y="37564"/>
                    <a:pt x="3568" y="36445"/>
                    <a:pt x="9325" y="34293"/>
                  </a:cubicBezTo>
                  <a:cubicBezTo>
                    <a:pt x="15224" y="32445"/>
                    <a:pt x="22668" y="28289"/>
                    <a:pt x="30806" y="23404"/>
                  </a:cubicBezTo>
                  <a:cubicBezTo>
                    <a:pt x="38442" y="17716"/>
                    <a:pt x="45263" y="12342"/>
                    <a:pt x="49251" y="7556"/>
                  </a:cubicBezTo>
                  <a:cubicBezTo>
                    <a:pt x="53493" y="2987"/>
                    <a:pt x="56003" y="0"/>
                    <a:pt x="56003" y="0"/>
                  </a:cubicBezTo>
                  <a:cubicBezTo>
                    <a:pt x="56003" y="0"/>
                    <a:pt x="52868" y="2523"/>
                    <a:pt x="48052" y="6412"/>
                  </a:cubicBezTo>
                  <a:cubicBezTo>
                    <a:pt x="43383" y="10697"/>
                    <a:pt x="36192" y="15273"/>
                    <a:pt x="28759" y="20789"/>
                  </a:cubicBezTo>
                  <a:close/>
                </a:path>
              </a:pathLst>
            </a:custGeom>
            <a:solidFill>
              <a:srgbClr val="1A1A1A"/>
            </a:solidFill>
            <a:ln w="6096" cap="flat">
              <a:solidFill>
                <a:srgbClr val="60BDD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8" name="Freeform: Shape 327">
              <a:extLst>
                <a:ext uri="{FF2B5EF4-FFF2-40B4-BE49-F238E27FC236}">
                  <a16:creationId xmlns:a16="http://schemas.microsoft.com/office/drawing/2014/main" id="{32234E7E-14BB-4047-9DB4-A5CBB2585EF4}"/>
                </a:ext>
              </a:extLst>
            </p:cNvPr>
            <p:cNvSpPr/>
            <p:nvPr/>
          </p:nvSpPr>
          <p:spPr>
            <a:xfrm>
              <a:off x="8742709" y="3266064"/>
              <a:ext cx="13677" cy="66212"/>
            </a:xfrm>
            <a:custGeom>
              <a:avLst/>
              <a:gdLst>
                <a:gd name="connsiteX0" fmla="*/ 687 w 13677"/>
                <a:gd name="connsiteY0" fmla="*/ 66212 h 66212"/>
                <a:gd name="connsiteX1" fmla="*/ 1806 w 13677"/>
                <a:gd name="connsiteY1" fmla="*/ 56053 h 66212"/>
                <a:gd name="connsiteX2" fmla="*/ 5250 w 13677"/>
                <a:gd name="connsiteY2" fmla="*/ 32228 h 66212"/>
                <a:gd name="connsiteX3" fmla="*/ 11013 w 13677"/>
                <a:gd name="connsiteY3" fmla="*/ 9337 h 66212"/>
                <a:gd name="connsiteX4" fmla="*/ 13678 w 13677"/>
                <a:gd name="connsiteY4" fmla="*/ 0 h 66212"/>
                <a:gd name="connsiteX5" fmla="*/ 9418 w 13677"/>
                <a:gd name="connsiteY5" fmla="*/ 8910 h 66212"/>
                <a:gd name="connsiteX6" fmla="*/ 1979 w 13677"/>
                <a:gd name="connsiteY6" fmla="*/ 31826 h 66212"/>
                <a:gd name="connsiteX7" fmla="*/ 155 w 13677"/>
                <a:gd name="connsiteY7" fmla="*/ 56090 h 66212"/>
                <a:gd name="connsiteX8" fmla="*/ 687 w 13677"/>
                <a:gd name="connsiteY8" fmla="*/ 66212 h 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7" h="66212">
                  <a:moveTo>
                    <a:pt x="687" y="66212"/>
                  </a:moveTo>
                  <a:cubicBezTo>
                    <a:pt x="687" y="66212"/>
                    <a:pt x="1126" y="62212"/>
                    <a:pt x="1806" y="56053"/>
                  </a:cubicBezTo>
                  <a:cubicBezTo>
                    <a:pt x="2078" y="49721"/>
                    <a:pt x="3939" y="41380"/>
                    <a:pt x="5250" y="32228"/>
                  </a:cubicBezTo>
                  <a:cubicBezTo>
                    <a:pt x="7538" y="23219"/>
                    <a:pt x="8979" y="15001"/>
                    <a:pt x="11013" y="9337"/>
                  </a:cubicBezTo>
                  <a:cubicBezTo>
                    <a:pt x="12639" y="3636"/>
                    <a:pt x="13678" y="0"/>
                    <a:pt x="13678" y="0"/>
                  </a:cubicBezTo>
                  <a:cubicBezTo>
                    <a:pt x="13678" y="0"/>
                    <a:pt x="11953" y="3321"/>
                    <a:pt x="9418" y="8910"/>
                  </a:cubicBezTo>
                  <a:cubicBezTo>
                    <a:pt x="6573" y="14407"/>
                    <a:pt x="4279" y="22619"/>
                    <a:pt x="1979" y="31826"/>
                  </a:cubicBezTo>
                  <a:cubicBezTo>
                    <a:pt x="594" y="41268"/>
                    <a:pt x="-396" y="49869"/>
                    <a:pt x="155" y="56090"/>
                  </a:cubicBezTo>
                  <a:cubicBezTo>
                    <a:pt x="365" y="62323"/>
                    <a:pt x="687" y="66212"/>
                    <a:pt x="687" y="66212"/>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29" name="Freeform: Shape 328">
              <a:extLst>
                <a:ext uri="{FF2B5EF4-FFF2-40B4-BE49-F238E27FC236}">
                  <a16:creationId xmlns:a16="http://schemas.microsoft.com/office/drawing/2014/main" id="{A0A341B6-41C7-465D-BE61-FADA2DF4535F}"/>
                </a:ext>
              </a:extLst>
            </p:cNvPr>
            <p:cNvSpPr/>
            <p:nvPr/>
          </p:nvSpPr>
          <p:spPr>
            <a:xfrm>
              <a:off x="8793673" y="3172323"/>
              <a:ext cx="55997" cy="37570"/>
            </a:xfrm>
            <a:custGeom>
              <a:avLst/>
              <a:gdLst>
                <a:gd name="connsiteX0" fmla="*/ 27238 w 55997"/>
                <a:gd name="connsiteY0" fmla="*/ 16782 h 37570"/>
                <a:gd name="connsiteX1" fmla="*/ 47501 w 55997"/>
                <a:gd name="connsiteY1" fmla="*/ 4706 h 37570"/>
                <a:gd name="connsiteX2" fmla="*/ 55997 w 55997"/>
                <a:gd name="connsiteY2" fmla="*/ 0 h 37570"/>
                <a:gd name="connsiteX3" fmla="*/ 46679 w 55997"/>
                <a:gd name="connsiteY3" fmla="*/ 3271 h 37570"/>
                <a:gd name="connsiteX4" fmla="*/ 25198 w 55997"/>
                <a:gd name="connsiteY4" fmla="*/ 14160 h 37570"/>
                <a:gd name="connsiteX5" fmla="*/ 6752 w 55997"/>
                <a:gd name="connsiteY5" fmla="*/ 30014 h 37570"/>
                <a:gd name="connsiteX6" fmla="*/ 0 w 55997"/>
                <a:gd name="connsiteY6" fmla="*/ 37571 h 37570"/>
                <a:gd name="connsiteX7" fmla="*/ 7952 w 55997"/>
                <a:gd name="connsiteY7" fmla="*/ 31152 h 37570"/>
                <a:gd name="connsiteX8" fmla="*/ 27238 w 55997"/>
                <a:gd name="connsiteY8" fmla="*/ 16782 h 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7" h="37570">
                  <a:moveTo>
                    <a:pt x="27238" y="16782"/>
                  </a:moveTo>
                  <a:cubicBezTo>
                    <a:pt x="35202" y="11996"/>
                    <a:pt x="42060" y="7259"/>
                    <a:pt x="47501" y="4706"/>
                  </a:cubicBezTo>
                  <a:cubicBezTo>
                    <a:pt x="52689" y="1836"/>
                    <a:pt x="55997" y="0"/>
                    <a:pt x="55997" y="0"/>
                  </a:cubicBezTo>
                  <a:cubicBezTo>
                    <a:pt x="55997" y="0"/>
                    <a:pt x="52429" y="1119"/>
                    <a:pt x="46679" y="3271"/>
                  </a:cubicBezTo>
                  <a:cubicBezTo>
                    <a:pt x="40774" y="5120"/>
                    <a:pt x="33329" y="9281"/>
                    <a:pt x="25198" y="14160"/>
                  </a:cubicBezTo>
                  <a:cubicBezTo>
                    <a:pt x="17555" y="19849"/>
                    <a:pt x="10741" y="25228"/>
                    <a:pt x="6752" y="30014"/>
                  </a:cubicBezTo>
                  <a:cubicBezTo>
                    <a:pt x="2510" y="34584"/>
                    <a:pt x="0" y="37571"/>
                    <a:pt x="0" y="37571"/>
                  </a:cubicBezTo>
                  <a:cubicBezTo>
                    <a:pt x="0" y="37571"/>
                    <a:pt x="3129" y="35042"/>
                    <a:pt x="7952" y="31152"/>
                  </a:cubicBezTo>
                  <a:cubicBezTo>
                    <a:pt x="12614" y="26873"/>
                    <a:pt x="19812" y="22291"/>
                    <a:pt x="27238" y="16782"/>
                  </a:cubicBezTo>
                  <a:close/>
                </a:path>
              </a:pathLst>
            </a:custGeom>
            <a:solidFill>
              <a:srgbClr val="1A1A1A"/>
            </a:solidFill>
            <a:ln w="60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nvGrpSpPr>
          <p:cNvPr id="338" name="Group 337">
            <a:extLst>
              <a:ext uri="{FF2B5EF4-FFF2-40B4-BE49-F238E27FC236}">
                <a16:creationId xmlns:a16="http://schemas.microsoft.com/office/drawing/2014/main" id="{6BF4BD13-779F-4E8E-A537-E3D9080D7CC8}"/>
              </a:ext>
            </a:extLst>
          </p:cNvPr>
          <p:cNvGrpSpPr/>
          <p:nvPr/>
        </p:nvGrpSpPr>
        <p:grpSpPr>
          <a:xfrm>
            <a:off x="957843" y="1375649"/>
            <a:ext cx="1051330" cy="533416"/>
            <a:chOff x="6042526" y="646692"/>
            <a:chExt cx="688333" cy="349241"/>
          </a:xfrm>
        </p:grpSpPr>
        <p:sp>
          <p:nvSpPr>
            <p:cNvPr id="339" name="Freeform: Shape 338">
              <a:extLst>
                <a:ext uri="{FF2B5EF4-FFF2-40B4-BE49-F238E27FC236}">
                  <a16:creationId xmlns:a16="http://schemas.microsoft.com/office/drawing/2014/main" id="{B84C73A0-9FDD-43A5-BF7B-BD0EC685D990}"/>
                </a:ext>
              </a:extLst>
            </p:cNvPr>
            <p:cNvSpPr/>
            <p:nvPr/>
          </p:nvSpPr>
          <p:spPr>
            <a:xfrm>
              <a:off x="6043013" y="646692"/>
              <a:ext cx="687358" cy="347349"/>
            </a:xfrm>
            <a:custGeom>
              <a:avLst/>
              <a:gdLst>
                <a:gd name="connsiteX0" fmla="*/ 1382 w 687358"/>
                <a:gd name="connsiteY0" fmla="*/ 322316 h 347349"/>
                <a:gd name="connsiteX1" fmla="*/ 1862 w 687358"/>
                <a:gd name="connsiteY1" fmla="*/ 313585 h 347349"/>
                <a:gd name="connsiteX2" fmla="*/ 3245 w 687358"/>
                <a:gd name="connsiteY2" fmla="*/ 303749 h 347349"/>
                <a:gd name="connsiteX3" fmla="*/ 6861 w 687358"/>
                <a:gd name="connsiteY3" fmla="*/ 280723 h 347349"/>
                <a:gd name="connsiteX4" fmla="*/ 13568 w 687358"/>
                <a:gd name="connsiteY4" fmla="*/ 253870 h 347349"/>
                <a:gd name="connsiteX5" fmla="*/ 23695 w 687358"/>
                <a:gd name="connsiteY5" fmla="*/ 223780 h 347349"/>
                <a:gd name="connsiteX6" fmla="*/ 38181 w 687358"/>
                <a:gd name="connsiteY6" fmla="*/ 191361 h 347349"/>
                <a:gd name="connsiteX7" fmla="*/ 42320 w 687358"/>
                <a:gd name="connsiteY7" fmla="*/ 182878 h 347349"/>
                <a:gd name="connsiteX8" fmla="*/ 47347 w 687358"/>
                <a:gd name="connsiteY8" fmla="*/ 174635 h 347349"/>
                <a:gd name="connsiteX9" fmla="*/ 57722 w 687358"/>
                <a:gd name="connsiteY9" fmla="*/ 157618 h 347349"/>
                <a:gd name="connsiteX10" fmla="*/ 69893 w 687358"/>
                <a:gd name="connsiteY10" fmla="*/ 140864 h 347349"/>
                <a:gd name="connsiteX11" fmla="*/ 83214 w 687358"/>
                <a:gd name="connsiteY11" fmla="*/ 124036 h 347349"/>
                <a:gd name="connsiteX12" fmla="*/ 98165 w 687358"/>
                <a:gd name="connsiteY12" fmla="*/ 107616 h 347349"/>
                <a:gd name="connsiteX13" fmla="*/ 106255 w 687358"/>
                <a:gd name="connsiteY13" fmla="*/ 99657 h 347349"/>
                <a:gd name="connsiteX14" fmla="*/ 114789 w 687358"/>
                <a:gd name="connsiteY14" fmla="*/ 91908 h 347349"/>
                <a:gd name="connsiteX15" fmla="*/ 152082 w 687358"/>
                <a:gd name="connsiteY15" fmla="*/ 62262 h 347349"/>
                <a:gd name="connsiteX16" fmla="*/ 159190 w 687358"/>
                <a:gd name="connsiteY16" fmla="*/ 57788 h 347349"/>
                <a:gd name="connsiteX17" fmla="*/ 171507 w 687358"/>
                <a:gd name="connsiteY17" fmla="*/ 76070 h 347349"/>
                <a:gd name="connsiteX18" fmla="*/ 186283 w 687358"/>
                <a:gd name="connsiteY18" fmla="*/ 92992 h 347349"/>
                <a:gd name="connsiteX19" fmla="*/ 174490 w 687358"/>
                <a:gd name="connsiteY19" fmla="*/ 73589 h 347349"/>
                <a:gd name="connsiteX20" fmla="*/ 159488 w 687358"/>
                <a:gd name="connsiteY20" fmla="*/ 57598 h 347349"/>
                <a:gd name="connsiteX21" fmla="*/ 243830 w 687358"/>
                <a:gd name="connsiteY21" fmla="*/ 18567 h 347349"/>
                <a:gd name="connsiteX22" fmla="*/ 342897 w 687358"/>
                <a:gd name="connsiteY22" fmla="*/ 4111 h 347349"/>
                <a:gd name="connsiteX23" fmla="*/ 341726 w 687358"/>
                <a:gd name="connsiteY23" fmla="*/ 24794 h 347349"/>
                <a:gd name="connsiteX24" fmla="*/ 343181 w 687358"/>
                <a:gd name="connsiteY24" fmla="*/ 47209 h 347349"/>
                <a:gd name="connsiteX25" fmla="*/ 345603 w 687358"/>
                <a:gd name="connsiteY25" fmla="*/ 24634 h 347349"/>
                <a:gd name="connsiteX26" fmla="*/ 343654 w 687358"/>
                <a:gd name="connsiteY26" fmla="*/ 4103 h 347349"/>
                <a:gd name="connsiteX27" fmla="*/ 351184 w 687358"/>
                <a:gd name="connsiteY27" fmla="*/ 4060 h 347349"/>
                <a:gd name="connsiteX28" fmla="*/ 378982 w 687358"/>
                <a:gd name="connsiteY28" fmla="*/ 5493 h 347349"/>
                <a:gd name="connsiteX29" fmla="*/ 405879 w 687358"/>
                <a:gd name="connsiteY29" fmla="*/ 9611 h 347349"/>
                <a:gd name="connsiteX30" fmla="*/ 412536 w 687358"/>
                <a:gd name="connsiteY30" fmla="*/ 10629 h 347349"/>
                <a:gd name="connsiteX31" fmla="*/ 419054 w 687358"/>
                <a:gd name="connsiteY31" fmla="*/ 12295 h 347349"/>
                <a:gd name="connsiteX32" fmla="*/ 431997 w 687358"/>
                <a:gd name="connsiteY32" fmla="*/ 15627 h 347349"/>
                <a:gd name="connsiteX33" fmla="*/ 444838 w 687358"/>
                <a:gd name="connsiteY33" fmla="*/ 18930 h 347349"/>
                <a:gd name="connsiteX34" fmla="*/ 457184 w 687358"/>
                <a:gd name="connsiteY34" fmla="*/ 23390 h 347349"/>
                <a:gd name="connsiteX35" fmla="*/ 469399 w 687358"/>
                <a:gd name="connsiteY35" fmla="*/ 27864 h 347349"/>
                <a:gd name="connsiteX36" fmla="*/ 481309 w 687358"/>
                <a:gd name="connsiteY36" fmla="*/ 32732 h 347349"/>
                <a:gd name="connsiteX37" fmla="*/ 504160 w 687358"/>
                <a:gd name="connsiteY37" fmla="*/ 43739 h 347349"/>
                <a:gd name="connsiteX38" fmla="*/ 525499 w 687358"/>
                <a:gd name="connsiteY38" fmla="*/ 56362 h 347349"/>
                <a:gd name="connsiteX39" fmla="*/ 527681 w 687358"/>
                <a:gd name="connsiteY39" fmla="*/ 57707 h 347349"/>
                <a:gd name="connsiteX40" fmla="*/ 513895 w 687358"/>
                <a:gd name="connsiteY40" fmla="*/ 73720 h 347349"/>
                <a:gd name="connsiteX41" fmla="*/ 501432 w 687358"/>
                <a:gd name="connsiteY41" fmla="*/ 92410 h 347349"/>
                <a:gd name="connsiteX42" fmla="*/ 517074 w 687358"/>
                <a:gd name="connsiteY42" fmla="*/ 75954 h 347349"/>
                <a:gd name="connsiteX43" fmla="*/ 528220 w 687358"/>
                <a:gd name="connsiteY43" fmla="*/ 58049 h 347349"/>
                <a:gd name="connsiteX44" fmla="*/ 535859 w 687358"/>
                <a:gd name="connsiteY44" fmla="*/ 62764 h 347349"/>
                <a:gd name="connsiteX45" fmla="*/ 545491 w 687358"/>
                <a:gd name="connsiteY45" fmla="*/ 69966 h 347349"/>
                <a:gd name="connsiteX46" fmla="*/ 610757 w 687358"/>
                <a:gd name="connsiteY46" fmla="*/ 132017 h 347349"/>
                <a:gd name="connsiteX47" fmla="*/ 634278 w 687358"/>
                <a:gd name="connsiteY47" fmla="*/ 165352 h 347349"/>
                <a:gd name="connsiteX48" fmla="*/ 636628 w 687358"/>
                <a:gd name="connsiteY48" fmla="*/ 169201 h 347349"/>
                <a:gd name="connsiteX49" fmla="*/ 617203 w 687358"/>
                <a:gd name="connsiteY49" fmla="*/ 179983 h 347349"/>
                <a:gd name="connsiteX50" fmla="*/ 599081 w 687358"/>
                <a:gd name="connsiteY50" fmla="*/ 193253 h 347349"/>
                <a:gd name="connsiteX51" fmla="*/ 619429 w 687358"/>
                <a:gd name="connsiteY51" fmla="*/ 183169 h 347349"/>
                <a:gd name="connsiteX52" fmla="*/ 636788 w 687358"/>
                <a:gd name="connsiteY52" fmla="*/ 169455 h 347349"/>
                <a:gd name="connsiteX53" fmla="*/ 644289 w 687358"/>
                <a:gd name="connsiteY53" fmla="*/ 181758 h 347349"/>
                <a:gd name="connsiteX54" fmla="*/ 652444 w 687358"/>
                <a:gd name="connsiteY54" fmla="*/ 198229 h 347349"/>
                <a:gd name="connsiteX55" fmla="*/ 660003 w 687358"/>
                <a:gd name="connsiteY55" fmla="*/ 214023 h 347349"/>
                <a:gd name="connsiteX56" fmla="*/ 665758 w 687358"/>
                <a:gd name="connsiteY56" fmla="*/ 229607 h 347349"/>
                <a:gd name="connsiteX57" fmla="*/ 671193 w 687358"/>
                <a:gd name="connsiteY57" fmla="*/ 244318 h 347349"/>
                <a:gd name="connsiteX58" fmla="*/ 674961 w 687358"/>
                <a:gd name="connsiteY58" fmla="*/ 258541 h 347349"/>
                <a:gd name="connsiteX59" fmla="*/ 678432 w 687358"/>
                <a:gd name="connsiteY59" fmla="*/ 271818 h 347349"/>
                <a:gd name="connsiteX60" fmla="*/ 680047 w 687358"/>
                <a:gd name="connsiteY60" fmla="*/ 278089 h 347349"/>
                <a:gd name="connsiteX61" fmla="*/ 681007 w 687358"/>
                <a:gd name="connsiteY61" fmla="*/ 284230 h 347349"/>
                <a:gd name="connsiteX62" fmla="*/ 684456 w 687358"/>
                <a:gd name="connsiteY62" fmla="*/ 306143 h 347349"/>
                <a:gd name="connsiteX63" fmla="*/ 686034 w 687358"/>
                <a:gd name="connsiteY63" fmla="*/ 323742 h 347349"/>
                <a:gd name="connsiteX64" fmla="*/ 686755 w 687358"/>
                <a:gd name="connsiteY64" fmla="*/ 336670 h 347349"/>
                <a:gd name="connsiteX65" fmla="*/ 687358 w 687358"/>
                <a:gd name="connsiteY65" fmla="*/ 347313 h 347349"/>
                <a:gd name="connsiteX66" fmla="*/ 686915 w 687358"/>
                <a:gd name="connsiteY66" fmla="*/ 336502 h 347349"/>
                <a:gd name="connsiteX67" fmla="*/ 686376 w 687358"/>
                <a:gd name="connsiteY67" fmla="*/ 323363 h 347349"/>
                <a:gd name="connsiteX68" fmla="*/ 684972 w 687358"/>
                <a:gd name="connsiteY68" fmla="*/ 305481 h 347349"/>
                <a:gd name="connsiteX69" fmla="*/ 681771 w 687358"/>
                <a:gd name="connsiteY69" fmla="*/ 283197 h 347349"/>
                <a:gd name="connsiteX70" fmla="*/ 679217 w 687358"/>
                <a:gd name="connsiteY70" fmla="*/ 270581 h 347349"/>
                <a:gd name="connsiteX71" fmla="*/ 675864 w 687358"/>
                <a:gd name="connsiteY71" fmla="*/ 257064 h 347349"/>
                <a:gd name="connsiteX72" fmla="*/ 672073 w 687358"/>
                <a:gd name="connsiteY72" fmla="*/ 242615 h 347349"/>
                <a:gd name="connsiteX73" fmla="*/ 666726 w 687358"/>
                <a:gd name="connsiteY73" fmla="*/ 227614 h 347349"/>
                <a:gd name="connsiteX74" fmla="*/ 660971 w 687358"/>
                <a:gd name="connsiteY74" fmla="*/ 211754 h 347349"/>
                <a:gd name="connsiteX75" fmla="*/ 653376 w 687358"/>
                <a:gd name="connsiteY75" fmla="*/ 195668 h 347349"/>
                <a:gd name="connsiteX76" fmla="*/ 645075 w 687358"/>
                <a:gd name="connsiteY76" fmla="*/ 178950 h 347349"/>
                <a:gd name="connsiteX77" fmla="*/ 635064 w 687358"/>
                <a:gd name="connsiteY77" fmla="*/ 162187 h 347349"/>
                <a:gd name="connsiteX78" fmla="*/ 629898 w 687358"/>
                <a:gd name="connsiteY78" fmla="*/ 153544 h 347349"/>
                <a:gd name="connsiteX79" fmla="*/ 623809 w 687358"/>
                <a:gd name="connsiteY79" fmla="*/ 145272 h 347349"/>
                <a:gd name="connsiteX80" fmla="*/ 611267 w 687358"/>
                <a:gd name="connsiteY80" fmla="*/ 128256 h 347349"/>
                <a:gd name="connsiteX81" fmla="*/ 596803 w 687358"/>
                <a:gd name="connsiteY81" fmla="*/ 111850 h 347349"/>
                <a:gd name="connsiteX82" fmla="*/ 589317 w 687358"/>
                <a:gd name="connsiteY82" fmla="*/ 103505 h 347349"/>
                <a:gd name="connsiteX83" fmla="*/ 581067 w 687358"/>
                <a:gd name="connsiteY83" fmla="*/ 95655 h 347349"/>
                <a:gd name="connsiteX84" fmla="*/ 563927 w 687358"/>
                <a:gd name="connsiteY84" fmla="*/ 79882 h 347349"/>
                <a:gd name="connsiteX85" fmla="*/ 544858 w 687358"/>
                <a:gd name="connsiteY85" fmla="*/ 65390 h 347349"/>
                <a:gd name="connsiteX86" fmla="*/ 454987 w 687358"/>
                <a:gd name="connsiteY86" fmla="*/ 18625 h 347349"/>
                <a:gd name="connsiteX87" fmla="*/ 347575 w 687358"/>
                <a:gd name="connsiteY87" fmla="*/ 0 h 347349"/>
                <a:gd name="connsiteX88" fmla="*/ 239239 w 687358"/>
                <a:gd name="connsiteY88" fmla="*/ 16093 h 347349"/>
                <a:gd name="connsiteX89" fmla="*/ 147658 w 687358"/>
                <a:gd name="connsiteY89" fmla="*/ 61505 h 347349"/>
                <a:gd name="connsiteX90" fmla="*/ 128328 w 687358"/>
                <a:gd name="connsiteY90" fmla="*/ 76128 h 347349"/>
                <a:gd name="connsiteX91" fmla="*/ 123599 w 687358"/>
                <a:gd name="connsiteY91" fmla="*/ 79751 h 347349"/>
                <a:gd name="connsiteX92" fmla="*/ 119241 w 687358"/>
                <a:gd name="connsiteY92" fmla="*/ 83760 h 347349"/>
                <a:gd name="connsiteX93" fmla="*/ 110613 w 687358"/>
                <a:gd name="connsiteY93" fmla="*/ 91697 h 347349"/>
                <a:gd name="connsiteX94" fmla="*/ 79438 w 687358"/>
                <a:gd name="connsiteY94" fmla="*/ 124276 h 347349"/>
                <a:gd name="connsiteX95" fmla="*/ 66452 w 687358"/>
                <a:gd name="connsiteY95" fmla="*/ 141366 h 347349"/>
                <a:gd name="connsiteX96" fmla="*/ 54623 w 687358"/>
                <a:gd name="connsiteY96" fmla="*/ 158324 h 347349"/>
                <a:gd name="connsiteX97" fmla="*/ 35620 w 687358"/>
                <a:gd name="connsiteY97" fmla="*/ 192234 h 347349"/>
                <a:gd name="connsiteX98" fmla="*/ 27879 w 687358"/>
                <a:gd name="connsiteY98" fmla="*/ 208647 h 347349"/>
                <a:gd name="connsiteX99" fmla="*/ 21688 w 687358"/>
                <a:gd name="connsiteY99" fmla="*/ 224711 h 347349"/>
                <a:gd name="connsiteX100" fmla="*/ 12091 w 687358"/>
                <a:gd name="connsiteY100" fmla="*/ 254736 h 347349"/>
                <a:gd name="connsiteX101" fmla="*/ 5857 w 687358"/>
                <a:gd name="connsiteY101" fmla="*/ 281465 h 347349"/>
                <a:gd name="connsiteX102" fmla="*/ 2568 w 687358"/>
                <a:gd name="connsiteY102" fmla="*/ 304324 h 347349"/>
                <a:gd name="connsiteX103" fmla="*/ 1019 w 687358"/>
                <a:gd name="connsiteY103" fmla="*/ 322679 h 347349"/>
                <a:gd name="connsiteX104" fmla="*/ 458 w 687358"/>
                <a:gd name="connsiteY104" fmla="*/ 336197 h 347349"/>
                <a:gd name="connsiteX105" fmla="*/ 0 w 687358"/>
                <a:gd name="connsiteY105" fmla="*/ 347350 h 347349"/>
                <a:gd name="connsiteX106" fmla="*/ 633 w 687358"/>
                <a:gd name="connsiteY106" fmla="*/ 336037 h 347349"/>
                <a:gd name="connsiteX107" fmla="*/ 1382 w 687358"/>
                <a:gd name="connsiteY107" fmla="*/ 322316 h 34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87358" h="347349">
                  <a:moveTo>
                    <a:pt x="1382" y="322316"/>
                  </a:moveTo>
                  <a:cubicBezTo>
                    <a:pt x="1535" y="319609"/>
                    <a:pt x="1695" y="316699"/>
                    <a:pt x="1862" y="313585"/>
                  </a:cubicBezTo>
                  <a:cubicBezTo>
                    <a:pt x="2030" y="310464"/>
                    <a:pt x="2772" y="307227"/>
                    <a:pt x="3245" y="303749"/>
                  </a:cubicBezTo>
                  <a:cubicBezTo>
                    <a:pt x="4329" y="296830"/>
                    <a:pt x="5536" y="289133"/>
                    <a:pt x="6861" y="280723"/>
                  </a:cubicBezTo>
                  <a:cubicBezTo>
                    <a:pt x="8439" y="272371"/>
                    <a:pt x="11197" y="263495"/>
                    <a:pt x="13568" y="253870"/>
                  </a:cubicBezTo>
                  <a:cubicBezTo>
                    <a:pt x="15613" y="244121"/>
                    <a:pt x="19971" y="234380"/>
                    <a:pt x="23695" y="223780"/>
                  </a:cubicBezTo>
                  <a:cubicBezTo>
                    <a:pt x="27115" y="213041"/>
                    <a:pt x="32884" y="202616"/>
                    <a:pt x="38181" y="191361"/>
                  </a:cubicBezTo>
                  <a:cubicBezTo>
                    <a:pt x="39548" y="188567"/>
                    <a:pt x="40923" y="185745"/>
                    <a:pt x="42320" y="182878"/>
                  </a:cubicBezTo>
                  <a:cubicBezTo>
                    <a:pt x="43979" y="180164"/>
                    <a:pt x="45652" y="177414"/>
                    <a:pt x="47347" y="174635"/>
                  </a:cubicBezTo>
                  <a:cubicBezTo>
                    <a:pt x="50730" y="169077"/>
                    <a:pt x="54193" y="163410"/>
                    <a:pt x="57722" y="157618"/>
                  </a:cubicBezTo>
                  <a:cubicBezTo>
                    <a:pt x="61272" y="151849"/>
                    <a:pt x="65790" y="146567"/>
                    <a:pt x="69893" y="140864"/>
                  </a:cubicBezTo>
                  <a:cubicBezTo>
                    <a:pt x="74266" y="135356"/>
                    <a:pt x="78056" y="129201"/>
                    <a:pt x="83214" y="124036"/>
                  </a:cubicBezTo>
                  <a:cubicBezTo>
                    <a:pt x="88118" y="118652"/>
                    <a:pt x="93101" y="113174"/>
                    <a:pt x="98165" y="107616"/>
                  </a:cubicBezTo>
                  <a:cubicBezTo>
                    <a:pt x="100595" y="104735"/>
                    <a:pt x="103389" y="102181"/>
                    <a:pt x="106255" y="99657"/>
                  </a:cubicBezTo>
                  <a:cubicBezTo>
                    <a:pt x="109078" y="97088"/>
                    <a:pt x="111922" y="94506"/>
                    <a:pt x="114789" y="91908"/>
                  </a:cubicBezTo>
                  <a:cubicBezTo>
                    <a:pt x="125811" y="80966"/>
                    <a:pt x="139183" y="72200"/>
                    <a:pt x="152082" y="62262"/>
                  </a:cubicBezTo>
                  <a:cubicBezTo>
                    <a:pt x="154410" y="60741"/>
                    <a:pt x="156803" y="59264"/>
                    <a:pt x="159190" y="57788"/>
                  </a:cubicBezTo>
                  <a:cubicBezTo>
                    <a:pt x="160638" y="60261"/>
                    <a:pt x="165235" y="67864"/>
                    <a:pt x="171507" y="76070"/>
                  </a:cubicBezTo>
                  <a:cubicBezTo>
                    <a:pt x="179138" y="86045"/>
                    <a:pt x="186283" y="92992"/>
                    <a:pt x="186283" y="92992"/>
                  </a:cubicBezTo>
                  <a:cubicBezTo>
                    <a:pt x="186283" y="92992"/>
                    <a:pt x="182121" y="83564"/>
                    <a:pt x="174490" y="73589"/>
                  </a:cubicBezTo>
                  <a:cubicBezTo>
                    <a:pt x="168247" y="65434"/>
                    <a:pt x="161692" y="59504"/>
                    <a:pt x="159488" y="57598"/>
                  </a:cubicBezTo>
                  <a:cubicBezTo>
                    <a:pt x="184922" y="41804"/>
                    <a:pt x="213172" y="28294"/>
                    <a:pt x="243830" y="18567"/>
                  </a:cubicBezTo>
                  <a:cubicBezTo>
                    <a:pt x="275084" y="9138"/>
                    <a:pt x="308711" y="4416"/>
                    <a:pt x="342897" y="4111"/>
                  </a:cubicBezTo>
                  <a:cubicBezTo>
                    <a:pt x="342475" y="7879"/>
                    <a:pt x="341726" y="15773"/>
                    <a:pt x="341726" y="24794"/>
                  </a:cubicBezTo>
                  <a:cubicBezTo>
                    <a:pt x="341726" y="37351"/>
                    <a:pt x="343181" y="47209"/>
                    <a:pt x="343181" y="47209"/>
                  </a:cubicBezTo>
                  <a:cubicBezTo>
                    <a:pt x="343181" y="47209"/>
                    <a:pt x="345603" y="37191"/>
                    <a:pt x="345603" y="24634"/>
                  </a:cubicBezTo>
                  <a:cubicBezTo>
                    <a:pt x="345603" y="15627"/>
                    <a:pt x="344367" y="7828"/>
                    <a:pt x="343654" y="4103"/>
                  </a:cubicBezTo>
                  <a:cubicBezTo>
                    <a:pt x="346164" y="4089"/>
                    <a:pt x="348666" y="4031"/>
                    <a:pt x="351184" y="4060"/>
                  </a:cubicBezTo>
                  <a:cubicBezTo>
                    <a:pt x="360510" y="4540"/>
                    <a:pt x="369786" y="5020"/>
                    <a:pt x="378982" y="5493"/>
                  </a:cubicBezTo>
                  <a:cubicBezTo>
                    <a:pt x="388018" y="6875"/>
                    <a:pt x="396989" y="8250"/>
                    <a:pt x="405879" y="9611"/>
                  </a:cubicBezTo>
                  <a:lnTo>
                    <a:pt x="412536" y="10629"/>
                  </a:lnTo>
                  <a:lnTo>
                    <a:pt x="419054" y="12295"/>
                  </a:lnTo>
                  <a:cubicBezTo>
                    <a:pt x="423390" y="13408"/>
                    <a:pt x="427697" y="14522"/>
                    <a:pt x="431997" y="15627"/>
                  </a:cubicBezTo>
                  <a:cubicBezTo>
                    <a:pt x="436297" y="16733"/>
                    <a:pt x="440575" y="17832"/>
                    <a:pt x="444838" y="18930"/>
                  </a:cubicBezTo>
                  <a:cubicBezTo>
                    <a:pt x="448999" y="20327"/>
                    <a:pt x="453088" y="21921"/>
                    <a:pt x="457184" y="23390"/>
                  </a:cubicBezTo>
                  <a:cubicBezTo>
                    <a:pt x="461280" y="24889"/>
                    <a:pt x="465347" y="26380"/>
                    <a:pt x="469399" y="27864"/>
                  </a:cubicBezTo>
                  <a:cubicBezTo>
                    <a:pt x="473459" y="29341"/>
                    <a:pt x="477526" y="30716"/>
                    <a:pt x="481309" y="32732"/>
                  </a:cubicBezTo>
                  <a:cubicBezTo>
                    <a:pt x="489006" y="36435"/>
                    <a:pt x="496616" y="40109"/>
                    <a:pt x="504160" y="43739"/>
                  </a:cubicBezTo>
                  <a:cubicBezTo>
                    <a:pt x="511588" y="47573"/>
                    <a:pt x="518449" y="52236"/>
                    <a:pt x="525499" y="56362"/>
                  </a:cubicBezTo>
                  <a:cubicBezTo>
                    <a:pt x="526233" y="56813"/>
                    <a:pt x="526946" y="57264"/>
                    <a:pt x="527681" y="57707"/>
                  </a:cubicBezTo>
                  <a:cubicBezTo>
                    <a:pt x="525164" y="60312"/>
                    <a:pt x="519569" y="66321"/>
                    <a:pt x="513895" y="73720"/>
                  </a:cubicBezTo>
                  <a:cubicBezTo>
                    <a:pt x="506263" y="83695"/>
                    <a:pt x="501432" y="92410"/>
                    <a:pt x="501432" y="92410"/>
                  </a:cubicBezTo>
                  <a:cubicBezTo>
                    <a:pt x="501432" y="92410"/>
                    <a:pt x="509449" y="85928"/>
                    <a:pt x="517074" y="75954"/>
                  </a:cubicBezTo>
                  <a:cubicBezTo>
                    <a:pt x="522756" y="68526"/>
                    <a:pt x="526619" y="61272"/>
                    <a:pt x="528220" y="58049"/>
                  </a:cubicBezTo>
                  <a:cubicBezTo>
                    <a:pt x="530795" y="59592"/>
                    <a:pt x="533385" y="61105"/>
                    <a:pt x="535859" y="62764"/>
                  </a:cubicBezTo>
                  <a:cubicBezTo>
                    <a:pt x="539082" y="65179"/>
                    <a:pt x="542297" y="67580"/>
                    <a:pt x="545491" y="69966"/>
                  </a:cubicBezTo>
                  <a:cubicBezTo>
                    <a:pt x="571682" y="88271"/>
                    <a:pt x="592620" y="110482"/>
                    <a:pt x="610757" y="132017"/>
                  </a:cubicBezTo>
                  <a:cubicBezTo>
                    <a:pt x="619036" y="143439"/>
                    <a:pt x="627963" y="153843"/>
                    <a:pt x="634278" y="165352"/>
                  </a:cubicBezTo>
                  <a:cubicBezTo>
                    <a:pt x="635071" y="166662"/>
                    <a:pt x="635835" y="167906"/>
                    <a:pt x="636628" y="169201"/>
                  </a:cubicBezTo>
                  <a:cubicBezTo>
                    <a:pt x="634191" y="170357"/>
                    <a:pt x="626079" y="174337"/>
                    <a:pt x="617203" y="179983"/>
                  </a:cubicBezTo>
                  <a:cubicBezTo>
                    <a:pt x="606618" y="186734"/>
                    <a:pt x="599081" y="193253"/>
                    <a:pt x="599081" y="193253"/>
                  </a:cubicBezTo>
                  <a:cubicBezTo>
                    <a:pt x="599081" y="193253"/>
                    <a:pt x="608837" y="189913"/>
                    <a:pt x="619429" y="183169"/>
                  </a:cubicBezTo>
                  <a:cubicBezTo>
                    <a:pt x="628276" y="177531"/>
                    <a:pt x="634846" y="171354"/>
                    <a:pt x="636788" y="169455"/>
                  </a:cubicBezTo>
                  <a:cubicBezTo>
                    <a:pt x="639313" y="173602"/>
                    <a:pt x="641837" y="177749"/>
                    <a:pt x="644289" y="181758"/>
                  </a:cubicBezTo>
                  <a:cubicBezTo>
                    <a:pt x="647308" y="187243"/>
                    <a:pt x="649767" y="192867"/>
                    <a:pt x="652444" y="198229"/>
                  </a:cubicBezTo>
                  <a:cubicBezTo>
                    <a:pt x="655020" y="203627"/>
                    <a:pt x="657675" y="208836"/>
                    <a:pt x="660003" y="214023"/>
                  </a:cubicBezTo>
                  <a:cubicBezTo>
                    <a:pt x="661975" y="219356"/>
                    <a:pt x="663896" y="224551"/>
                    <a:pt x="665758" y="229607"/>
                  </a:cubicBezTo>
                  <a:cubicBezTo>
                    <a:pt x="667628" y="234656"/>
                    <a:pt x="669439" y="239567"/>
                    <a:pt x="671193" y="244318"/>
                  </a:cubicBezTo>
                  <a:cubicBezTo>
                    <a:pt x="672488" y="249214"/>
                    <a:pt x="673746" y="253957"/>
                    <a:pt x="674961" y="258541"/>
                  </a:cubicBezTo>
                  <a:cubicBezTo>
                    <a:pt x="676162" y="263131"/>
                    <a:pt x="677311" y="267555"/>
                    <a:pt x="678432" y="271818"/>
                  </a:cubicBezTo>
                  <a:cubicBezTo>
                    <a:pt x="678977" y="273950"/>
                    <a:pt x="679516" y="276038"/>
                    <a:pt x="680047" y="278089"/>
                  </a:cubicBezTo>
                  <a:cubicBezTo>
                    <a:pt x="680374" y="280177"/>
                    <a:pt x="680694" y="282222"/>
                    <a:pt x="681007" y="284230"/>
                  </a:cubicBezTo>
                  <a:cubicBezTo>
                    <a:pt x="682266" y="292247"/>
                    <a:pt x="683415" y="299559"/>
                    <a:pt x="684456" y="306143"/>
                  </a:cubicBezTo>
                  <a:cubicBezTo>
                    <a:pt x="685772" y="312690"/>
                    <a:pt x="685627" y="318642"/>
                    <a:pt x="686034" y="323742"/>
                  </a:cubicBezTo>
                  <a:cubicBezTo>
                    <a:pt x="686318" y="328856"/>
                    <a:pt x="686558" y="333178"/>
                    <a:pt x="686755" y="336670"/>
                  </a:cubicBezTo>
                  <a:cubicBezTo>
                    <a:pt x="687155" y="343654"/>
                    <a:pt x="687358" y="347313"/>
                    <a:pt x="687358" y="347313"/>
                  </a:cubicBezTo>
                  <a:cubicBezTo>
                    <a:pt x="687358" y="347313"/>
                    <a:pt x="687206" y="343588"/>
                    <a:pt x="686915" y="336502"/>
                  </a:cubicBezTo>
                  <a:cubicBezTo>
                    <a:pt x="686762" y="332952"/>
                    <a:pt x="686587" y="328558"/>
                    <a:pt x="686376" y="323363"/>
                  </a:cubicBezTo>
                  <a:cubicBezTo>
                    <a:pt x="686085" y="318176"/>
                    <a:pt x="686202" y="312145"/>
                    <a:pt x="684972" y="305481"/>
                  </a:cubicBezTo>
                  <a:cubicBezTo>
                    <a:pt x="684004" y="298787"/>
                    <a:pt x="682942" y="291345"/>
                    <a:pt x="681771" y="283197"/>
                  </a:cubicBezTo>
                  <a:cubicBezTo>
                    <a:pt x="681334" y="279086"/>
                    <a:pt x="680381" y="274896"/>
                    <a:pt x="679217" y="270581"/>
                  </a:cubicBezTo>
                  <a:cubicBezTo>
                    <a:pt x="678141" y="266238"/>
                    <a:pt x="677020" y="261727"/>
                    <a:pt x="675864" y="257064"/>
                  </a:cubicBezTo>
                  <a:cubicBezTo>
                    <a:pt x="674619" y="252415"/>
                    <a:pt x="673681" y="247497"/>
                    <a:pt x="672073" y="242615"/>
                  </a:cubicBezTo>
                  <a:cubicBezTo>
                    <a:pt x="670342" y="237770"/>
                    <a:pt x="668559" y="232765"/>
                    <a:pt x="666726" y="227614"/>
                  </a:cubicBezTo>
                  <a:cubicBezTo>
                    <a:pt x="664849" y="222477"/>
                    <a:pt x="663074" y="217130"/>
                    <a:pt x="660971" y="211754"/>
                  </a:cubicBezTo>
                  <a:cubicBezTo>
                    <a:pt x="658505" y="206523"/>
                    <a:pt x="655966" y="201161"/>
                    <a:pt x="653376" y="195668"/>
                  </a:cubicBezTo>
                  <a:cubicBezTo>
                    <a:pt x="650640" y="190248"/>
                    <a:pt x="648443" y="184362"/>
                    <a:pt x="645075" y="178950"/>
                  </a:cubicBezTo>
                  <a:cubicBezTo>
                    <a:pt x="641815" y="173486"/>
                    <a:pt x="638476" y="167891"/>
                    <a:pt x="635064" y="162187"/>
                  </a:cubicBezTo>
                  <a:cubicBezTo>
                    <a:pt x="633361" y="159335"/>
                    <a:pt x="631637" y="156447"/>
                    <a:pt x="629898" y="153544"/>
                  </a:cubicBezTo>
                  <a:cubicBezTo>
                    <a:pt x="627890" y="150816"/>
                    <a:pt x="625853" y="148059"/>
                    <a:pt x="623809" y="145272"/>
                  </a:cubicBezTo>
                  <a:cubicBezTo>
                    <a:pt x="619706" y="139700"/>
                    <a:pt x="615523" y="134032"/>
                    <a:pt x="611267" y="128256"/>
                  </a:cubicBezTo>
                  <a:cubicBezTo>
                    <a:pt x="606763" y="122690"/>
                    <a:pt x="601692" y="117423"/>
                    <a:pt x="596803" y="111850"/>
                  </a:cubicBezTo>
                  <a:cubicBezTo>
                    <a:pt x="594323" y="109093"/>
                    <a:pt x="591827" y="106306"/>
                    <a:pt x="589317" y="103505"/>
                  </a:cubicBezTo>
                  <a:cubicBezTo>
                    <a:pt x="586807" y="100682"/>
                    <a:pt x="583824" y="98303"/>
                    <a:pt x="581067" y="95655"/>
                  </a:cubicBezTo>
                  <a:cubicBezTo>
                    <a:pt x="575436" y="90475"/>
                    <a:pt x="569710" y="85215"/>
                    <a:pt x="563927" y="79882"/>
                  </a:cubicBezTo>
                  <a:cubicBezTo>
                    <a:pt x="557655" y="75117"/>
                    <a:pt x="551297" y="70279"/>
                    <a:pt x="544858" y="65390"/>
                  </a:cubicBezTo>
                  <a:cubicBezTo>
                    <a:pt x="518522" y="46795"/>
                    <a:pt x="488715" y="29443"/>
                    <a:pt x="454987" y="18625"/>
                  </a:cubicBezTo>
                  <a:cubicBezTo>
                    <a:pt x="421637" y="7537"/>
                    <a:pt x="384897" y="218"/>
                    <a:pt x="347575" y="0"/>
                  </a:cubicBezTo>
                  <a:cubicBezTo>
                    <a:pt x="309809" y="-36"/>
                    <a:pt x="273273" y="5653"/>
                    <a:pt x="239239" y="16093"/>
                  </a:cubicBezTo>
                  <a:cubicBezTo>
                    <a:pt x="205373" y="27122"/>
                    <a:pt x="174744" y="43208"/>
                    <a:pt x="147658" y="61505"/>
                  </a:cubicBezTo>
                  <a:cubicBezTo>
                    <a:pt x="141133" y="66438"/>
                    <a:pt x="134687" y="71312"/>
                    <a:pt x="128328" y="76128"/>
                  </a:cubicBezTo>
                  <a:lnTo>
                    <a:pt x="123599" y="79751"/>
                  </a:lnTo>
                  <a:lnTo>
                    <a:pt x="119241" y="83760"/>
                  </a:lnTo>
                  <a:cubicBezTo>
                    <a:pt x="116346" y="86423"/>
                    <a:pt x="113472" y="89064"/>
                    <a:pt x="110613" y="91697"/>
                  </a:cubicBezTo>
                  <a:cubicBezTo>
                    <a:pt x="98747" y="101745"/>
                    <a:pt x="89275" y="113552"/>
                    <a:pt x="79438" y="124276"/>
                  </a:cubicBezTo>
                  <a:cubicBezTo>
                    <a:pt x="74622" y="129732"/>
                    <a:pt x="70730" y="135793"/>
                    <a:pt x="66452" y="141366"/>
                  </a:cubicBezTo>
                  <a:cubicBezTo>
                    <a:pt x="62429" y="147128"/>
                    <a:pt x="57831" y="152337"/>
                    <a:pt x="54623" y="158324"/>
                  </a:cubicBezTo>
                  <a:cubicBezTo>
                    <a:pt x="47915" y="170066"/>
                    <a:pt x="40399" y="180746"/>
                    <a:pt x="35620" y="192234"/>
                  </a:cubicBezTo>
                  <a:cubicBezTo>
                    <a:pt x="32979" y="197843"/>
                    <a:pt x="30389" y="203307"/>
                    <a:pt x="27879" y="208647"/>
                  </a:cubicBezTo>
                  <a:cubicBezTo>
                    <a:pt x="25107" y="213871"/>
                    <a:pt x="23739" y="219516"/>
                    <a:pt x="21688" y="224711"/>
                  </a:cubicBezTo>
                  <a:cubicBezTo>
                    <a:pt x="17992" y="235245"/>
                    <a:pt x="14041" y="245038"/>
                    <a:pt x="12091" y="254736"/>
                  </a:cubicBezTo>
                  <a:cubicBezTo>
                    <a:pt x="9880" y="264332"/>
                    <a:pt x="7130" y="273120"/>
                    <a:pt x="5857" y="281465"/>
                  </a:cubicBezTo>
                  <a:cubicBezTo>
                    <a:pt x="4649" y="289810"/>
                    <a:pt x="3558" y="297449"/>
                    <a:pt x="2568" y="304324"/>
                  </a:cubicBezTo>
                  <a:cubicBezTo>
                    <a:pt x="1324" y="311155"/>
                    <a:pt x="1222" y="317332"/>
                    <a:pt x="1019" y="322679"/>
                  </a:cubicBezTo>
                  <a:cubicBezTo>
                    <a:pt x="793" y="328019"/>
                    <a:pt x="611" y="332537"/>
                    <a:pt x="458" y="336197"/>
                  </a:cubicBezTo>
                  <a:cubicBezTo>
                    <a:pt x="160" y="343508"/>
                    <a:pt x="0" y="347350"/>
                    <a:pt x="0" y="347350"/>
                  </a:cubicBezTo>
                  <a:cubicBezTo>
                    <a:pt x="0" y="347350"/>
                    <a:pt x="218" y="343450"/>
                    <a:pt x="633" y="336037"/>
                  </a:cubicBezTo>
                  <a:cubicBezTo>
                    <a:pt x="829" y="332305"/>
                    <a:pt x="1084" y="327728"/>
                    <a:pt x="1382" y="322316"/>
                  </a:cubicBezTo>
                  <a:close/>
                </a:path>
              </a:pathLst>
            </a:custGeom>
            <a:solidFill>
              <a:srgbClr val="1A1A1A"/>
            </a:solidFill>
            <a:ln w="723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0" name="Freeform: Shape 339">
              <a:extLst>
                <a:ext uri="{FF2B5EF4-FFF2-40B4-BE49-F238E27FC236}">
                  <a16:creationId xmlns:a16="http://schemas.microsoft.com/office/drawing/2014/main" id="{B4A140D5-F299-4A3B-B934-C86404F0E59A}"/>
                </a:ext>
              </a:extLst>
            </p:cNvPr>
            <p:cNvSpPr/>
            <p:nvPr/>
          </p:nvSpPr>
          <p:spPr>
            <a:xfrm>
              <a:off x="6042526" y="925749"/>
              <a:ext cx="688333" cy="70184"/>
            </a:xfrm>
            <a:custGeom>
              <a:avLst/>
              <a:gdLst>
                <a:gd name="connsiteX0" fmla="*/ 410055 w 688333"/>
                <a:gd name="connsiteY0" fmla="*/ 66401 h 70184"/>
                <a:gd name="connsiteX1" fmla="*/ 409873 w 688333"/>
                <a:gd name="connsiteY1" fmla="*/ 60203 h 70184"/>
                <a:gd name="connsiteX2" fmla="*/ 404373 w 688333"/>
                <a:gd name="connsiteY2" fmla="*/ 38821 h 70184"/>
                <a:gd name="connsiteX3" fmla="*/ 383624 w 688333"/>
                <a:gd name="connsiteY3" fmla="*/ 13052 h 70184"/>
                <a:gd name="connsiteX4" fmla="*/ 344992 w 688333"/>
                <a:gd name="connsiteY4" fmla="*/ 0 h 70184"/>
                <a:gd name="connsiteX5" fmla="*/ 323625 w 688333"/>
                <a:gd name="connsiteY5" fmla="*/ 3230 h 70184"/>
                <a:gd name="connsiteX6" fmla="*/ 305713 w 688333"/>
                <a:gd name="connsiteY6" fmla="*/ 12295 h 70184"/>
                <a:gd name="connsiteX7" fmla="*/ 284280 w 688333"/>
                <a:gd name="connsiteY7" fmla="*/ 38151 h 70184"/>
                <a:gd name="connsiteX8" fmla="*/ 278497 w 688333"/>
                <a:gd name="connsiteY8" fmla="*/ 59970 h 70184"/>
                <a:gd name="connsiteX9" fmla="*/ 278315 w 688333"/>
                <a:gd name="connsiteY9" fmla="*/ 66117 h 70184"/>
                <a:gd name="connsiteX10" fmla="*/ 278315 w 688333"/>
                <a:gd name="connsiteY10" fmla="*/ 66409 h 70184"/>
                <a:gd name="connsiteX11" fmla="*/ 0 w 688333"/>
                <a:gd name="connsiteY11" fmla="*/ 68729 h 70184"/>
                <a:gd name="connsiteX12" fmla="*/ 349016 w 688333"/>
                <a:gd name="connsiteY12" fmla="*/ 70184 h 70184"/>
                <a:gd name="connsiteX13" fmla="*/ 688333 w 688333"/>
                <a:gd name="connsiteY13" fmla="*/ 68729 h 70184"/>
                <a:gd name="connsiteX14" fmla="*/ 410055 w 688333"/>
                <a:gd name="connsiteY14" fmla="*/ 66401 h 70184"/>
                <a:gd name="connsiteX15" fmla="*/ 346586 w 688333"/>
                <a:gd name="connsiteY15" fmla="*/ 66307 h 70184"/>
                <a:gd name="connsiteX16" fmla="*/ 278453 w 688333"/>
                <a:gd name="connsiteY16" fmla="*/ 66409 h 70184"/>
                <a:gd name="connsiteX17" fmla="*/ 278475 w 688333"/>
                <a:gd name="connsiteY17" fmla="*/ 66096 h 70184"/>
                <a:gd name="connsiteX18" fmla="*/ 279115 w 688333"/>
                <a:gd name="connsiteY18" fmla="*/ 59912 h 70184"/>
                <a:gd name="connsiteX19" fmla="*/ 286172 w 688333"/>
                <a:gd name="connsiteY19" fmla="*/ 38697 h 70184"/>
                <a:gd name="connsiteX20" fmla="*/ 308056 w 688333"/>
                <a:gd name="connsiteY20" fmla="*/ 14631 h 70184"/>
                <a:gd name="connsiteX21" fmla="*/ 325393 w 688333"/>
                <a:gd name="connsiteY21" fmla="*/ 6577 h 70184"/>
                <a:gd name="connsiteX22" fmla="*/ 345531 w 688333"/>
                <a:gd name="connsiteY22" fmla="*/ 3914 h 70184"/>
                <a:gd name="connsiteX23" fmla="*/ 382205 w 688333"/>
                <a:gd name="connsiteY23" fmla="*/ 16078 h 70184"/>
                <a:gd name="connsiteX24" fmla="*/ 402787 w 688333"/>
                <a:gd name="connsiteY24" fmla="*/ 39999 h 70184"/>
                <a:gd name="connsiteX25" fmla="*/ 409284 w 688333"/>
                <a:gd name="connsiteY25" fmla="*/ 60392 h 70184"/>
                <a:gd name="connsiteX26" fmla="*/ 409902 w 688333"/>
                <a:gd name="connsiteY26" fmla="*/ 66394 h 70184"/>
                <a:gd name="connsiteX27" fmla="*/ 346586 w 688333"/>
                <a:gd name="connsiteY27" fmla="*/ 66307 h 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8333" h="70184">
                  <a:moveTo>
                    <a:pt x="410055" y="66401"/>
                  </a:moveTo>
                  <a:cubicBezTo>
                    <a:pt x="410055" y="65033"/>
                    <a:pt x="410026" y="62989"/>
                    <a:pt x="409873" y="60203"/>
                  </a:cubicBezTo>
                  <a:cubicBezTo>
                    <a:pt x="409495" y="55037"/>
                    <a:pt x="408214" y="47464"/>
                    <a:pt x="404373" y="38821"/>
                  </a:cubicBezTo>
                  <a:cubicBezTo>
                    <a:pt x="400583" y="30207"/>
                    <a:pt x="393875" y="20625"/>
                    <a:pt x="383624" y="13052"/>
                  </a:cubicBezTo>
                  <a:cubicBezTo>
                    <a:pt x="373606" y="5413"/>
                    <a:pt x="359616" y="182"/>
                    <a:pt x="344992" y="0"/>
                  </a:cubicBezTo>
                  <a:cubicBezTo>
                    <a:pt x="337433" y="-7"/>
                    <a:pt x="330333" y="1135"/>
                    <a:pt x="323625" y="3230"/>
                  </a:cubicBezTo>
                  <a:cubicBezTo>
                    <a:pt x="316975" y="5442"/>
                    <a:pt x="310981" y="8643"/>
                    <a:pt x="305713" y="12295"/>
                  </a:cubicBezTo>
                  <a:cubicBezTo>
                    <a:pt x="295302" y="19854"/>
                    <a:pt x="288202" y="29377"/>
                    <a:pt x="284280" y="38151"/>
                  </a:cubicBezTo>
                  <a:cubicBezTo>
                    <a:pt x="280279" y="46918"/>
                    <a:pt x="278860" y="54674"/>
                    <a:pt x="278497" y="59970"/>
                  </a:cubicBezTo>
                  <a:cubicBezTo>
                    <a:pt x="278176" y="62604"/>
                    <a:pt x="278380" y="64713"/>
                    <a:pt x="278315" y="66117"/>
                  </a:cubicBezTo>
                  <a:cubicBezTo>
                    <a:pt x="278315" y="66248"/>
                    <a:pt x="278315" y="66292"/>
                    <a:pt x="278315" y="66409"/>
                  </a:cubicBezTo>
                  <a:cubicBezTo>
                    <a:pt x="120434" y="66867"/>
                    <a:pt x="0" y="68729"/>
                    <a:pt x="0" y="68729"/>
                  </a:cubicBezTo>
                  <a:cubicBezTo>
                    <a:pt x="0" y="68729"/>
                    <a:pt x="158935" y="70184"/>
                    <a:pt x="349016" y="70184"/>
                  </a:cubicBezTo>
                  <a:cubicBezTo>
                    <a:pt x="539089" y="70184"/>
                    <a:pt x="688333" y="68729"/>
                    <a:pt x="688333" y="68729"/>
                  </a:cubicBezTo>
                  <a:cubicBezTo>
                    <a:pt x="688333" y="68729"/>
                    <a:pt x="569317" y="66838"/>
                    <a:pt x="410055" y="66401"/>
                  </a:cubicBezTo>
                  <a:close/>
                  <a:moveTo>
                    <a:pt x="346586" y="66307"/>
                  </a:moveTo>
                  <a:cubicBezTo>
                    <a:pt x="323290" y="66307"/>
                    <a:pt x="300511" y="66343"/>
                    <a:pt x="278453" y="66409"/>
                  </a:cubicBezTo>
                  <a:cubicBezTo>
                    <a:pt x="278460" y="66285"/>
                    <a:pt x="278467" y="66234"/>
                    <a:pt x="278475" y="66096"/>
                  </a:cubicBezTo>
                  <a:cubicBezTo>
                    <a:pt x="278657" y="64692"/>
                    <a:pt x="278591" y="62531"/>
                    <a:pt x="279115" y="59912"/>
                  </a:cubicBezTo>
                  <a:cubicBezTo>
                    <a:pt x="279828" y="54666"/>
                    <a:pt x="281778" y="47049"/>
                    <a:pt x="286172" y="38697"/>
                  </a:cubicBezTo>
                  <a:cubicBezTo>
                    <a:pt x="290479" y="30316"/>
                    <a:pt x="297885" y="21535"/>
                    <a:pt x="308056" y="14631"/>
                  </a:cubicBezTo>
                  <a:cubicBezTo>
                    <a:pt x="313236" y="11335"/>
                    <a:pt x="319063" y="8534"/>
                    <a:pt x="325393" y="6577"/>
                  </a:cubicBezTo>
                  <a:cubicBezTo>
                    <a:pt x="331737" y="4693"/>
                    <a:pt x="338663" y="3841"/>
                    <a:pt x="345531" y="3914"/>
                  </a:cubicBezTo>
                  <a:cubicBezTo>
                    <a:pt x="359674" y="4227"/>
                    <a:pt x="372478" y="9007"/>
                    <a:pt x="382205" y="16078"/>
                  </a:cubicBezTo>
                  <a:cubicBezTo>
                    <a:pt x="392071" y="23012"/>
                    <a:pt x="398727" y="31931"/>
                    <a:pt x="402787" y="39999"/>
                  </a:cubicBezTo>
                  <a:cubicBezTo>
                    <a:pt x="406876" y="48111"/>
                    <a:pt x="408549" y="55379"/>
                    <a:pt x="409284" y="60392"/>
                  </a:cubicBezTo>
                  <a:cubicBezTo>
                    <a:pt x="409618" y="63069"/>
                    <a:pt x="409800" y="65070"/>
                    <a:pt x="409902" y="66394"/>
                  </a:cubicBezTo>
                  <a:cubicBezTo>
                    <a:pt x="389393" y="66343"/>
                    <a:pt x="368259" y="66307"/>
                    <a:pt x="346586" y="66307"/>
                  </a:cubicBezTo>
                  <a:close/>
                </a:path>
              </a:pathLst>
            </a:custGeom>
            <a:solidFill>
              <a:srgbClr val="1A1A1A"/>
            </a:solidFill>
            <a:ln w="723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1" name="Freeform: Shape 340">
              <a:extLst>
                <a:ext uri="{FF2B5EF4-FFF2-40B4-BE49-F238E27FC236}">
                  <a16:creationId xmlns:a16="http://schemas.microsoft.com/office/drawing/2014/main" id="{066B207B-2E5C-416C-A2F2-4C99C338F0D1}"/>
                </a:ext>
              </a:extLst>
            </p:cNvPr>
            <p:cNvSpPr/>
            <p:nvPr/>
          </p:nvSpPr>
          <p:spPr>
            <a:xfrm>
              <a:off x="6441392" y="798279"/>
              <a:ext cx="86691" cy="155704"/>
            </a:xfrm>
            <a:custGeom>
              <a:avLst/>
              <a:gdLst>
                <a:gd name="connsiteX0" fmla="*/ 86692 w 86691"/>
                <a:gd name="connsiteY0" fmla="*/ 0 h 155704"/>
                <a:gd name="connsiteX1" fmla="*/ 41527 w 86691"/>
                <a:gd name="connsiteY1" fmla="*/ 76128 h 155704"/>
                <a:gd name="connsiteX2" fmla="*/ 0 w 86691"/>
                <a:gd name="connsiteY2" fmla="*/ 155705 h 155704"/>
                <a:gd name="connsiteX3" fmla="*/ 45230 w 86691"/>
                <a:gd name="connsiteY3" fmla="*/ 77460 h 155704"/>
                <a:gd name="connsiteX4" fmla="*/ 86692 w 86691"/>
                <a:gd name="connsiteY4" fmla="*/ 0 h 155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91" h="155704">
                  <a:moveTo>
                    <a:pt x="86692" y="0"/>
                  </a:moveTo>
                  <a:cubicBezTo>
                    <a:pt x="86692" y="0"/>
                    <a:pt x="65470" y="33131"/>
                    <a:pt x="41527" y="76128"/>
                  </a:cubicBezTo>
                  <a:cubicBezTo>
                    <a:pt x="17592" y="119125"/>
                    <a:pt x="0" y="155705"/>
                    <a:pt x="0" y="155705"/>
                  </a:cubicBezTo>
                  <a:cubicBezTo>
                    <a:pt x="0" y="155705"/>
                    <a:pt x="21287" y="120456"/>
                    <a:pt x="45230" y="77460"/>
                  </a:cubicBezTo>
                  <a:cubicBezTo>
                    <a:pt x="69159" y="34470"/>
                    <a:pt x="86692" y="0"/>
                    <a:pt x="86692" y="0"/>
                  </a:cubicBezTo>
                  <a:close/>
                </a:path>
              </a:pathLst>
            </a:custGeom>
            <a:solidFill>
              <a:srgbClr val="1A1A1A"/>
            </a:solidFill>
            <a:ln w="7239" cap="flat">
              <a:solidFill>
                <a:srgbClr val="2A93D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2" name="Freeform: Shape 341">
              <a:extLst>
                <a:ext uri="{FF2B5EF4-FFF2-40B4-BE49-F238E27FC236}">
                  <a16:creationId xmlns:a16="http://schemas.microsoft.com/office/drawing/2014/main" id="{19019368-ED1F-4E34-83BD-5A02ED88C751}"/>
                </a:ext>
              </a:extLst>
            </p:cNvPr>
            <p:cNvSpPr/>
            <p:nvPr/>
          </p:nvSpPr>
          <p:spPr>
            <a:xfrm>
              <a:off x="6401836" y="797705"/>
              <a:ext cx="125468" cy="126560"/>
            </a:xfrm>
            <a:custGeom>
              <a:avLst/>
              <a:gdLst>
                <a:gd name="connsiteX0" fmla="*/ 125469 w 125468"/>
                <a:gd name="connsiteY0" fmla="*/ 0 h 126560"/>
                <a:gd name="connsiteX1" fmla="*/ 60814 w 125468"/>
                <a:gd name="connsiteY1" fmla="*/ 63149 h 126560"/>
                <a:gd name="connsiteX2" fmla="*/ 0 w 125468"/>
                <a:gd name="connsiteY2" fmla="*/ 126560 h 126560"/>
                <a:gd name="connsiteX3" fmla="*/ 64015 w 125468"/>
                <a:gd name="connsiteY3" fmla="*/ 65434 h 126560"/>
                <a:gd name="connsiteX4" fmla="*/ 125469 w 125468"/>
                <a:gd name="connsiteY4" fmla="*/ 0 h 1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68" h="126560">
                  <a:moveTo>
                    <a:pt x="125469" y="0"/>
                  </a:moveTo>
                  <a:cubicBezTo>
                    <a:pt x="125469" y="0"/>
                    <a:pt x="95466" y="28199"/>
                    <a:pt x="60814" y="63149"/>
                  </a:cubicBezTo>
                  <a:cubicBezTo>
                    <a:pt x="26162" y="98099"/>
                    <a:pt x="0" y="126560"/>
                    <a:pt x="0" y="126560"/>
                  </a:cubicBezTo>
                  <a:cubicBezTo>
                    <a:pt x="0" y="126560"/>
                    <a:pt x="29363" y="100377"/>
                    <a:pt x="64015" y="65434"/>
                  </a:cubicBezTo>
                  <a:cubicBezTo>
                    <a:pt x="98667" y="30483"/>
                    <a:pt x="125469" y="0"/>
                    <a:pt x="125469" y="0"/>
                  </a:cubicBezTo>
                  <a:close/>
                </a:path>
              </a:pathLst>
            </a:custGeom>
            <a:solidFill>
              <a:srgbClr val="1A1A1A"/>
            </a:solidFill>
            <a:ln w="7239" cap="flat">
              <a:solidFill>
                <a:srgbClr val="2A93D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343" name="Freeform: Shape 342">
              <a:extLst>
                <a:ext uri="{FF2B5EF4-FFF2-40B4-BE49-F238E27FC236}">
                  <a16:creationId xmlns:a16="http://schemas.microsoft.com/office/drawing/2014/main" id="{878EF0D1-2944-4F5C-A5F1-A9C70018222F}"/>
                </a:ext>
              </a:extLst>
            </p:cNvPr>
            <p:cNvSpPr/>
            <p:nvPr/>
          </p:nvSpPr>
          <p:spPr>
            <a:xfrm>
              <a:off x="6093504" y="816315"/>
              <a:ext cx="38347" cy="24437"/>
            </a:xfrm>
            <a:custGeom>
              <a:avLst/>
              <a:gdLst>
                <a:gd name="connsiteX0" fmla="*/ 0 w 38347"/>
                <a:gd name="connsiteY0" fmla="*/ 0 h 24437"/>
                <a:gd name="connsiteX1" fmla="*/ 18661 w 38347"/>
                <a:gd name="connsiteY1" fmla="*/ 13619 h 24437"/>
                <a:gd name="connsiteX2" fmla="*/ 38348 w 38347"/>
                <a:gd name="connsiteY2" fmla="*/ 24438 h 24437"/>
                <a:gd name="connsiteX3" fmla="*/ 20611 w 38347"/>
                <a:gd name="connsiteY3" fmla="*/ 10258 h 24437"/>
                <a:gd name="connsiteX4" fmla="*/ 0 w 38347"/>
                <a:gd name="connsiteY4" fmla="*/ 0 h 2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7" h="24437">
                  <a:moveTo>
                    <a:pt x="0" y="0"/>
                  </a:moveTo>
                  <a:cubicBezTo>
                    <a:pt x="0" y="0"/>
                    <a:pt x="8068" y="6868"/>
                    <a:pt x="18661" y="13619"/>
                  </a:cubicBezTo>
                  <a:cubicBezTo>
                    <a:pt x="29254" y="20371"/>
                    <a:pt x="38348" y="24438"/>
                    <a:pt x="38348" y="24438"/>
                  </a:cubicBezTo>
                  <a:cubicBezTo>
                    <a:pt x="38348" y="24438"/>
                    <a:pt x="31204" y="17010"/>
                    <a:pt x="20611" y="10258"/>
                  </a:cubicBezTo>
                  <a:cubicBezTo>
                    <a:pt x="10018" y="3514"/>
                    <a:pt x="0" y="0"/>
                    <a:pt x="0" y="0"/>
                  </a:cubicBezTo>
                  <a:close/>
                </a:path>
              </a:pathLst>
            </a:custGeom>
            <a:solidFill>
              <a:srgbClr val="1A1A1A"/>
            </a:solidFill>
            <a:ln w="723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nvGrpSpPr>
          <p:cNvPr id="13" name="Group 12">
            <a:extLst>
              <a:ext uri="{FF2B5EF4-FFF2-40B4-BE49-F238E27FC236}">
                <a16:creationId xmlns:a16="http://schemas.microsoft.com/office/drawing/2014/main" id="{27CCED21-472A-4432-AB5B-D4634AEE2B88}"/>
              </a:ext>
            </a:extLst>
          </p:cNvPr>
          <p:cNvGrpSpPr/>
          <p:nvPr/>
        </p:nvGrpSpPr>
        <p:grpSpPr>
          <a:xfrm>
            <a:off x="7980492" y="1314464"/>
            <a:ext cx="854059" cy="823241"/>
            <a:chOff x="7038156" y="1178877"/>
            <a:chExt cx="854059" cy="823241"/>
          </a:xfrm>
        </p:grpSpPr>
        <p:grpSp>
          <p:nvGrpSpPr>
            <p:cNvPr id="11" name="Group 10">
              <a:extLst>
                <a:ext uri="{FF2B5EF4-FFF2-40B4-BE49-F238E27FC236}">
                  <a16:creationId xmlns:a16="http://schemas.microsoft.com/office/drawing/2014/main" id="{1E3361E3-A713-4B8C-87DA-13FA7B06DF02}"/>
                </a:ext>
              </a:extLst>
            </p:cNvPr>
            <p:cNvGrpSpPr/>
            <p:nvPr/>
          </p:nvGrpSpPr>
          <p:grpSpPr>
            <a:xfrm>
              <a:off x="7181824" y="1178877"/>
              <a:ext cx="345545" cy="552589"/>
              <a:chOff x="9112852" y="1075321"/>
              <a:chExt cx="345545" cy="552589"/>
            </a:xfrm>
          </p:grpSpPr>
          <p:sp>
            <p:nvSpPr>
              <p:cNvPr id="75" name="Freeform 284">
                <a:extLst>
                  <a:ext uri="{FF2B5EF4-FFF2-40B4-BE49-F238E27FC236}">
                    <a16:creationId xmlns:a16="http://schemas.microsoft.com/office/drawing/2014/main" id="{43DDBBAC-3A28-4693-AF14-2A6DBEB4C95C}"/>
                  </a:ext>
                </a:extLst>
              </p:cNvPr>
              <p:cNvSpPr>
                <a:spLocks/>
              </p:cNvSpPr>
              <p:nvPr/>
            </p:nvSpPr>
            <p:spPr bwMode="auto">
              <a:xfrm>
                <a:off x="9330811" y="1207830"/>
                <a:ext cx="127586" cy="87400"/>
              </a:xfrm>
              <a:custGeom>
                <a:avLst/>
                <a:gdLst/>
                <a:ahLst/>
                <a:cxnLst>
                  <a:cxn ang="0">
                    <a:pos x="0" y="21"/>
                  </a:cxn>
                  <a:cxn ang="0">
                    <a:pos x="14" y="26"/>
                  </a:cxn>
                  <a:cxn ang="0">
                    <a:pos x="19" y="25"/>
                  </a:cxn>
                  <a:cxn ang="0">
                    <a:pos x="37" y="12"/>
                  </a:cxn>
                  <a:cxn ang="0">
                    <a:pos x="38" y="4"/>
                  </a:cxn>
                  <a:cxn ang="0">
                    <a:pos x="30" y="2"/>
                  </a:cxn>
                  <a:cxn ang="0">
                    <a:pos x="14" y="13"/>
                  </a:cxn>
                </a:cxnLst>
                <a:rect l="0" t="0" r="r" b="b"/>
                <a:pathLst>
                  <a:path w="40" h="26">
                    <a:moveTo>
                      <a:pt x="0" y="21"/>
                    </a:moveTo>
                    <a:cubicBezTo>
                      <a:pt x="14" y="26"/>
                      <a:pt x="14" y="26"/>
                      <a:pt x="14" y="26"/>
                    </a:cubicBezTo>
                    <a:cubicBezTo>
                      <a:pt x="16" y="26"/>
                      <a:pt x="17" y="26"/>
                      <a:pt x="19" y="25"/>
                    </a:cubicBezTo>
                    <a:cubicBezTo>
                      <a:pt x="37" y="12"/>
                      <a:pt x="37" y="12"/>
                      <a:pt x="37" y="12"/>
                    </a:cubicBezTo>
                    <a:cubicBezTo>
                      <a:pt x="40" y="10"/>
                      <a:pt x="40" y="6"/>
                      <a:pt x="38" y="4"/>
                    </a:cubicBezTo>
                    <a:cubicBezTo>
                      <a:pt x="36" y="1"/>
                      <a:pt x="32" y="0"/>
                      <a:pt x="30" y="2"/>
                    </a:cubicBezTo>
                    <a:cubicBezTo>
                      <a:pt x="14" y="13"/>
                      <a:pt x="14" y="13"/>
                      <a:pt x="14" y="13"/>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76" name="Freeform 285">
                <a:extLst>
                  <a:ext uri="{FF2B5EF4-FFF2-40B4-BE49-F238E27FC236}">
                    <a16:creationId xmlns:a16="http://schemas.microsoft.com/office/drawing/2014/main" id="{F6A46C72-70F7-4580-9545-A8C31AE1E3E5}"/>
                  </a:ext>
                </a:extLst>
              </p:cNvPr>
              <p:cNvSpPr>
                <a:spLocks/>
              </p:cNvSpPr>
              <p:nvPr/>
            </p:nvSpPr>
            <p:spPr bwMode="auto">
              <a:xfrm>
                <a:off x="9267018" y="1075321"/>
                <a:ext cx="85057" cy="124050"/>
              </a:xfrm>
              <a:custGeom>
                <a:avLst/>
                <a:gdLst/>
                <a:ahLst/>
                <a:cxnLst>
                  <a:cxn ang="0">
                    <a:pos x="16" y="35"/>
                  </a:cxn>
                  <a:cxn ang="0">
                    <a:pos x="26" y="15"/>
                  </a:cxn>
                  <a:cxn ang="0">
                    <a:pos x="14" y="0"/>
                  </a:cxn>
                  <a:cxn ang="0">
                    <a:pos x="0" y="15"/>
                  </a:cxn>
                  <a:cxn ang="0">
                    <a:pos x="16" y="35"/>
                  </a:cxn>
                </a:cxnLst>
                <a:rect l="0" t="0" r="r" b="b"/>
                <a:pathLst>
                  <a:path w="26" h="36">
                    <a:moveTo>
                      <a:pt x="16" y="35"/>
                    </a:moveTo>
                    <a:cubicBezTo>
                      <a:pt x="24" y="34"/>
                      <a:pt x="25" y="23"/>
                      <a:pt x="26" y="15"/>
                    </a:cubicBezTo>
                    <a:cubicBezTo>
                      <a:pt x="26" y="6"/>
                      <a:pt x="20" y="0"/>
                      <a:pt x="14" y="0"/>
                    </a:cubicBezTo>
                    <a:cubicBezTo>
                      <a:pt x="6" y="0"/>
                      <a:pt x="0" y="6"/>
                      <a:pt x="0" y="15"/>
                    </a:cubicBezTo>
                    <a:cubicBezTo>
                      <a:pt x="1" y="28"/>
                      <a:pt x="10" y="36"/>
                      <a:pt x="16" y="35"/>
                    </a:cubicBezTo>
                    <a:close/>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77" name="Line 286">
                <a:extLst>
                  <a:ext uri="{FF2B5EF4-FFF2-40B4-BE49-F238E27FC236}">
                    <a16:creationId xmlns:a16="http://schemas.microsoft.com/office/drawing/2014/main" id="{8DC00CA0-633D-4909-902A-976A2E02311A}"/>
                  </a:ext>
                </a:extLst>
              </p:cNvPr>
              <p:cNvSpPr>
                <a:spLocks noChangeShapeType="1"/>
              </p:cNvSpPr>
              <p:nvPr/>
            </p:nvSpPr>
            <p:spPr bwMode="auto">
              <a:xfrm>
                <a:off x="9320179" y="1224746"/>
                <a:ext cx="2659" cy="2820"/>
              </a:xfrm>
              <a:prstGeom prst="line">
                <a:avLst/>
              </a:pr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78" name="Freeform 287">
                <a:extLst>
                  <a:ext uri="{FF2B5EF4-FFF2-40B4-BE49-F238E27FC236}">
                    <a16:creationId xmlns:a16="http://schemas.microsoft.com/office/drawing/2014/main" id="{80CE558B-3094-4AAC-BF7F-8A64AC9BE274}"/>
                  </a:ext>
                </a:extLst>
              </p:cNvPr>
              <p:cNvSpPr>
                <a:spLocks/>
              </p:cNvSpPr>
              <p:nvPr/>
            </p:nvSpPr>
            <p:spPr bwMode="auto">
              <a:xfrm>
                <a:off x="9285624" y="1393905"/>
                <a:ext cx="63793" cy="217089"/>
              </a:xfrm>
              <a:custGeom>
                <a:avLst/>
                <a:gdLst/>
                <a:ahLst/>
                <a:cxnLst>
                  <a:cxn ang="0">
                    <a:pos x="4" y="26"/>
                  </a:cxn>
                  <a:cxn ang="0">
                    <a:pos x="0" y="53"/>
                  </a:cxn>
                  <a:cxn ang="0">
                    <a:pos x="7" y="63"/>
                  </a:cxn>
                  <a:cxn ang="0">
                    <a:pos x="15" y="56"/>
                  </a:cxn>
                  <a:cxn ang="0">
                    <a:pos x="19" y="26"/>
                  </a:cxn>
                  <a:cxn ang="0">
                    <a:pos x="18" y="18"/>
                  </a:cxn>
                  <a:cxn ang="0">
                    <a:pos x="3" y="0"/>
                  </a:cxn>
                </a:cxnLst>
                <a:rect l="0" t="0" r="r" b="b"/>
                <a:pathLst>
                  <a:path w="20" h="63">
                    <a:moveTo>
                      <a:pt x="4" y="26"/>
                    </a:moveTo>
                    <a:cubicBezTo>
                      <a:pt x="5" y="26"/>
                      <a:pt x="0" y="53"/>
                      <a:pt x="0" y="53"/>
                    </a:cubicBezTo>
                    <a:cubicBezTo>
                      <a:pt x="0" y="58"/>
                      <a:pt x="2" y="62"/>
                      <a:pt x="7" y="63"/>
                    </a:cubicBezTo>
                    <a:cubicBezTo>
                      <a:pt x="11" y="63"/>
                      <a:pt x="14" y="60"/>
                      <a:pt x="15" y="56"/>
                    </a:cubicBezTo>
                    <a:cubicBezTo>
                      <a:pt x="15" y="56"/>
                      <a:pt x="19" y="27"/>
                      <a:pt x="19" y="26"/>
                    </a:cubicBezTo>
                    <a:cubicBezTo>
                      <a:pt x="20" y="21"/>
                      <a:pt x="19" y="19"/>
                      <a:pt x="18" y="18"/>
                    </a:cubicBezTo>
                    <a:cubicBezTo>
                      <a:pt x="17" y="17"/>
                      <a:pt x="3" y="1"/>
                      <a:pt x="3" y="0"/>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79" name="Freeform 288">
                <a:extLst>
                  <a:ext uri="{FF2B5EF4-FFF2-40B4-BE49-F238E27FC236}">
                    <a16:creationId xmlns:a16="http://schemas.microsoft.com/office/drawing/2014/main" id="{6CA33AB9-36C2-4DBE-93A1-D47ED7607DCE}"/>
                  </a:ext>
                </a:extLst>
              </p:cNvPr>
              <p:cNvSpPr>
                <a:spLocks/>
              </p:cNvSpPr>
              <p:nvPr/>
            </p:nvSpPr>
            <p:spPr bwMode="auto">
              <a:xfrm>
                <a:off x="9203225" y="1252939"/>
                <a:ext cx="29239" cy="124050"/>
              </a:xfrm>
              <a:custGeom>
                <a:avLst/>
                <a:gdLst/>
                <a:ahLst/>
                <a:cxnLst>
                  <a:cxn ang="0">
                    <a:pos x="9" y="0"/>
                  </a:cxn>
                  <a:cxn ang="0">
                    <a:pos x="0" y="36"/>
                  </a:cxn>
                </a:cxnLst>
                <a:rect l="0" t="0" r="r" b="b"/>
                <a:pathLst>
                  <a:path w="9" h="36">
                    <a:moveTo>
                      <a:pt x="9" y="0"/>
                    </a:moveTo>
                    <a:cubicBezTo>
                      <a:pt x="7" y="10"/>
                      <a:pt x="1" y="28"/>
                      <a:pt x="0" y="36"/>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80" name="Freeform 289">
                <a:extLst>
                  <a:ext uri="{FF2B5EF4-FFF2-40B4-BE49-F238E27FC236}">
                    <a16:creationId xmlns:a16="http://schemas.microsoft.com/office/drawing/2014/main" id="{F0F36FA0-5BDB-4E4F-8BD6-97E36C4B56B4}"/>
                  </a:ext>
                </a:extLst>
              </p:cNvPr>
              <p:cNvSpPr>
                <a:spLocks/>
              </p:cNvSpPr>
              <p:nvPr/>
            </p:nvSpPr>
            <p:spPr bwMode="auto">
              <a:xfrm>
                <a:off x="9112852" y="1199371"/>
                <a:ext cx="148851" cy="101496"/>
              </a:xfrm>
              <a:custGeom>
                <a:avLst/>
                <a:gdLst/>
                <a:ahLst/>
                <a:cxnLst>
                  <a:cxn ang="0">
                    <a:pos x="46" y="0"/>
                  </a:cxn>
                  <a:cxn ang="0">
                    <a:pos x="24" y="2"/>
                  </a:cxn>
                  <a:cxn ang="0">
                    <a:pos x="2" y="18"/>
                  </a:cxn>
                  <a:cxn ang="0">
                    <a:pos x="2" y="27"/>
                  </a:cxn>
                  <a:cxn ang="0">
                    <a:pos x="10" y="27"/>
                  </a:cxn>
                  <a:cxn ang="0">
                    <a:pos x="10" y="27"/>
                  </a:cxn>
                  <a:cxn ang="0">
                    <a:pos x="35" y="14"/>
                  </a:cxn>
                </a:cxnLst>
                <a:rect l="0" t="0" r="r" b="b"/>
                <a:pathLst>
                  <a:path w="46" h="29">
                    <a:moveTo>
                      <a:pt x="46" y="0"/>
                    </a:moveTo>
                    <a:cubicBezTo>
                      <a:pt x="42" y="0"/>
                      <a:pt x="34" y="1"/>
                      <a:pt x="24" y="2"/>
                    </a:cubicBezTo>
                    <a:cubicBezTo>
                      <a:pt x="23" y="2"/>
                      <a:pt x="2" y="18"/>
                      <a:pt x="2" y="18"/>
                    </a:cubicBezTo>
                    <a:cubicBezTo>
                      <a:pt x="0" y="20"/>
                      <a:pt x="0" y="24"/>
                      <a:pt x="2" y="27"/>
                    </a:cubicBezTo>
                    <a:cubicBezTo>
                      <a:pt x="4" y="29"/>
                      <a:pt x="8" y="29"/>
                      <a:pt x="10" y="27"/>
                    </a:cubicBezTo>
                    <a:cubicBezTo>
                      <a:pt x="10" y="27"/>
                      <a:pt x="10" y="27"/>
                      <a:pt x="10" y="27"/>
                    </a:cubicBezTo>
                    <a:cubicBezTo>
                      <a:pt x="11" y="27"/>
                      <a:pt x="35" y="14"/>
                      <a:pt x="35" y="14"/>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81" name="Freeform 290">
                <a:extLst>
                  <a:ext uri="{FF2B5EF4-FFF2-40B4-BE49-F238E27FC236}">
                    <a16:creationId xmlns:a16="http://schemas.microsoft.com/office/drawing/2014/main" id="{085EC65F-8861-4E4C-931F-337125E21E9D}"/>
                  </a:ext>
                </a:extLst>
              </p:cNvPr>
              <p:cNvSpPr>
                <a:spLocks/>
              </p:cNvSpPr>
              <p:nvPr/>
            </p:nvSpPr>
            <p:spPr bwMode="auto">
              <a:xfrm>
                <a:off x="9123484" y="1371351"/>
                <a:ext cx="127586" cy="256559"/>
              </a:xfrm>
              <a:custGeom>
                <a:avLst/>
                <a:gdLst/>
                <a:ahLst/>
                <a:cxnLst>
                  <a:cxn ang="0">
                    <a:pos x="25" y="0"/>
                  </a:cxn>
                  <a:cxn ang="0">
                    <a:pos x="38" y="19"/>
                  </a:cxn>
                  <a:cxn ang="0">
                    <a:pos x="38" y="44"/>
                  </a:cxn>
                  <a:cxn ang="0">
                    <a:pos x="14" y="71"/>
                  </a:cxn>
                  <a:cxn ang="0">
                    <a:pos x="3" y="72"/>
                  </a:cxn>
                  <a:cxn ang="0">
                    <a:pos x="3" y="61"/>
                  </a:cxn>
                  <a:cxn ang="0">
                    <a:pos x="26" y="36"/>
                  </a:cxn>
                </a:cxnLst>
                <a:rect l="0" t="0" r="r" b="b"/>
                <a:pathLst>
                  <a:path w="40" h="74">
                    <a:moveTo>
                      <a:pt x="25" y="0"/>
                    </a:moveTo>
                    <a:cubicBezTo>
                      <a:pt x="38" y="19"/>
                      <a:pt x="38" y="19"/>
                      <a:pt x="38" y="19"/>
                    </a:cubicBezTo>
                    <a:cubicBezTo>
                      <a:pt x="40" y="21"/>
                      <a:pt x="39" y="43"/>
                      <a:pt x="38" y="44"/>
                    </a:cubicBezTo>
                    <a:cubicBezTo>
                      <a:pt x="14" y="71"/>
                      <a:pt x="14" y="71"/>
                      <a:pt x="14" y="71"/>
                    </a:cubicBezTo>
                    <a:cubicBezTo>
                      <a:pt x="11" y="74"/>
                      <a:pt x="6" y="74"/>
                      <a:pt x="3" y="72"/>
                    </a:cubicBezTo>
                    <a:cubicBezTo>
                      <a:pt x="0" y="69"/>
                      <a:pt x="0" y="64"/>
                      <a:pt x="3" y="61"/>
                    </a:cubicBezTo>
                    <a:cubicBezTo>
                      <a:pt x="26" y="36"/>
                      <a:pt x="26" y="36"/>
                      <a:pt x="26" y="36"/>
                    </a:cubicBezTo>
                  </a:path>
                </a:pathLst>
              </a:custGeom>
              <a:noFill/>
              <a:ln w="9525" cap="rnd">
                <a:solidFill>
                  <a:srgbClr val="77D0D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grpSp>
        <p:grpSp>
          <p:nvGrpSpPr>
            <p:cNvPr id="12" name="Group 11">
              <a:extLst>
                <a:ext uri="{FF2B5EF4-FFF2-40B4-BE49-F238E27FC236}">
                  <a16:creationId xmlns:a16="http://schemas.microsoft.com/office/drawing/2014/main" id="{D85EF5E1-B09D-4E28-AAD0-23B273C6EAE7}"/>
                </a:ext>
              </a:extLst>
            </p:cNvPr>
            <p:cNvGrpSpPr/>
            <p:nvPr/>
          </p:nvGrpSpPr>
          <p:grpSpPr>
            <a:xfrm>
              <a:off x="7038156" y="1196069"/>
              <a:ext cx="854059" cy="806049"/>
              <a:chOff x="7038156" y="1196069"/>
              <a:chExt cx="854059" cy="806049"/>
            </a:xfrm>
          </p:grpSpPr>
          <p:sp>
            <p:nvSpPr>
              <p:cNvPr id="7" name="Freeform: Shape 6">
                <a:extLst>
                  <a:ext uri="{FF2B5EF4-FFF2-40B4-BE49-F238E27FC236}">
                    <a16:creationId xmlns:a16="http://schemas.microsoft.com/office/drawing/2014/main" id="{98DFD98D-0C07-427B-9A3A-FF4E0737C1C8}"/>
                  </a:ext>
                </a:extLst>
              </p:cNvPr>
              <p:cNvSpPr/>
              <p:nvPr/>
            </p:nvSpPr>
            <p:spPr>
              <a:xfrm>
                <a:off x="7038156" y="1863022"/>
                <a:ext cx="222151" cy="139096"/>
              </a:xfrm>
              <a:custGeom>
                <a:avLst/>
                <a:gdLst>
                  <a:gd name="connsiteX0" fmla="*/ 221847 w 222151"/>
                  <a:gd name="connsiteY0" fmla="*/ 65272 h 139096"/>
                  <a:gd name="connsiteX1" fmla="*/ 220437 w 222151"/>
                  <a:gd name="connsiteY1" fmla="*/ 53184 h 139096"/>
                  <a:gd name="connsiteX2" fmla="*/ 196948 w 222151"/>
                  <a:gd name="connsiteY2" fmla="*/ 15284 h 139096"/>
                  <a:gd name="connsiteX3" fmla="*/ 168459 w 222151"/>
                  <a:gd name="connsiteY3" fmla="*/ 1302 h 139096"/>
                  <a:gd name="connsiteX4" fmla="*/ 132159 w 222151"/>
                  <a:gd name="connsiteY4" fmla="*/ 3454 h 139096"/>
                  <a:gd name="connsiteX5" fmla="*/ 99050 w 222151"/>
                  <a:gd name="connsiteY5" fmla="*/ 26791 h 139096"/>
                  <a:gd name="connsiteX6" fmla="*/ 93135 w 222151"/>
                  <a:gd name="connsiteY6" fmla="*/ 35839 h 139096"/>
                  <a:gd name="connsiteX7" fmla="*/ 88525 w 222151"/>
                  <a:gd name="connsiteY7" fmla="*/ 45917 h 139096"/>
                  <a:gd name="connsiteX8" fmla="*/ 85439 w 222151"/>
                  <a:gd name="connsiteY8" fmla="*/ 56833 h 139096"/>
                  <a:gd name="connsiteX9" fmla="*/ 84325 w 222151"/>
                  <a:gd name="connsiteY9" fmla="*/ 67748 h 139096"/>
                  <a:gd name="connsiteX10" fmla="*/ 86201 w 222151"/>
                  <a:gd name="connsiteY10" fmla="*/ 83922 h 139096"/>
                  <a:gd name="connsiteX11" fmla="*/ 43472 w 222151"/>
                  <a:gd name="connsiteY11" fmla="*/ 85007 h 139096"/>
                  <a:gd name="connsiteX12" fmla="*/ 0 w 222151"/>
                  <a:gd name="connsiteY12" fmla="*/ 87865 h 139096"/>
                  <a:gd name="connsiteX13" fmla="*/ 44120 w 222151"/>
                  <a:gd name="connsiteY13" fmla="*/ 90065 h 139096"/>
                  <a:gd name="connsiteX14" fmla="*/ 86316 w 222151"/>
                  <a:gd name="connsiteY14" fmla="*/ 84398 h 139096"/>
                  <a:gd name="connsiteX15" fmla="*/ 97165 w 222151"/>
                  <a:gd name="connsiteY15" fmla="*/ 109896 h 139096"/>
                  <a:gd name="connsiteX16" fmla="*/ 129702 w 222151"/>
                  <a:gd name="connsiteY16" fmla="*/ 134757 h 139096"/>
                  <a:gd name="connsiteX17" fmla="*/ 139227 w 222151"/>
                  <a:gd name="connsiteY17" fmla="*/ 137566 h 139096"/>
                  <a:gd name="connsiteX18" fmla="*/ 148457 w 222151"/>
                  <a:gd name="connsiteY18" fmla="*/ 138700 h 139096"/>
                  <a:gd name="connsiteX19" fmla="*/ 166535 w 222151"/>
                  <a:gd name="connsiteY19" fmla="*/ 137871 h 139096"/>
                  <a:gd name="connsiteX20" fmla="*/ 174822 w 222151"/>
                  <a:gd name="connsiteY20" fmla="*/ 135623 h 139096"/>
                  <a:gd name="connsiteX21" fmla="*/ 182604 w 222151"/>
                  <a:gd name="connsiteY21" fmla="*/ 132842 h 139096"/>
                  <a:gd name="connsiteX22" fmla="*/ 189528 w 222151"/>
                  <a:gd name="connsiteY22" fmla="*/ 128918 h 139096"/>
                  <a:gd name="connsiteX23" fmla="*/ 195777 w 222151"/>
                  <a:gd name="connsiteY23" fmla="*/ 124670 h 139096"/>
                  <a:gd name="connsiteX24" fmla="*/ 220304 w 222151"/>
                  <a:gd name="connsiteY24" fmla="*/ 86265 h 139096"/>
                  <a:gd name="connsiteX25" fmla="*/ 221466 w 222151"/>
                  <a:gd name="connsiteY25" fmla="*/ 79140 h 139096"/>
                  <a:gd name="connsiteX26" fmla="*/ 221847 w 222151"/>
                  <a:gd name="connsiteY26" fmla="*/ 73816 h 139096"/>
                  <a:gd name="connsiteX27" fmla="*/ 222152 w 222151"/>
                  <a:gd name="connsiteY27" fmla="*/ 69425 h 139096"/>
                  <a:gd name="connsiteX28" fmla="*/ 222152 w 222151"/>
                  <a:gd name="connsiteY28" fmla="*/ 69472 h 139096"/>
                  <a:gd name="connsiteX29" fmla="*/ 221847 w 222151"/>
                  <a:gd name="connsiteY29" fmla="*/ 65272 h 139096"/>
                  <a:gd name="connsiteX30" fmla="*/ 221609 w 222151"/>
                  <a:gd name="connsiteY30" fmla="*/ 73863 h 139096"/>
                  <a:gd name="connsiteX31" fmla="*/ 220980 w 222151"/>
                  <a:gd name="connsiteY31" fmla="*/ 79226 h 139096"/>
                  <a:gd name="connsiteX32" fmla="*/ 219446 w 222151"/>
                  <a:gd name="connsiteY32" fmla="*/ 86341 h 139096"/>
                  <a:gd name="connsiteX33" fmla="*/ 193691 w 222151"/>
                  <a:gd name="connsiteY33" fmla="*/ 123088 h 139096"/>
                  <a:gd name="connsiteX34" fmla="*/ 130016 w 222151"/>
                  <a:gd name="connsiteY34" fmla="*/ 130375 h 139096"/>
                  <a:gd name="connsiteX35" fmla="*/ 100279 w 222151"/>
                  <a:gd name="connsiteY35" fmla="*/ 106001 h 139096"/>
                  <a:gd name="connsiteX36" fmla="*/ 89525 w 222151"/>
                  <a:gd name="connsiteY36" fmla="*/ 66748 h 139096"/>
                  <a:gd name="connsiteX37" fmla="*/ 90659 w 222151"/>
                  <a:gd name="connsiteY37" fmla="*/ 55842 h 139096"/>
                  <a:gd name="connsiteX38" fmla="*/ 93707 w 222151"/>
                  <a:gd name="connsiteY38" fmla="*/ 46117 h 139096"/>
                  <a:gd name="connsiteX39" fmla="*/ 98146 w 222151"/>
                  <a:gd name="connsiteY39" fmla="*/ 36963 h 139096"/>
                  <a:gd name="connsiteX40" fmla="*/ 100594 w 222151"/>
                  <a:gd name="connsiteY40" fmla="*/ 32544 h 139096"/>
                  <a:gd name="connsiteX41" fmla="*/ 103775 w 222151"/>
                  <a:gd name="connsiteY41" fmla="*/ 28677 h 139096"/>
                  <a:gd name="connsiteX42" fmla="*/ 117843 w 222151"/>
                  <a:gd name="connsiteY42" fmla="*/ 15161 h 139096"/>
                  <a:gd name="connsiteX43" fmla="*/ 134703 w 222151"/>
                  <a:gd name="connsiteY43" fmla="*/ 7131 h 139096"/>
                  <a:gd name="connsiteX44" fmla="*/ 143399 w 222151"/>
                  <a:gd name="connsiteY44" fmla="*/ 4769 h 139096"/>
                  <a:gd name="connsiteX45" fmla="*/ 152143 w 222151"/>
                  <a:gd name="connsiteY45" fmla="*/ 3807 h 139096"/>
                  <a:gd name="connsiteX46" fmla="*/ 154295 w 222151"/>
                  <a:gd name="connsiteY46" fmla="*/ 3569 h 139096"/>
                  <a:gd name="connsiteX47" fmla="*/ 156277 w 222151"/>
                  <a:gd name="connsiteY47" fmla="*/ 3673 h 139096"/>
                  <a:gd name="connsiteX48" fmla="*/ 160630 w 222151"/>
                  <a:gd name="connsiteY48" fmla="*/ 4074 h 139096"/>
                  <a:gd name="connsiteX49" fmla="*/ 169050 w 222151"/>
                  <a:gd name="connsiteY49" fmla="*/ 5026 h 139096"/>
                  <a:gd name="connsiteX50" fmla="*/ 195939 w 222151"/>
                  <a:gd name="connsiteY50" fmla="*/ 17751 h 139096"/>
                  <a:gd name="connsiteX51" fmla="*/ 219723 w 222151"/>
                  <a:gd name="connsiteY51" fmla="*/ 53594 h 139096"/>
                  <a:gd name="connsiteX52" fmla="*/ 221618 w 222151"/>
                  <a:gd name="connsiteY52" fmla="*/ 65348 h 139096"/>
                  <a:gd name="connsiteX53" fmla="*/ 222123 w 222151"/>
                  <a:gd name="connsiteY53" fmla="*/ 69482 h 139096"/>
                  <a:gd name="connsiteX54" fmla="*/ 221609 w 222151"/>
                  <a:gd name="connsiteY54" fmla="*/ 73863 h 13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22151" h="139096">
                    <a:moveTo>
                      <a:pt x="221847" y="65272"/>
                    </a:moveTo>
                    <a:cubicBezTo>
                      <a:pt x="221409" y="62557"/>
                      <a:pt x="221904" y="58299"/>
                      <a:pt x="220437" y="53184"/>
                    </a:cubicBezTo>
                    <a:cubicBezTo>
                      <a:pt x="218418" y="42859"/>
                      <a:pt x="211941" y="27753"/>
                      <a:pt x="196948" y="15284"/>
                    </a:cubicBezTo>
                    <a:cubicBezTo>
                      <a:pt x="189633" y="8855"/>
                      <a:pt x="179727" y="4397"/>
                      <a:pt x="168459" y="1302"/>
                    </a:cubicBezTo>
                    <a:cubicBezTo>
                      <a:pt x="157591" y="-222"/>
                      <a:pt x="144399" y="-1318"/>
                      <a:pt x="132159" y="3454"/>
                    </a:cubicBezTo>
                    <a:cubicBezTo>
                      <a:pt x="119882" y="7550"/>
                      <a:pt x="107528" y="15132"/>
                      <a:pt x="99050" y="26791"/>
                    </a:cubicBezTo>
                    <a:cubicBezTo>
                      <a:pt x="96526" y="29391"/>
                      <a:pt x="94859" y="32610"/>
                      <a:pt x="93135" y="35839"/>
                    </a:cubicBezTo>
                    <a:cubicBezTo>
                      <a:pt x="91402" y="39059"/>
                      <a:pt x="89392" y="42154"/>
                      <a:pt x="88525" y="45917"/>
                    </a:cubicBezTo>
                    <a:cubicBezTo>
                      <a:pt x="87506" y="49517"/>
                      <a:pt x="86011" y="53194"/>
                      <a:pt x="85439" y="56833"/>
                    </a:cubicBezTo>
                    <a:cubicBezTo>
                      <a:pt x="85068" y="60442"/>
                      <a:pt x="84696" y="64091"/>
                      <a:pt x="84325" y="67748"/>
                    </a:cubicBezTo>
                    <a:cubicBezTo>
                      <a:pt x="84296" y="73339"/>
                      <a:pt x="85068" y="78692"/>
                      <a:pt x="86201" y="83922"/>
                    </a:cubicBezTo>
                    <a:cubicBezTo>
                      <a:pt x="80486" y="83845"/>
                      <a:pt x="63370" y="83741"/>
                      <a:pt x="43472" y="85007"/>
                    </a:cubicBezTo>
                    <a:cubicBezTo>
                      <a:pt x="19145" y="85541"/>
                      <a:pt x="0" y="87865"/>
                      <a:pt x="0" y="87865"/>
                    </a:cubicBezTo>
                    <a:cubicBezTo>
                      <a:pt x="0" y="87865"/>
                      <a:pt x="19536" y="90608"/>
                      <a:pt x="44120" y="90065"/>
                    </a:cubicBezTo>
                    <a:cubicBezTo>
                      <a:pt x="64084" y="88770"/>
                      <a:pt x="80810" y="85541"/>
                      <a:pt x="86316" y="84398"/>
                    </a:cubicBezTo>
                    <a:cubicBezTo>
                      <a:pt x="88382" y="93656"/>
                      <a:pt x="91983" y="102314"/>
                      <a:pt x="97165" y="109896"/>
                    </a:cubicBezTo>
                    <a:cubicBezTo>
                      <a:pt x="105527" y="121803"/>
                      <a:pt x="117462" y="129842"/>
                      <a:pt x="129702" y="134757"/>
                    </a:cubicBezTo>
                    <a:cubicBezTo>
                      <a:pt x="132912" y="135709"/>
                      <a:pt x="136084" y="136642"/>
                      <a:pt x="139227" y="137566"/>
                    </a:cubicBezTo>
                    <a:cubicBezTo>
                      <a:pt x="142351" y="138500"/>
                      <a:pt x="145418" y="138290"/>
                      <a:pt x="148457" y="138700"/>
                    </a:cubicBezTo>
                    <a:cubicBezTo>
                      <a:pt x="154419" y="139748"/>
                      <a:pt x="160906" y="138452"/>
                      <a:pt x="166535" y="137871"/>
                    </a:cubicBezTo>
                    <a:cubicBezTo>
                      <a:pt x="169497" y="137795"/>
                      <a:pt x="172107" y="136328"/>
                      <a:pt x="174822" y="135623"/>
                    </a:cubicBezTo>
                    <a:cubicBezTo>
                      <a:pt x="177460" y="134652"/>
                      <a:pt x="180194" y="134052"/>
                      <a:pt x="182604" y="132842"/>
                    </a:cubicBezTo>
                    <a:cubicBezTo>
                      <a:pt x="184956" y="131499"/>
                      <a:pt x="187271" y="130204"/>
                      <a:pt x="189528" y="128918"/>
                    </a:cubicBezTo>
                    <a:cubicBezTo>
                      <a:pt x="191824" y="127699"/>
                      <a:pt x="194005" y="126422"/>
                      <a:pt x="195777" y="124670"/>
                    </a:cubicBezTo>
                    <a:cubicBezTo>
                      <a:pt x="211284" y="112249"/>
                      <a:pt x="218323" y="96866"/>
                      <a:pt x="220304" y="86265"/>
                    </a:cubicBezTo>
                    <a:cubicBezTo>
                      <a:pt x="221228" y="83683"/>
                      <a:pt x="221351" y="81264"/>
                      <a:pt x="221466" y="79140"/>
                    </a:cubicBezTo>
                    <a:cubicBezTo>
                      <a:pt x="221618" y="77035"/>
                      <a:pt x="221742" y="75263"/>
                      <a:pt x="221847" y="73816"/>
                    </a:cubicBezTo>
                    <a:cubicBezTo>
                      <a:pt x="222047" y="70939"/>
                      <a:pt x="222152" y="69425"/>
                      <a:pt x="222152" y="69425"/>
                    </a:cubicBezTo>
                    <a:lnTo>
                      <a:pt x="222152" y="69472"/>
                    </a:lnTo>
                    <a:cubicBezTo>
                      <a:pt x="222123" y="69434"/>
                      <a:pt x="222028" y="67996"/>
                      <a:pt x="221847" y="65272"/>
                    </a:cubicBezTo>
                    <a:close/>
                    <a:moveTo>
                      <a:pt x="221609" y="73863"/>
                    </a:moveTo>
                    <a:cubicBezTo>
                      <a:pt x="221437" y="75311"/>
                      <a:pt x="221228" y="77111"/>
                      <a:pt x="220980" y="79226"/>
                    </a:cubicBezTo>
                    <a:cubicBezTo>
                      <a:pt x="220799" y="81378"/>
                      <a:pt x="220494" y="83807"/>
                      <a:pt x="219446" y="86341"/>
                    </a:cubicBezTo>
                    <a:cubicBezTo>
                      <a:pt x="217084" y="96771"/>
                      <a:pt x="209236" y="111687"/>
                      <a:pt x="193691" y="123088"/>
                    </a:cubicBezTo>
                    <a:cubicBezTo>
                      <a:pt x="178527" y="134937"/>
                      <a:pt x="153410" y="139357"/>
                      <a:pt x="130016" y="130375"/>
                    </a:cubicBezTo>
                    <a:cubicBezTo>
                      <a:pt x="118662" y="125289"/>
                      <a:pt x="108042" y="117097"/>
                      <a:pt x="100279" y="106001"/>
                    </a:cubicBezTo>
                    <a:cubicBezTo>
                      <a:pt x="92954" y="94685"/>
                      <a:pt x="89144" y="80616"/>
                      <a:pt x="89525" y="66748"/>
                    </a:cubicBezTo>
                    <a:cubicBezTo>
                      <a:pt x="89906" y="63090"/>
                      <a:pt x="90287" y="59452"/>
                      <a:pt x="90659" y="55842"/>
                    </a:cubicBezTo>
                    <a:cubicBezTo>
                      <a:pt x="91678" y="52575"/>
                      <a:pt x="92697" y="49327"/>
                      <a:pt x="93707" y="46117"/>
                    </a:cubicBezTo>
                    <a:cubicBezTo>
                      <a:pt x="94478" y="42812"/>
                      <a:pt x="96745" y="40011"/>
                      <a:pt x="98146" y="36963"/>
                    </a:cubicBezTo>
                    <a:cubicBezTo>
                      <a:pt x="98974" y="35497"/>
                      <a:pt x="99689" y="33953"/>
                      <a:pt x="100594" y="32544"/>
                    </a:cubicBezTo>
                    <a:lnTo>
                      <a:pt x="103775" y="28677"/>
                    </a:lnTo>
                    <a:cubicBezTo>
                      <a:pt x="107604" y="23133"/>
                      <a:pt x="112966" y="19314"/>
                      <a:pt x="117843" y="15161"/>
                    </a:cubicBezTo>
                    <a:cubicBezTo>
                      <a:pt x="123482" y="12208"/>
                      <a:pt x="128673" y="8474"/>
                      <a:pt x="134703" y="7131"/>
                    </a:cubicBezTo>
                    <a:cubicBezTo>
                      <a:pt x="137646" y="6388"/>
                      <a:pt x="140399" y="4893"/>
                      <a:pt x="143399" y="4769"/>
                    </a:cubicBezTo>
                    <a:cubicBezTo>
                      <a:pt x="146361" y="4445"/>
                      <a:pt x="149276" y="4131"/>
                      <a:pt x="152143" y="3807"/>
                    </a:cubicBezTo>
                    <a:lnTo>
                      <a:pt x="154295" y="3569"/>
                    </a:lnTo>
                    <a:cubicBezTo>
                      <a:pt x="154591" y="3435"/>
                      <a:pt x="155648" y="3654"/>
                      <a:pt x="156277" y="3673"/>
                    </a:cubicBezTo>
                    <a:lnTo>
                      <a:pt x="160630" y="4074"/>
                    </a:lnTo>
                    <a:cubicBezTo>
                      <a:pt x="163478" y="4416"/>
                      <a:pt x="166411" y="4426"/>
                      <a:pt x="169050" y="5026"/>
                    </a:cubicBezTo>
                    <a:cubicBezTo>
                      <a:pt x="179270" y="7731"/>
                      <a:pt x="188890" y="11713"/>
                      <a:pt x="195939" y="17751"/>
                    </a:cubicBezTo>
                    <a:cubicBezTo>
                      <a:pt x="210522" y="29286"/>
                      <a:pt x="217256" y="43640"/>
                      <a:pt x="219723" y="53594"/>
                    </a:cubicBezTo>
                    <a:cubicBezTo>
                      <a:pt x="221313" y="58537"/>
                      <a:pt x="221075" y="62681"/>
                      <a:pt x="221618" y="65348"/>
                    </a:cubicBezTo>
                    <a:cubicBezTo>
                      <a:pt x="221952" y="68043"/>
                      <a:pt x="222113" y="69463"/>
                      <a:pt x="222123" y="69482"/>
                    </a:cubicBezTo>
                    <a:cubicBezTo>
                      <a:pt x="222113" y="69615"/>
                      <a:pt x="221933" y="71091"/>
                      <a:pt x="221609" y="73863"/>
                    </a:cubicBezTo>
                    <a:close/>
                  </a:path>
                </a:pathLst>
              </a:custGeom>
              <a:solidFill>
                <a:srgbClr val="1A1A1A"/>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8" name="Freeform: Shape 7">
                <a:extLst>
                  <a:ext uri="{FF2B5EF4-FFF2-40B4-BE49-F238E27FC236}">
                    <a16:creationId xmlns:a16="http://schemas.microsoft.com/office/drawing/2014/main" id="{54164236-15AC-43C1-BF56-209DFF71B927}"/>
                  </a:ext>
                </a:extLst>
              </p:cNvPr>
              <p:cNvSpPr/>
              <p:nvPr/>
            </p:nvSpPr>
            <p:spPr>
              <a:xfrm>
                <a:off x="7272975" y="1196507"/>
                <a:ext cx="539419" cy="725328"/>
              </a:xfrm>
              <a:custGeom>
                <a:avLst/>
                <a:gdLst>
                  <a:gd name="connsiteX0" fmla="*/ 539410 w 539419"/>
                  <a:gd name="connsiteY0" fmla="*/ 328155 h 725328"/>
                  <a:gd name="connsiteX1" fmla="*/ 539115 w 539419"/>
                  <a:gd name="connsiteY1" fmla="*/ 323983 h 725328"/>
                  <a:gd name="connsiteX2" fmla="*/ 537715 w 539419"/>
                  <a:gd name="connsiteY2" fmla="*/ 311887 h 725328"/>
                  <a:gd name="connsiteX3" fmla="*/ 514226 w 539419"/>
                  <a:gd name="connsiteY3" fmla="*/ 273987 h 725328"/>
                  <a:gd name="connsiteX4" fmla="*/ 495843 w 539419"/>
                  <a:gd name="connsiteY4" fmla="*/ 263395 h 725328"/>
                  <a:gd name="connsiteX5" fmla="*/ 506644 w 539419"/>
                  <a:gd name="connsiteY5" fmla="*/ 227333 h 725328"/>
                  <a:gd name="connsiteX6" fmla="*/ 512074 w 539419"/>
                  <a:gd name="connsiteY6" fmla="*/ 208397 h 725328"/>
                  <a:gd name="connsiteX7" fmla="*/ 516722 w 539419"/>
                  <a:gd name="connsiteY7" fmla="*/ 186252 h 725328"/>
                  <a:gd name="connsiteX8" fmla="*/ 525580 w 539419"/>
                  <a:gd name="connsiteY8" fmla="*/ 134893 h 725328"/>
                  <a:gd name="connsiteX9" fmla="*/ 529800 w 539419"/>
                  <a:gd name="connsiteY9" fmla="*/ 82601 h 725328"/>
                  <a:gd name="connsiteX10" fmla="*/ 530571 w 539419"/>
                  <a:gd name="connsiteY10" fmla="*/ 70828 h 725328"/>
                  <a:gd name="connsiteX11" fmla="*/ 530476 w 539419"/>
                  <a:gd name="connsiteY11" fmla="*/ 59712 h 725328"/>
                  <a:gd name="connsiteX12" fmla="*/ 530200 w 539419"/>
                  <a:gd name="connsiteY12" fmla="*/ 39710 h 725328"/>
                  <a:gd name="connsiteX13" fmla="*/ 529228 w 539419"/>
                  <a:gd name="connsiteY13" fmla="*/ 0 h 725328"/>
                  <a:gd name="connsiteX14" fmla="*/ 527656 w 539419"/>
                  <a:gd name="connsiteY14" fmla="*/ 40138 h 725328"/>
                  <a:gd name="connsiteX15" fmla="*/ 526999 w 539419"/>
                  <a:gd name="connsiteY15" fmla="*/ 60293 h 725328"/>
                  <a:gd name="connsiteX16" fmla="*/ 526656 w 539419"/>
                  <a:gd name="connsiteY16" fmla="*/ 71485 h 725328"/>
                  <a:gd name="connsiteX17" fmla="*/ 525447 w 539419"/>
                  <a:gd name="connsiteY17" fmla="*/ 83239 h 725328"/>
                  <a:gd name="connsiteX18" fmla="*/ 520456 w 539419"/>
                  <a:gd name="connsiteY18" fmla="*/ 135207 h 725328"/>
                  <a:gd name="connsiteX19" fmla="*/ 512378 w 539419"/>
                  <a:gd name="connsiteY19" fmla="*/ 186233 h 725328"/>
                  <a:gd name="connsiteX20" fmla="*/ 504054 w 539419"/>
                  <a:gd name="connsiteY20" fmla="*/ 227171 h 725328"/>
                  <a:gd name="connsiteX21" fmla="*/ 495767 w 539419"/>
                  <a:gd name="connsiteY21" fmla="*/ 263347 h 725328"/>
                  <a:gd name="connsiteX22" fmla="*/ 485737 w 539419"/>
                  <a:gd name="connsiteY22" fmla="*/ 259975 h 725328"/>
                  <a:gd name="connsiteX23" fmla="*/ 449428 w 539419"/>
                  <a:gd name="connsiteY23" fmla="*/ 262128 h 725328"/>
                  <a:gd name="connsiteX24" fmla="*/ 416319 w 539419"/>
                  <a:gd name="connsiteY24" fmla="*/ 285464 h 725328"/>
                  <a:gd name="connsiteX25" fmla="*/ 410404 w 539419"/>
                  <a:gd name="connsiteY25" fmla="*/ 294513 h 725328"/>
                  <a:gd name="connsiteX26" fmla="*/ 405794 w 539419"/>
                  <a:gd name="connsiteY26" fmla="*/ 304581 h 725328"/>
                  <a:gd name="connsiteX27" fmla="*/ 402708 w 539419"/>
                  <a:gd name="connsiteY27" fmla="*/ 315497 h 725328"/>
                  <a:gd name="connsiteX28" fmla="*/ 401593 w 539419"/>
                  <a:gd name="connsiteY28" fmla="*/ 326422 h 725328"/>
                  <a:gd name="connsiteX29" fmla="*/ 414442 w 539419"/>
                  <a:gd name="connsiteY29" fmla="*/ 368570 h 725328"/>
                  <a:gd name="connsiteX30" fmla="*/ 442998 w 539419"/>
                  <a:gd name="connsiteY30" fmla="*/ 391563 h 725328"/>
                  <a:gd name="connsiteX31" fmla="*/ 426149 w 539419"/>
                  <a:gd name="connsiteY31" fmla="*/ 418281 h 725328"/>
                  <a:gd name="connsiteX32" fmla="*/ 380924 w 539419"/>
                  <a:gd name="connsiteY32" fmla="*/ 483203 h 725328"/>
                  <a:gd name="connsiteX33" fmla="*/ 329622 w 539419"/>
                  <a:gd name="connsiteY33" fmla="*/ 541392 h 725328"/>
                  <a:gd name="connsiteX34" fmla="*/ 307810 w 539419"/>
                  <a:gd name="connsiteY34" fmla="*/ 564099 h 725328"/>
                  <a:gd name="connsiteX35" fmla="*/ 292056 w 539419"/>
                  <a:gd name="connsiteY35" fmla="*/ 545706 h 725328"/>
                  <a:gd name="connsiteX36" fmla="*/ 263576 w 539419"/>
                  <a:gd name="connsiteY36" fmla="*/ 531714 h 725328"/>
                  <a:gd name="connsiteX37" fmla="*/ 227267 w 539419"/>
                  <a:gd name="connsiteY37" fmla="*/ 533867 h 725328"/>
                  <a:gd name="connsiteX38" fmla="*/ 194158 w 539419"/>
                  <a:gd name="connsiteY38" fmla="*/ 557203 h 725328"/>
                  <a:gd name="connsiteX39" fmla="*/ 188243 w 539419"/>
                  <a:gd name="connsiteY39" fmla="*/ 566252 h 725328"/>
                  <a:gd name="connsiteX40" fmla="*/ 183632 w 539419"/>
                  <a:gd name="connsiteY40" fmla="*/ 576329 h 725328"/>
                  <a:gd name="connsiteX41" fmla="*/ 180546 w 539419"/>
                  <a:gd name="connsiteY41" fmla="*/ 587245 h 725328"/>
                  <a:gd name="connsiteX42" fmla="*/ 179432 w 539419"/>
                  <a:gd name="connsiteY42" fmla="*/ 598161 h 725328"/>
                  <a:gd name="connsiteX43" fmla="*/ 192272 w 539419"/>
                  <a:gd name="connsiteY43" fmla="*/ 640309 h 725328"/>
                  <a:gd name="connsiteX44" fmla="*/ 196348 w 539419"/>
                  <a:gd name="connsiteY44" fmla="*/ 645166 h 725328"/>
                  <a:gd name="connsiteX45" fmla="*/ 169555 w 539419"/>
                  <a:gd name="connsiteY45" fmla="*/ 658616 h 725328"/>
                  <a:gd name="connsiteX46" fmla="*/ 99879 w 539419"/>
                  <a:gd name="connsiteY46" fmla="*/ 690363 h 725328"/>
                  <a:gd name="connsiteX47" fmla="*/ 61027 w 539419"/>
                  <a:gd name="connsiteY47" fmla="*/ 705002 h 725328"/>
                  <a:gd name="connsiteX48" fmla="*/ 29204 w 539419"/>
                  <a:gd name="connsiteY48" fmla="*/ 715737 h 725328"/>
                  <a:gd name="connsiteX49" fmla="*/ 0 w 539419"/>
                  <a:gd name="connsiteY49" fmla="*/ 725329 h 725328"/>
                  <a:gd name="connsiteX50" fmla="*/ 30299 w 539419"/>
                  <a:gd name="connsiteY50" fmla="*/ 718061 h 725328"/>
                  <a:gd name="connsiteX51" fmla="*/ 102499 w 539419"/>
                  <a:gd name="connsiteY51" fmla="*/ 694811 h 725328"/>
                  <a:gd name="connsiteX52" fmla="*/ 171098 w 539419"/>
                  <a:gd name="connsiteY52" fmla="*/ 660673 h 725328"/>
                  <a:gd name="connsiteX53" fmla="*/ 196463 w 539419"/>
                  <a:gd name="connsiteY53" fmla="*/ 645309 h 725328"/>
                  <a:gd name="connsiteX54" fmla="*/ 224809 w 539419"/>
                  <a:gd name="connsiteY54" fmla="*/ 665188 h 725328"/>
                  <a:gd name="connsiteX55" fmla="*/ 234325 w 539419"/>
                  <a:gd name="connsiteY55" fmla="*/ 667998 h 725328"/>
                  <a:gd name="connsiteX56" fmla="*/ 243554 w 539419"/>
                  <a:gd name="connsiteY56" fmla="*/ 669131 h 725328"/>
                  <a:gd name="connsiteX57" fmla="*/ 261633 w 539419"/>
                  <a:gd name="connsiteY57" fmla="*/ 668303 h 725328"/>
                  <a:gd name="connsiteX58" fmla="*/ 269919 w 539419"/>
                  <a:gd name="connsiteY58" fmla="*/ 666055 h 725328"/>
                  <a:gd name="connsiteX59" fmla="*/ 277701 w 539419"/>
                  <a:gd name="connsiteY59" fmla="*/ 663273 h 725328"/>
                  <a:gd name="connsiteX60" fmla="*/ 284626 w 539419"/>
                  <a:gd name="connsiteY60" fmla="*/ 659349 h 725328"/>
                  <a:gd name="connsiteX61" fmla="*/ 290874 w 539419"/>
                  <a:gd name="connsiteY61" fmla="*/ 655101 h 725328"/>
                  <a:gd name="connsiteX62" fmla="*/ 315392 w 539419"/>
                  <a:gd name="connsiteY62" fmla="*/ 616696 h 725328"/>
                  <a:gd name="connsiteX63" fmla="*/ 316544 w 539419"/>
                  <a:gd name="connsiteY63" fmla="*/ 609571 h 725328"/>
                  <a:gd name="connsiteX64" fmla="*/ 316925 w 539419"/>
                  <a:gd name="connsiteY64" fmla="*/ 604247 h 725328"/>
                  <a:gd name="connsiteX65" fmla="*/ 317230 w 539419"/>
                  <a:gd name="connsiteY65" fmla="*/ 599894 h 725328"/>
                  <a:gd name="connsiteX66" fmla="*/ 317230 w 539419"/>
                  <a:gd name="connsiteY66" fmla="*/ 599923 h 725328"/>
                  <a:gd name="connsiteX67" fmla="*/ 317230 w 539419"/>
                  <a:gd name="connsiteY67" fmla="*/ 599894 h 725328"/>
                  <a:gd name="connsiteX68" fmla="*/ 317230 w 539419"/>
                  <a:gd name="connsiteY68" fmla="*/ 599856 h 725328"/>
                  <a:gd name="connsiteX69" fmla="*/ 317230 w 539419"/>
                  <a:gd name="connsiteY69" fmla="*/ 599885 h 725328"/>
                  <a:gd name="connsiteX70" fmla="*/ 316935 w 539419"/>
                  <a:gd name="connsiteY70" fmla="*/ 595703 h 725328"/>
                  <a:gd name="connsiteX71" fmla="*/ 315535 w 539419"/>
                  <a:gd name="connsiteY71" fmla="*/ 583616 h 725328"/>
                  <a:gd name="connsiteX72" fmla="*/ 307810 w 539419"/>
                  <a:gd name="connsiteY72" fmla="*/ 564128 h 725328"/>
                  <a:gd name="connsiteX73" fmla="*/ 331689 w 539419"/>
                  <a:gd name="connsiteY73" fmla="*/ 542935 h 725328"/>
                  <a:gd name="connsiteX74" fmla="*/ 385382 w 539419"/>
                  <a:gd name="connsiteY74" fmla="*/ 485718 h 725328"/>
                  <a:gd name="connsiteX75" fmla="*/ 428520 w 539419"/>
                  <a:gd name="connsiteY75" fmla="*/ 419243 h 725328"/>
                  <a:gd name="connsiteX76" fmla="*/ 443103 w 539419"/>
                  <a:gd name="connsiteY76" fmla="*/ 391630 h 725328"/>
                  <a:gd name="connsiteX77" fmla="*/ 446951 w 539419"/>
                  <a:gd name="connsiteY77" fmla="*/ 393449 h 725328"/>
                  <a:gd name="connsiteX78" fmla="*/ 456476 w 539419"/>
                  <a:gd name="connsiteY78" fmla="*/ 396259 h 725328"/>
                  <a:gd name="connsiteX79" fmla="*/ 465706 w 539419"/>
                  <a:gd name="connsiteY79" fmla="*/ 397393 h 725328"/>
                  <a:gd name="connsiteX80" fmla="*/ 483775 w 539419"/>
                  <a:gd name="connsiteY80" fmla="*/ 396564 h 725328"/>
                  <a:gd name="connsiteX81" fmla="*/ 492062 w 539419"/>
                  <a:gd name="connsiteY81" fmla="*/ 394316 h 725328"/>
                  <a:gd name="connsiteX82" fmla="*/ 499853 w 539419"/>
                  <a:gd name="connsiteY82" fmla="*/ 391535 h 725328"/>
                  <a:gd name="connsiteX83" fmla="*/ 506778 w 539419"/>
                  <a:gd name="connsiteY83" fmla="*/ 387610 h 725328"/>
                  <a:gd name="connsiteX84" fmla="*/ 513026 w 539419"/>
                  <a:gd name="connsiteY84" fmla="*/ 383353 h 725328"/>
                  <a:gd name="connsiteX85" fmla="*/ 537543 w 539419"/>
                  <a:gd name="connsiteY85" fmla="*/ 344938 h 725328"/>
                  <a:gd name="connsiteX86" fmla="*/ 538696 w 539419"/>
                  <a:gd name="connsiteY86" fmla="*/ 337823 h 725328"/>
                  <a:gd name="connsiteX87" fmla="*/ 539077 w 539419"/>
                  <a:gd name="connsiteY87" fmla="*/ 332499 h 725328"/>
                  <a:gd name="connsiteX88" fmla="*/ 539382 w 539419"/>
                  <a:gd name="connsiteY88" fmla="*/ 328146 h 725328"/>
                  <a:gd name="connsiteX89" fmla="*/ 539382 w 539419"/>
                  <a:gd name="connsiteY89" fmla="*/ 328165 h 725328"/>
                  <a:gd name="connsiteX90" fmla="*/ 539410 w 539419"/>
                  <a:gd name="connsiteY90" fmla="*/ 328155 h 725328"/>
                  <a:gd name="connsiteX91" fmla="*/ 539410 w 539419"/>
                  <a:gd name="connsiteY91" fmla="*/ 328136 h 725328"/>
                  <a:gd name="connsiteX92" fmla="*/ 539410 w 539419"/>
                  <a:gd name="connsiteY92" fmla="*/ 328155 h 725328"/>
                  <a:gd name="connsiteX93" fmla="*/ 316744 w 539419"/>
                  <a:gd name="connsiteY93" fmla="*/ 595798 h 725328"/>
                  <a:gd name="connsiteX94" fmla="*/ 317249 w 539419"/>
                  <a:gd name="connsiteY94" fmla="*/ 599913 h 725328"/>
                  <a:gd name="connsiteX95" fmla="*/ 316716 w 539419"/>
                  <a:gd name="connsiteY95" fmla="*/ 604314 h 725328"/>
                  <a:gd name="connsiteX96" fmla="*/ 316087 w 539419"/>
                  <a:gd name="connsiteY96" fmla="*/ 609676 h 725328"/>
                  <a:gd name="connsiteX97" fmla="*/ 314554 w 539419"/>
                  <a:gd name="connsiteY97" fmla="*/ 616791 h 725328"/>
                  <a:gd name="connsiteX98" fmla="*/ 288808 w 539419"/>
                  <a:gd name="connsiteY98" fmla="*/ 653539 h 725328"/>
                  <a:gd name="connsiteX99" fmla="*/ 225133 w 539419"/>
                  <a:gd name="connsiteY99" fmla="*/ 660825 h 725328"/>
                  <a:gd name="connsiteX100" fmla="*/ 195396 w 539419"/>
                  <a:gd name="connsiteY100" fmla="*/ 636451 h 725328"/>
                  <a:gd name="connsiteX101" fmla="*/ 184642 w 539419"/>
                  <a:gd name="connsiteY101" fmla="*/ 597198 h 725328"/>
                  <a:gd name="connsiteX102" fmla="*/ 185776 w 539419"/>
                  <a:gd name="connsiteY102" fmla="*/ 586292 h 725328"/>
                  <a:gd name="connsiteX103" fmla="*/ 188833 w 539419"/>
                  <a:gd name="connsiteY103" fmla="*/ 576567 h 725328"/>
                  <a:gd name="connsiteX104" fmla="*/ 193272 w 539419"/>
                  <a:gd name="connsiteY104" fmla="*/ 567414 h 725328"/>
                  <a:gd name="connsiteX105" fmla="*/ 195720 w 539419"/>
                  <a:gd name="connsiteY105" fmla="*/ 562994 h 725328"/>
                  <a:gd name="connsiteX106" fmla="*/ 198901 w 539419"/>
                  <a:gd name="connsiteY106" fmla="*/ 559127 h 725328"/>
                  <a:gd name="connsiteX107" fmla="*/ 212969 w 539419"/>
                  <a:gd name="connsiteY107" fmla="*/ 545611 h 725328"/>
                  <a:gd name="connsiteX108" fmla="*/ 229829 w 539419"/>
                  <a:gd name="connsiteY108" fmla="*/ 537591 h 725328"/>
                  <a:gd name="connsiteX109" fmla="*/ 238525 w 539419"/>
                  <a:gd name="connsiteY109" fmla="*/ 535219 h 725328"/>
                  <a:gd name="connsiteX110" fmla="*/ 247269 w 539419"/>
                  <a:gd name="connsiteY110" fmla="*/ 534257 h 725328"/>
                  <a:gd name="connsiteX111" fmla="*/ 249422 w 539419"/>
                  <a:gd name="connsiteY111" fmla="*/ 534019 h 725328"/>
                  <a:gd name="connsiteX112" fmla="*/ 251403 w 539419"/>
                  <a:gd name="connsiteY112" fmla="*/ 534124 h 725328"/>
                  <a:gd name="connsiteX113" fmla="*/ 255756 w 539419"/>
                  <a:gd name="connsiteY113" fmla="*/ 534524 h 725328"/>
                  <a:gd name="connsiteX114" fmla="*/ 264176 w 539419"/>
                  <a:gd name="connsiteY114" fmla="*/ 535476 h 725328"/>
                  <a:gd name="connsiteX115" fmla="*/ 291065 w 539419"/>
                  <a:gd name="connsiteY115" fmla="*/ 548202 h 725328"/>
                  <a:gd name="connsiteX116" fmla="*/ 314849 w 539419"/>
                  <a:gd name="connsiteY116" fmla="*/ 584044 h 725328"/>
                  <a:gd name="connsiteX117" fmla="*/ 316744 w 539419"/>
                  <a:gd name="connsiteY117" fmla="*/ 595798 h 725328"/>
                  <a:gd name="connsiteX118" fmla="*/ 538877 w 539419"/>
                  <a:gd name="connsiteY118" fmla="*/ 332575 h 725328"/>
                  <a:gd name="connsiteX119" fmla="*/ 538248 w 539419"/>
                  <a:gd name="connsiteY119" fmla="*/ 337937 h 725328"/>
                  <a:gd name="connsiteX120" fmla="*/ 536715 w 539419"/>
                  <a:gd name="connsiteY120" fmla="*/ 345053 h 725328"/>
                  <a:gd name="connsiteX121" fmla="*/ 510969 w 539419"/>
                  <a:gd name="connsiteY121" fmla="*/ 381810 h 725328"/>
                  <a:gd name="connsiteX122" fmla="*/ 447294 w 539419"/>
                  <a:gd name="connsiteY122" fmla="*/ 389096 h 725328"/>
                  <a:gd name="connsiteX123" fmla="*/ 417557 w 539419"/>
                  <a:gd name="connsiteY123" fmla="*/ 364722 h 725328"/>
                  <a:gd name="connsiteX124" fmla="*/ 406803 w 539419"/>
                  <a:gd name="connsiteY124" fmla="*/ 325460 h 725328"/>
                  <a:gd name="connsiteX125" fmla="*/ 407937 w 539419"/>
                  <a:gd name="connsiteY125" fmla="*/ 314554 h 725328"/>
                  <a:gd name="connsiteX126" fmla="*/ 410985 w 539419"/>
                  <a:gd name="connsiteY126" fmla="*/ 304819 h 725328"/>
                  <a:gd name="connsiteX127" fmla="*/ 415433 w 539419"/>
                  <a:gd name="connsiteY127" fmla="*/ 295675 h 725328"/>
                  <a:gd name="connsiteX128" fmla="*/ 417881 w 539419"/>
                  <a:gd name="connsiteY128" fmla="*/ 291255 h 725328"/>
                  <a:gd name="connsiteX129" fmla="*/ 421062 w 539419"/>
                  <a:gd name="connsiteY129" fmla="*/ 287379 h 725328"/>
                  <a:gd name="connsiteX130" fmla="*/ 435140 w 539419"/>
                  <a:gd name="connsiteY130" fmla="*/ 273872 h 725328"/>
                  <a:gd name="connsiteX131" fmla="*/ 451999 w 539419"/>
                  <a:gd name="connsiteY131" fmla="*/ 265852 h 725328"/>
                  <a:gd name="connsiteX132" fmla="*/ 460686 w 539419"/>
                  <a:gd name="connsiteY132" fmla="*/ 263481 h 725328"/>
                  <a:gd name="connsiteX133" fmla="*/ 469440 w 539419"/>
                  <a:gd name="connsiteY133" fmla="*/ 262519 h 725328"/>
                  <a:gd name="connsiteX134" fmla="*/ 471592 w 539419"/>
                  <a:gd name="connsiteY134" fmla="*/ 262280 h 725328"/>
                  <a:gd name="connsiteX135" fmla="*/ 473573 w 539419"/>
                  <a:gd name="connsiteY135" fmla="*/ 262385 h 725328"/>
                  <a:gd name="connsiteX136" fmla="*/ 477926 w 539419"/>
                  <a:gd name="connsiteY136" fmla="*/ 262785 h 725328"/>
                  <a:gd name="connsiteX137" fmla="*/ 486347 w 539419"/>
                  <a:gd name="connsiteY137" fmla="*/ 263728 h 725328"/>
                  <a:gd name="connsiteX138" fmla="*/ 513236 w 539419"/>
                  <a:gd name="connsiteY138" fmla="*/ 276454 h 725328"/>
                  <a:gd name="connsiteX139" fmla="*/ 537020 w 539419"/>
                  <a:gd name="connsiteY139" fmla="*/ 312296 h 725328"/>
                  <a:gd name="connsiteX140" fmla="*/ 538915 w 539419"/>
                  <a:gd name="connsiteY140" fmla="*/ 324050 h 725328"/>
                  <a:gd name="connsiteX141" fmla="*/ 539420 w 539419"/>
                  <a:gd name="connsiteY141" fmla="*/ 328155 h 725328"/>
                  <a:gd name="connsiteX142" fmla="*/ 538877 w 539419"/>
                  <a:gd name="connsiteY142" fmla="*/ 332575 h 7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39419" h="725328">
                    <a:moveTo>
                      <a:pt x="539410" y="328155"/>
                    </a:moveTo>
                    <a:cubicBezTo>
                      <a:pt x="539401" y="328051"/>
                      <a:pt x="539296" y="326631"/>
                      <a:pt x="539115" y="323983"/>
                    </a:cubicBezTo>
                    <a:cubicBezTo>
                      <a:pt x="538686" y="321259"/>
                      <a:pt x="539182" y="317002"/>
                      <a:pt x="537715" y="311887"/>
                    </a:cubicBezTo>
                    <a:cubicBezTo>
                      <a:pt x="535696" y="301571"/>
                      <a:pt x="529219" y="286464"/>
                      <a:pt x="514226" y="273987"/>
                    </a:cubicBezTo>
                    <a:cubicBezTo>
                      <a:pt x="509216" y="269577"/>
                      <a:pt x="502910" y="266148"/>
                      <a:pt x="495843" y="263395"/>
                    </a:cubicBezTo>
                    <a:cubicBezTo>
                      <a:pt x="496910" y="259823"/>
                      <a:pt x="500834" y="246698"/>
                      <a:pt x="506644" y="227333"/>
                    </a:cubicBezTo>
                    <a:cubicBezTo>
                      <a:pt x="508311" y="221542"/>
                      <a:pt x="510130" y="215198"/>
                      <a:pt x="512074" y="208397"/>
                    </a:cubicBezTo>
                    <a:cubicBezTo>
                      <a:pt x="514160" y="201606"/>
                      <a:pt x="515083" y="194062"/>
                      <a:pt x="516722" y="186252"/>
                    </a:cubicBezTo>
                    <a:cubicBezTo>
                      <a:pt x="519532" y="170536"/>
                      <a:pt x="523227" y="153286"/>
                      <a:pt x="525580" y="134893"/>
                    </a:cubicBezTo>
                    <a:cubicBezTo>
                      <a:pt x="527256" y="116405"/>
                      <a:pt x="528647" y="98708"/>
                      <a:pt x="529800" y="82601"/>
                    </a:cubicBezTo>
                    <a:cubicBezTo>
                      <a:pt x="530066" y="78581"/>
                      <a:pt x="530323" y="74657"/>
                      <a:pt x="530571" y="70828"/>
                    </a:cubicBezTo>
                    <a:cubicBezTo>
                      <a:pt x="530543" y="67018"/>
                      <a:pt x="530504" y="63303"/>
                      <a:pt x="530476" y="59712"/>
                    </a:cubicBezTo>
                    <a:cubicBezTo>
                      <a:pt x="530371" y="52549"/>
                      <a:pt x="530285" y="45844"/>
                      <a:pt x="530200" y="39710"/>
                    </a:cubicBezTo>
                    <a:cubicBezTo>
                      <a:pt x="529600" y="15392"/>
                      <a:pt x="529228" y="0"/>
                      <a:pt x="529228" y="0"/>
                    </a:cubicBezTo>
                    <a:cubicBezTo>
                      <a:pt x="529228" y="0"/>
                      <a:pt x="528618" y="15507"/>
                      <a:pt x="527656" y="40138"/>
                    </a:cubicBezTo>
                    <a:cubicBezTo>
                      <a:pt x="527456" y="46311"/>
                      <a:pt x="527228" y="53064"/>
                      <a:pt x="526999" y="60293"/>
                    </a:cubicBezTo>
                    <a:cubicBezTo>
                      <a:pt x="526885" y="63913"/>
                      <a:pt x="526780" y="67647"/>
                      <a:pt x="526656" y="71485"/>
                    </a:cubicBezTo>
                    <a:cubicBezTo>
                      <a:pt x="526266" y="75305"/>
                      <a:pt x="525866" y="79229"/>
                      <a:pt x="525447" y="83239"/>
                    </a:cubicBezTo>
                    <a:cubicBezTo>
                      <a:pt x="523904" y="99317"/>
                      <a:pt x="522208" y="116881"/>
                      <a:pt x="520456" y="135207"/>
                    </a:cubicBezTo>
                    <a:cubicBezTo>
                      <a:pt x="517960" y="153448"/>
                      <a:pt x="514721" y="170602"/>
                      <a:pt x="512378" y="186233"/>
                    </a:cubicBezTo>
                    <a:cubicBezTo>
                      <a:pt x="510388" y="201940"/>
                      <a:pt x="506759" y="215627"/>
                      <a:pt x="504054" y="227171"/>
                    </a:cubicBezTo>
                    <a:cubicBezTo>
                      <a:pt x="499577" y="246688"/>
                      <a:pt x="496595" y="259747"/>
                      <a:pt x="495767" y="263347"/>
                    </a:cubicBezTo>
                    <a:cubicBezTo>
                      <a:pt x="492557" y="262099"/>
                      <a:pt x="489242" y="260947"/>
                      <a:pt x="485737" y="259975"/>
                    </a:cubicBezTo>
                    <a:cubicBezTo>
                      <a:pt x="474859" y="258451"/>
                      <a:pt x="461667" y="257356"/>
                      <a:pt x="449428" y="262128"/>
                    </a:cubicBezTo>
                    <a:cubicBezTo>
                      <a:pt x="437150" y="266214"/>
                      <a:pt x="424796" y="273796"/>
                      <a:pt x="416319" y="285464"/>
                    </a:cubicBezTo>
                    <a:cubicBezTo>
                      <a:pt x="413795" y="288065"/>
                      <a:pt x="412128" y="291284"/>
                      <a:pt x="410404" y="294513"/>
                    </a:cubicBezTo>
                    <a:cubicBezTo>
                      <a:pt x="408670" y="297732"/>
                      <a:pt x="406660" y="300838"/>
                      <a:pt x="405794" y="304581"/>
                    </a:cubicBezTo>
                    <a:cubicBezTo>
                      <a:pt x="404784" y="308181"/>
                      <a:pt x="403279" y="311858"/>
                      <a:pt x="402708" y="315497"/>
                    </a:cubicBezTo>
                    <a:cubicBezTo>
                      <a:pt x="402336" y="319116"/>
                      <a:pt x="401974" y="322755"/>
                      <a:pt x="401593" y="326422"/>
                    </a:cubicBezTo>
                    <a:cubicBezTo>
                      <a:pt x="401507" y="342119"/>
                      <a:pt x="406232" y="356597"/>
                      <a:pt x="414442" y="368570"/>
                    </a:cubicBezTo>
                    <a:cubicBezTo>
                      <a:pt x="421881" y="379181"/>
                      <a:pt x="432197" y="386563"/>
                      <a:pt x="442998" y="391563"/>
                    </a:cubicBezTo>
                    <a:cubicBezTo>
                      <a:pt x="440798" y="395049"/>
                      <a:pt x="434759" y="404632"/>
                      <a:pt x="426149" y="418281"/>
                    </a:cubicBezTo>
                    <a:cubicBezTo>
                      <a:pt x="416090" y="436312"/>
                      <a:pt x="398621" y="458343"/>
                      <a:pt x="380924" y="483203"/>
                    </a:cubicBezTo>
                    <a:cubicBezTo>
                      <a:pt x="360912" y="506349"/>
                      <a:pt x="344062" y="527923"/>
                      <a:pt x="329622" y="541392"/>
                    </a:cubicBezTo>
                    <a:cubicBezTo>
                      <a:pt x="316906" y="554641"/>
                      <a:pt x="308820" y="563042"/>
                      <a:pt x="307810" y="564099"/>
                    </a:cubicBezTo>
                    <a:cubicBezTo>
                      <a:pt x="304105" y="557898"/>
                      <a:pt x="299037" y="551526"/>
                      <a:pt x="292056" y="545706"/>
                    </a:cubicBezTo>
                    <a:cubicBezTo>
                      <a:pt x="284740" y="539267"/>
                      <a:pt x="274834" y="534819"/>
                      <a:pt x="263576" y="531714"/>
                    </a:cubicBezTo>
                    <a:cubicBezTo>
                      <a:pt x="252708" y="530190"/>
                      <a:pt x="239516" y="529095"/>
                      <a:pt x="227267" y="533867"/>
                    </a:cubicBezTo>
                    <a:cubicBezTo>
                      <a:pt x="214998" y="537963"/>
                      <a:pt x="202644" y="545554"/>
                      <a:pt x="194158" y="557203"/>
                    </a:cubicBezTo>
                    <a:cubicBezTo>
                      <a:pt x="191633" y="559803"/>
                      <a:pt x="189967" y="563023"/>
                      <a:pt x="188243" y="566252"/>
                    </a:cubicBezTo>
                    <a:cubicBezTo>
                      <a:pt x="186509" y="569471"/>
                      <a:pt x="184499" y="572567"/>
                      <a:pt x="183632" y="576329"/>
                    </a:cubicBezTo>
                    <a:cubicBezTo>
                      <a:pt x="182613" y="579930"/>
                      <a:pt x="181118" y="583606"/>
                      <a:pt x="180546" y="587245"/>
                    </a:cubicBezTo>
                    <a:cubicBezTo>
                      <a:pt x="180175" y="590855"/>
                      <a:pt x="179803" y="594503"/>
                      <a:pt x="179432" y="598161"/>
                    </a:cubicBezTo>
                    <a:cubicBezTo>
                      <a:pt x="179346" y="613858"/>
                      <a:pt x="184080" y="628336"/>
                      <a:pt x="192272" y="640309"/>
                    </a:cubicBezTo>
                    <a:cubicBezTo>
                      <a:pt x="193510" y="642071"/>
                      <a:pt x="194967" y="643576"/>
                      <a:pt x="196348" y="645166"/>
                    </a:cubicBezTo>
                    <a:cubicBezTo>
                      <a:pt x="192357" y="647176"/>
                      <a:pt x="182785" y="651977"/>
                      <a:pt x="169555" y="658616"/>
                    </a:cubicBezTo>
                    <a:cubicBezTo>
                      <a:pt x="152143" y="668331"/>
                      <a:pt x="126873" y="678351"/>
                      <a:pt x="99879" y="690363"/>
                    </a:cubicBezTo>
                    <a:cubicBezTo>
                      <a:pt x="86030" y="695582"/>
                      <a:pt x="72923" y="700516"/>
                      <a:pt x="61027" y="705002"/>
                    </a:cubicBezTo>
                    <a:cubicBezTo>
                      <a:pt x="49301" y="709927"/>
                      <a:pt x="38195" y="712584"/>
                      <a:pt x="29204" y="715737"/>
                    </a:cubicBezTo>
                    <a:cubicBezTo>
                      <a:pt x="11144" y="721662"/>
                      <a:pt x="0" y="725329"/>
                      <a:pt x="0" y="725329"/>
                    </a:cubicBezTo>
                    <a:cubicBezTo>
                      <a:pt x="0" y="725329"/>
                      <a:pt x="11744" y="722509"/>
                      <a:pt x="30299" y="718061"/>
                    </a:cubicBezTo>
                    <a:cubicBezTo>
                      <a:pt x="49263" y="714042"/>
                      <a:pt x="74524" y="705117"/>
                      <a:pt x="102499" y="694811"/>
                    </a:cubicBezTo>
                    <a:cubicBezTo>
                      <a:pt x="129759" y="682628"/>
                      <a:pt x="154562" y="671370"/>
                      <a:pt x="171098" y="660673"/>
                    </a:cubicBezTo>
                    <a:cubicBezTo>
                      <a:pt x="183575" y="653110"/>
                      <a:pt x="192681" y="647605"/>
                      <a:pt x="196463" y="645309"/>
                    </a:cubicBezTo>
                    <a:cubicBezTo>
                      <a:pt x="204406" y="654434"/>
                      <a:pt x="214427" y="661006"/>
                      <a:pt x="224809" y="665188"/>
                    </a:cubicBezTo>
                    <a:cubicBezTo>
                      <a:pt x="228019" y="666140"/>
                      <a:pt x="231191" y="667074"/>
                      <a:pt x="234325" y="667998"/>
                    </a:cubicBezTo>
                    <a:cubicBezTo>
                      <a:pt x="237449" y="668931"/>
                      <a:pt x="240516" y="668722"/>
                      <a:pt x="243554" y="669131"/>
                    </a:cubicBezTo>
                    <a:cubicBezTo>
                      <a:pt x="249526" y="670179"/>
                      <a:pt x="256003" y="668884"/>
                      <a:pt x="261633" y="668303"/>
                    </a:cubicBezTo>
                    <a:cubicBezTo>
                      <a:pt x="264585" y="668226"/>
                      <a:pt x="267205" y="666750"/>
                      <a:pt x="269919" y="666055"/>
                    </a:cubicBezTo>
                    <a:cubicBezTo>
                      <a:pt x="272558" y="665083"/>
                      <a:pt x="275292" y="664483"/>
                      <a:pt x="277701" y="663273"/>
                    </a:cubicBezTo>
                    <a:cubicBezTo>
                      <a:pt x="280054" y="661930"/>
                      <a:pt x="282359" y="660635"/>
                      <a:pt x="284626" y="659349"/>
                    </a:cubicBezTo>
                    <a:cubicBezTo>
                      <a:pt x="286912" y="658130"/>
                      <a:pt x="289103" y="656854"/>
                      <a:pt x="290874" y="655101"/>
                    </a:cubicBezTo>
                    <a:cubicBezTo>
                      <a:pt x="306372" y="642680"/>
                      <a:pt x="313411" y="627297"/>
                      <a:pt x="315392" y="616696"/>
                    </a:cubicBezTo>
                    <a:cubicBezTo>
                      <a:pt x="316325" y="614115"/>
                      <a:pt x="316440" y="611696"/>
                      <a:pt x="316544" y="609571"/>
                    </a:cubicBezTo>
                    <a:cubicBezTo>
                      <a:pt x="316706" y="607466"/>
                      <a:pt x="316821" y="605695"/>
                      <a:pt x="316925" y="604247"/>
                    </a:cubicBezTo>
                    <a:cubicBezTo>
                      <a:pt x="317125" y="601475"/>
                      <a:pt x="317221" y="600008"/>
                      <a:pt x="317230" y="599894"/>
                    </a:cubicBezTo>
                    <a:cubicBezTo>
                      <a:pt x="317230" y="599904"/>
                      <a:pt x="317230" y="599923"/>
                      <a:pt x="317230" y="599923"/>
                    </a:cubicBezTo>
                    <a:lnTo>
                      <a:pt x="317230" y="599894"/>
                    </a:lnTo>
                    <a:cubicBezTo>
                      <a:pt x="317230" y="599885"/>
                      <a:pt x="317230" y="599856"/>
                      <a:pt x="317230" y="599856"/>
                    </a:cubicBezTo>
                    <a:cubicBezTo>
                      <a:pt x="317230" y="599856"/>
                      <a:pt x="317230" y="599875"/>
                      <a:pt x="317230" y="599885"/>
                    </a:cubicBezTo>
                    <a:cubicBezTo>
                      <a:pt x="317221" y="599770"/>
                      <a:pt x="317116" y="598370"/>
                      <a:pt x="316935" y="595703"/>
                    </a:cubicBezTo>
                    <a:cubicBezTo>
                      <a:pt x="316506" y="592988"/>
                      <a:pt x="317002" y="588731"/>
                      <a:pt x="315535" y="583616"/>
                    </a:cubicBezTo>
                    <a:cubicBezTo>
                      <a:pt x="314458" y="578110"/>
                      <a:pt x="312049" y="571233"/>
                      <a:pt x="307810" y="564128"/>
                    </a:cubicBezTo>
                    <a:cubicBezTo>
                      <a:pt x="308896" y="563166"/>
                      <a:pt x="317859" y="555222"/>
                      <a:pt x="331689" y="542935"/>
                    </a:cubicBezTo>
                    <a:cubicBezTo>
                      <a:pt x="347196" y="530171"/>
                      <a:pt x="365255" y="509092"/>
                      <a:pt x="385382" y="485718"/>
                    </a:cubicBezTo>
                    <a:cubicBezTo>
                      <a:pt x="403346" y="460524"/>
                      <a:pt x="419710" y="437626"/>
                      <a:pt x="428520" y="419243"/>
                    </a:cubicBezTo>
                    <a:cubicBezTo>
                      <a:pt x="435940" y="405184"/>
                      <a:pt x="441188" y="395249"/>
                      <a:pt x="443103" y="391630"/>
                    </a:cubicBezTo>
                    <a:cubicBezTo>
                      <a:pt x="444398" y="392230"/>
                      <a:pt x="445656" y="392935"/>
                      <a:pt x="446951" y="393449"/>
                    </a:cubicBezTo>
                    <a:cubicBezTo>
                      <a:pt x="450171" y="394402"/>
                      <a:pt x="453342" y="395335"/>
                      <a:pt x="456476" y="396259"/>
                    </a:cubicBezTo>
                    <a:cubicBezTo>
                      <a:pt x="459600" y="397193"/>
                      <a:pt x="462667" y="396983"/>
                      <a:pt x="465706" y="397393"/>
                    </a:cubicBezTo>
                    <a:cubicBezTo>
                      <a:pt x="471678" y="398440"/>
                      <a:pt x="478155" y="397145"/>
                      <a:pt x="483775" y="396564"/>
                    </a:cubicBezTo>
                    <a:cubicBezTo>
                      <a:pt x="486737" y="396488"/>
                      <a:pt x="489356" y="395021"/>
                      <a:pt x="492062" y="394316"/>
                    </a:cubicBezTo>
                    <a:cubicBezTo>
                      <a:pt x="494709" y="393354"/>
                      <a:pt x="497443" y="392744"/>
                      <a:pt x="499853" y="391535"/>
                    </a:cubicBezTo>
                    <a:cubicBezTo>
                      <a:pt x="502206" y="390201"/>
                      <a:pt x="504511" y="388896"/>
                      <a:pt x="506778" y="387610"/>
                    </a:cubicBezTo>
                    <a:cubicBezTo>
                      <a:pt x="509064" y="386391"/>
                      <a:pt x="511254" y="385115"/>
                      <a:pt x="513026" y="383353"/>
                    </a:cubicBezTo>
                    <a:cubicBezTo>
                      <a:pt x="528533" y="370932"/>
                      <a:pt x="535562" y="355549"/>
                      <a:pt x="537543" y="344938"/>
                    </a:cubicBezTo>
                    <a:cubicBezTo>
                      <a:pt x="538477" y="342367"/>
                      <a:pt x="538591" y="339938"/>
                      <a:pt x="538696" y="337823"/>
                    </a:cubicBezTo>
                    <a:cubicBezTo>
                      <a:pt x="538858" y="335718"/>
                      <a:pt x="538972" y="333937"/>
                      <a:pt x="539077" y="332499"/>
                    </a:cubicBezTo>
                    <a:cubicBezTo>
                      <a:pt x="539277" y="329727"/>
                      <a:pt x="539372" y="328251"/>
                      <a:pt x="539382" y="328146"/>
                    </a:cubicBezTo>
                    <a:lnTo>
                      <a:pt x="539382" y="328165"/>
                    </a:lnTo>
                    <a:cubicBezTo>
                      <a:pt x="539410" y="328203"/>
                      <a:pt x="539410" y="328174"/>
                      <a:pt x="539410" y="328155"/>
                    </a:cubicBezTo>
                    <a:cubicBezTo>
                      <a:pt x="539410" y="328155"/>
                      <a:pt x="539410" y="328136"/>
                      <a:pt x="539410" y="328136"/>
                    </a:cubicBezTo>
                    <a:lnTo>
                      <a:pt x="539410" y="328155"/>
                    </a:lnTo>
                    <a:close/>
                    <a:moveTo>
                      <a:pt x="316744" y="595798"/>
                    </a:moveTo>
                    <a:cubicBezTo>
                      <a:pt x="317059" y="598475"/>
                      <a:pt x="317240" y="599866"/>
                      <a:pt x="317249" y="599913"/>
                    </a:cubicBezTo>
                    <a:cubicBezTo>
                      <a:pt x="317240" y="599999"/>
                      <a:pt x="317049" y="601494"/>
                      <a:pt x="316716" y="604314"/>
                    </a:cubicBezTo>
                    <a:cubicBezTo>
                      <a:pt x="316544" y="605761"/>
                      <a:pt x="316335" y="607562"/>
                      <a:pt x="316087" y="609676"/>
                    </a:cubicBezTo>
                    <a:cubicBezTo>
                      <a:pt x="315906" y="611829"/>
                      <a:pt x="315592" y="614258"/>
                      <a:pt x="314554" y="616791"/>
                    </a:cubicBezTo>
                    <a:cubicBezTo>
                      <a:pt x="312201" y="627221"/>
                      <a:pt x="304352" y="642137"/>
                      <a:pt x="288808" y="653539"/>
                    </a:cubicBezTo>
                    <a:cubicBezTo>
                      <a:pt x="273634" y="665388"/>
                      <a:pt x="248526" y="669817"/>
                      <a:pt x="225133" y="660825"/>
                    </a:cubicBezTo>
                    <a:cubicBezTo>
                      <a:pt x="213789" y="655730"/>
                      <a:pt x="203159" y="647548"/>
                      <a:pt x="195396" y="636451"/>
                    </a:cubicBezTo>
                    <a:cubicBezTo>
                      <a:pt x="188071" y="625135"/>
                      <a:pt x="184261" y="611067"/>
                      <a:pt x="184642" y="597198"/>
                    </a:cubicBezTo>
                    <a:cubicBezTo>
                      <a:pt x="185023" y="593541"/>
                      <a:pt x="185404" y="589902"/>
                      <a:pt x="185776" y="586292"/>
                    </a:cubicBezTo>
                    <a:cubicBezTo>
                      <a:pt x="186795" y="583025"/>
                      <a:pt x="187814" y="579777"/>
                      <a:pt x="188833" y="576567"/>
                    </a:cubicBezTo>
                    <a:cubicBezTo>
                      <a:pt x="189605" y="573262"/>
                      <a:pt x="191862" y="570462"/>
                      <a:pt x="193272" y="567414"/>
                    </a:cubicBezTo>
                    <a:cubicBezTo>
                      <a:pt x="194100" y="565947"/>
                      <a:pt x="194805" y="564404"/>
                      <a:pt x="195720" y="562994"/>
                    </a:cubicBezTo>
                    <a:lnTo>
                      <a:pt x="198901" y="559127"/>
                    </a:lnTo>
                    <a:cubicBezTo>
                      <a:pt x="202730" y="553593"/>
                      <a:pt x="208093" y="549764"/>
                      <a:pt x="212969" y="545611"/>
                    </a:cubicBezTo>
                    <a:cubicBezTo>
                      <a:pt x="218608" y="542658"/>
                      <a:pt x="223799" y="538925"/>
                      <a:pt x="229829" y="537591"/>
                    </a:cubicBezTo>
                    <a:cubicBezTo>
                      <a:pt x="232781" y="536839"/>
                      <a:pt x="235534" y="535343"/>
                      <a:pt x="238525" y="535219"/>
                    </a:cubicBezTo>
                    <a:cubicBezTo>
                      <a:pt x="241487" y="534895"/>
                      <a:pt x="244392" y="534581"/>
                      <a:pt x="247269" y="534257"/>
                    </a:cubicBezTo>
                    <a:lnTo>
                      <a:pt x="249422" y="534019"/>
                    </a:lnTo>
                    <a:cubicBezTo>
                      <a:pt x="249707" y="533886"/>
                      <a:pt x="250774" y="534105"/>
                      <a:pt x="251403" y="534124"/>
                    </a:cubicBezTo>
                    <a:lnTo>
                      <a:pt x="255756" y="534524"/>
                    </a:lnTo>
                    <a:cubicBezTo>
                      <a:pt x="258604" y="534867"/>
                      <a:pt x="261537" y="534876"/>
                      <a:pt x="264176" y="535476"/>
                    </a:cubicBezTo>
                    <a:cubicBezTo>
                      <a:pt x="274396" y="538191"/>
                      <a:pt x="284016" y="542163"/>
                      <a:pt x="291065" y="548202"/>
                    </a:cubicBezTo>
                    <a:cubicBezTo>
                      <a:pt x="305638" y="559737"/>
                      <a:pt x="312372" y="574091"/>
                      <a:pt x="314849" y="584044"/>
                    </a:cubicBezTo>
                    <a:cubicBezTo>
                      <a:pt x="316430" y="588988"/>
                      <a:pt x="316192" y="593131"/>
                      <a:pt x="316744" y="595798"/>
                    </a:cubicBezTo>
                    <a:close/>
                    <a:moveTo>
                      <a:pt x="538877" y="332575"/>
                    </a:moveTo>
                    <a:cubicBezTo>
                      <a:pt x="538705" y="334023"/>
                      <a:pt x="538496" y="335823"/>
                      <a:pt x="538248" y="337937"/>
                    </a:cubicBezTo>
                    <a:cubicBezTo>
                      <a:pt x="538067" y="340081"/>
                      <a:pt x="537753" y="342529"/>
                      <a:pt x="536715" y="345053"/>
                    </a:cubicBezTo>
                    <a:cubicBezTo>
                      <a:pt x="534362" y="355492"/>
                      <a:pt x="526513" y="370408"/>
                      <a:pt x="510969" y="381810"/>
                    </a:cubicBezTo>
                    <a:cubicBezTo>
                      <a:pt x="495795" y="393659"/>
                      <a:pt x="470687" y="398078"/>
                      <a:pt x="447294" y="389096"/>
                    </a:cubicBezTo>
                    <a:cubicBezTo>
                      <a:pt x="435940" y="384000"/>
                      <a:pt x="425310" y="375818"/>
                      <a:pt x="417557" y="364722"/>
                    </a:cubicBezTo>
                    <a:cubicBezTo>
                      <a:pt x="410232" y="353406"/>
                      <a:pt x="406413" y="339328"/>
                      <a:pt x="406803" y="325460"/>
                    </a:cubicBezTo>
                    <a:cubicBezTo>
                      <a:pt x="407184" y="321802"/>
                      <a:pt x="407565" y="318164"/>
                      <a:pt x="407937" y="314554"/>
                    </a:cubicBezTo>
                    <a:cubicBezTo>
                      <a:pt x="408956" y="311287"/>
                      <a:pt x="409985" y="308039"/>
                      <a:pt x="410985" y="304819"/>
                    </a:cubicBezTo>
                    <a:cubicBezTo>
                      <a:pt x="411756" y="301523"/>
                      <a:pt x="414014" y="298714"/>
                      <a:pt x="415433" y="295675"/>
                    </a:cubicBezTo>
                    <a:cubicBezTo>
                      <a:pt x="416262" y="294208"/>
                      <a:pt x="416966" y="292656"/>
                      <a:pt x="417881" y="291255"/>
                    </a:cubicBezTo>
                    <a:lnTo>
                      <a:pt x="421062" y="287379"/>
                    </a:lnTo>
                    <a:cubicBezTo>
                      <a:pt x="424891" y="281835"/>
                      <a:pt x="430263" y="278016"/>
                      <a:pt x="435140" y="273872"/>
                    </a:cubicBezTo>
                    <a:cubicBezTo>
                      <a:pt x="440779" y="270920"/>
                      <a:pt x="445970" y="267186"/>
                      <a:pt x="451999" y="265852"/>
                    </a:cubicBezTo>
                    <a:cubicBezTo>
                      <a:pt x="454943" y="265100"/>
                      <a:pt x="457695" y="263614"/>
                      <a:pt x="460686" y="263481"/>
                    </a:cubicBezTo>
                    <a:cubicBezTo>
                      <a:pt x="463648" y="263157"/>
                      <a:pt x="466563" y="262842"/>
                      <a:pt x="469440" y="262519"/>
                    </a:cubicBezTo>
                    <a:lnTo>
                      <a:pt x="471592" y="262280"/>
                    </a:lnTo>
                    <a:cubicBezTo>
                      <a:pt x="471878" y="262147"/>
                      <a:pt x="472945" y="262357"/>
                      <a:pt x="473573" y="262385"/>
                    </a:cubicBezTo>
                    <a:lnTo>
                      <a:pt x="477926" y="262785"/>
                    </a:lnTo>
                    <a:cubicBezTo>
                      <a:pt x="480774" y="263128"/>
                      <a:pt x="483708" y="263138"/>
                      <a:pt x="486347" y="263728"/>
                    </a:cubicBezTo>
                    <a:cubicBezTo>
                      <a:pt x="496567" y="266443"/>
                      <a:pt x="506187" y="270415"/>
                      <a:pt x="513236" y="276454"/>
                    </a:cubicBezTo>
                    <a:cubicBezTo>
                      <a:pt x="527818" y="287979"/>
                      <a:pt x="534543" y="302343"/>
                      <a:pt x="537020" y="312296"/>
                    </a:cubicBezTo>
                    <a:cubicBezTo>
                      <a:pt x="538601" y="317240"/>
                      <a:pt x="538372" y="321383"/>
                      <a:pt x="538915" y="324050"/>
                    </a:cubicBezTo>
                    <a:cubicBezTo>
                      <a:pt x="539229" y="326727"/>
                      <a:pt x="539410" y="328117"/>
                      <a:pt x="539420" y="328155"/>
                    </a:cubicBezTo>
                    <a:cubicBezTo>
                      <a:pt x="539401" y="328260"/>
                      <a:pt x="539210" y="329746"/>
                      <a:pt x="538877" y="332575"/>
                    </a:cubicBezTo>
                    <a:close/>
                  </a:path>
                </a:pathLst>
              </a:custGeom>
              <a:solidFill>
                <a:srgbClr val="1A1A1A"/>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Segoe UI Semilight"/>
                  <a:ea typeface="+mn-ea"/>
                  <a:cs typeface="+mn-cs"/>
                </a:endParaRPr>
              </a:p>
            </p:txBody>
          </p:sp>
          <p:sp>
            <p:nvSpPr>
              <p:cNvPr id="9" name="Freeform: Shape 8">
                <a:extLst>
                  <a:ext uri="{FF2B5EF4-FFF2-40B4-BE49-F238E27FC236}">
                    <a16:creationId xmlns:a16="http://schemas.microsoft.com/office/drawing/2014/main" id="{CC1F388A-8CE7-4F22-AD0F-07A3038E3B67}"/>
                  </a:ext>
                </a:extLst>
              </p:cNvPr>
              <p:cNvSpPr/>
              <p:nvPr/>
            </p:nvSpPr>
            <p:spPr>
              <a:xfrm>
                <a:off x="7715326" y="1196069"/>
                <a:ext cx="87077" cy="82048"/>
              </a:xfrm>
              <a:custGeom>
                <a:avLst/>
                <a:gdLst>
                  <a:gd name="connsiteX0" fmla="*/ 87078 w 87077"/>
                  <a:gd name="connsiteY0" fmla="*/ 0 h 82048"/>
                  <a:gd name="connsiteX1" fmla="*/ 41624 w 87077"/>
                  <a:gd name="connsiteY1" fmla="*/ 40215 h 82048"/>
                  <a:gd name="connsiteX2" fmla="*/ 0 w 87077"/>
                  <a:gd name="connsiteY2" fmla="*/ 82048 h 82048"/>
                  <a:gd name="connsiteX3" fmla="*/ 45415 w 87077"/>
                  <a:gd name="connsiteY3" fmla="*/ 43625 h 82048"/>
                  <a:gd name="connsiteX4" fmla="*/ 87078 w 87077"/>
                  <a:gd name="connsiteY4" fmla="*/ 0 h 8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7" h="82048">
                    <a:moveTo>
                      <a:pt x="87078" y="0"/>
                    </a:moveTo>
                    <a:cubicBezTo>
                      <a:pt x="87078" y="0"/>
                      <a:pt x="65665" y="17555"/>
                      <a:pt x="41624" y="40215"/>
                    </a:cubicBezTo>
                    <a:cubicBezTo>
                      <a:pt x="17583" y="62875"/>
                      <a:pt x="0" y="82048"/>
                      <a:pt x="0" y="82048"/>
                    </a:cubicBezTo>
                    <a:cubicBezTo>
                      <a:pt x="0" y="82048"/>
                      <a:pt x="21365" y="66284"/>
                      <a:pt x="45415" y="43625"/>
                    </a:cubicBezTo>
                    <a:cubicBezTo>
                      <a:pt x="69456" y="20965"/>
                      <a:pt x="87078" y="0"/>
                      <a:pt x="87078" y="0"/>
                    </a:cubicBezTo>
                    <a:close/>
                  </a:path>
                </a:pathLst>
              </a:custGeom>
              <a:solidFill>
                <a:srgbClr val="1A1A1A"/>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0" name="Freeform: Shape 9">
                <a:extLst>
                  <a:ext uri="{FF2B5EF4-FFF2-40B4-BE49-F238E27FC236}">
                    <a16:creationId xmlns:a16="http://schemas.microsoft.com/office/drawing/2014/main" id="{6376F674-F8E0-4B55-A3FA-D48B6681838F}"/>
                  </a:ext>
                </a:extLst>
              </p:cNvPr>
              <p:cNvSpPr/>
              <p:nvPr/>
            </p:nvSpPr>
            <p:spPr>
              <a:xfrm>
                <a:off x="7802623" y="1197002"/>
                <a:ext cx="89592" cy="82048"/>
              </a:xfrm>
              <a:custGeom>
                <a:avLst/>
                <a:gdLst>
                  <a:gd name="connsiteX0" fmla="*/ 47254 w 89592"/>
                  <a:gd name="connsiteY0" fmla="*/ 38967 h 82048"/>
                  <a:gd name="connsiteX1" fmla="*/ 0 w 89592"/>
                  <a:gd name="connsiteY1" fmla="*/ 0 h 82048"/>
                  <a:gd name="connsiteX2" fmla="*/ 44139 w 89592"/>
                  <a:gd name="connsiteY2" fmla="*/ 43005 h 82048"/>
                  <a:gd name="connsiteX3" fmla="*/ 89592 w 89592"/>
                  <a:gd name="connsiteY3" fmla="*/ 82048 h 82048"/>
                  <a:gd name="connsiteX4" fmla="*/ 47254 w 89592"/>
                  <a:gd name="connsiteY4" fmla="*/ 38967 h 8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92" h="82048">
                    <a:moveTo>
                      <a:pt x="47254" y="38967"/>
                    </a:moveTo>
                    <a:cubicBezTo>
                      <a:pt x="22517" y="16316"/>
                      <a:pt x="0" y="0"/>
                      <a:pt x="0" y="0"/>
                    </a:cubicBezTo>
                    <a:cubicBezTo>
                      <a:pt x="0" y="0"/>
                      <a:pt x="19402" y="20345"/>
                      <a:pt x="44139" y="43005"/>
                    </a:cubicBezTo>
                    <a:cubicBezTo>
                      <a:pt x="68885" y="65656"/>
                      <a:pt x="89592" y="82048"/>
                      <a:pt x="89592" y="82048"/>
                    </a:cubicBezTo>
                    <a:cubicBezTo>
                      <a:pt x="89592" y="82048"/>
                      <a:pt x="71999" y="61617"/>
                      <a:pt x="47254" y="38967"/>
                    </a:cubicBezTo>
                    <a:close/>
                  </a:path>
                </a:pathLst>
              </a:custGeom>
              <a:solidFill>
                <a:srgbClr val="1A1A1A"/>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Semilight"/>
                  <a:ea typeface="+mn-ea"/>
                  <a:cs typeface="+mn-cs"/>
                </a:endParaRPr>
              </a:p>
            </p:txBody>
          </p:sp>
        </p:grpSp>
      </p:grpSp>
      <p:grpSp>
        <p:nvGrpSpPr>
          <p:cNvPr id="86" name="Groupe 285">
            <a:extLst>
              <a:ext uri="{FF2B5EF4-FFF2-40B4-BE49-F238E27FC236}">
                <a16:creationId xmlns:a16="http://schemas.microsoft.com/office/drawing/2014/main" id="{5FECC5F9-05CF-E785-0CA3-1B69DA58D21C}"/>
              </a:ext>
            </a:extLst>
          </p:cNvPr>
          <p:cNvGrpSpPr>
            <a:grpSpLocks noChangeAspect="1"/>
          </p:cNvGrpSpPr>
          <p:nvPr/>
        </p:nvGrpSpPr>
        <p:grpSpPr>
          <a:xfrm>
            <a:off x="3483314" y="1268599"/>
            <a:ext cx="679072" cy="859573"/>
            <a:chOff x="2212975" y="4130676"/>
            <a:chExt cx="336551" cy="401638"/>
          </a:xfrm>
        </p:grpSpPr>
        <p:sp>
          <p:nvSpPr>
            <p:cNvPr id="87" name="Freeform 867">
              <a:extLst>
                <a:ext uri="{FF2B5EF4-FFF2-40B4-BE49-F238E27FC236}">
                  <a16:creationId xmlns:a16="http://schemas.microsoft.com/office/drawing/2014/main" id="{629A6379-8F81-F41F-8312-5CC84EA6F7CC}"/>
                </a:ext>
              </a:extLst>
            </p:cNvPr>
            <p:cNvSpPr>
              <a:spLocks/>
            </p:cNvSpPr>
            <p:nvPr/>
          </p:nvSpPr>
          <p:spPr bwMode="auto">
            <a:xfrm>
              <a:off x="2292350" y="4232276"/>
              <a:ext cx="182563" cy="300038"/>
            </a:xfrm>
            <a:custGeom>
              <a:avLst/>
              <a:gdLst/>
              <a:ahLst/>
              <a:cxnLst>
                <a:cxn ang="0">
                  <a:pos x="60" y="76"/>
                </a:cxn>
                <a:cxn ang="0">
                  <a:pos x="81" y="40"/>
                </a:cxn>
                <a:cxn ang="0">
                  <a:pos x="41" y="0"/>
                </a:cxn>
                <a:cxn ang="0">
                  <a:pos x="0" y="40"/>
                </a:cxn>
                <a:cxn ang="0">
                  <a:pos x="21" y="76"/>
                </a:cxn>
                <a:cxn ang="0">
                  <a:pos x="21" y="95"/>
                </a:cxn>
                <a:cxn ang="0">
                  <a:pos x="60" y="95"/>
                </a:cxn>
                <a:cxn ang="0">
                  <a:pos x="60" y="116"/>
                </a:cxn>
                <a:cxn ang="0">
                  <a:pos x="52" y="125"/>
                </a:cxn>
                <a:cxn ang="0">
                  <a:pos x="52" y="126"/>
                </a:cxn>
                <a:cxn ang="0">
                  <a:pos x="41" y="132"/>
                </a:cxn>
                <a:cxn ang="0">
                  <a:pos x="29" y="126"/>
                </a:cxn>
                <a:cxn ang="0">
                  <a:pos x="29" y="125"/>
                </a:cxn>
                <a:cxn ang="0">
                  <a:pos x="21" y="116"/>
                </a:cxn>
                <a:cxn ang="0">
                  <a:pos x="21" y="109"/>
                </a:cxn>
              </a:cxnLst>
              <a:rect l="0" t="0" r="r" b="b"/>
              <a:pathLst>
                <a:path w="81" h="132">
                  <a:moveTo>
                    <a:pt x="60" y="76"/>
                  </a:moveTo>
                  <a:cubicBezTo>
                    <a:pt x="73" y="69"/>
                    <a:pt x="81" y="55"/>
                    <a:pt x="81" y="40"/>
                  </a:cubicBezTo>
                  <a:cubicBezTo>
                    <a:pt x="81" y="18"/>
                    <a:pt x="63" y="0"/>
                    <a:pt x="41" y="0"/>
                  </a:cubicBezTo>
                  <a:cubicBezTo>
                    <a:pt x="18" y="0"/>
                    <a:pt x="0" y="18"/>
                    <a:pt x="0" y="40"/>
                  </a:cubicBezTo>
                  <a:cubicBezTo>
                    <a:pt x="0" y="55"/>
                    <a:pt x="9" y="69"/>
                    <a:pt x="21" y="76"/>
                  </a:cubicBezTo>
                  <a:cubicBezTo>
                    <a:pt x="21" y="95"/>
                    <a:pt x="21" y="95"/>
                    <a:pt x="21" y="95"/>
                  </a:cubicBezTo>
                  <a:cubicBezTo>
                    <a:pt x="60" y="95"/>
                    <a:pt x="60" y="95"/>
                    <a:pt x="60" y="95"/>
                  </a:cubicBezTo>
                  <a:cubicBezTo>
                    <a:pt x="60" y="116"/>
                    <a:pt x="60" y="116"/>
                    <a:pt x="60" y="116"/>
                  </a:cubicBezTo>
                  <a:cubicBezTo>
                    <a:pt x="60" y="120"/>
                    <a:pt x="57" y="123"/>
                    <a:pt x="52" y="125"/>
                  </a:cubicBezTo>
                  <a:cubicBezTo>
                    <a:pt x="52" y="126"/>
                    <a:pt x="52" y="126"/>
                    <a:pt x="52" y="126"/>
                  </a:cubicBezTo>
                  <a:cubicBezTo>
                    <a:pt x="52" y="129"/>
                    <a:pt x="47" y="132"/>
                    <a:pt x="41" y="132"/>
                  </a:cubicBezTo>
                  <a:cubicBezTo>
                    <a:pt x="34" y="132"/>
                    <a:pt x="29" y="129"/>
                    <a:pt x="29" y="126"/>
                  </a:cubicBezTo>
                  <a:cubicBezTo>
                    <a:pt x="29" y="126"/>
                    <a:pt x="29" y="126"/>
                    <a:pt x="29" y="125"/>
                  </a:cubicBezTo>
                  <a:cubicBezTo>
                    <a:pt x="24" y="123"/>
                    <a:pt x="21" y="120"/>
                    <a:pt x="21" y="116"/>
                  </a:cubicBezTo>
                  <a:cubicBezTo>
                    <a:pt x="21" y="109"/>
                    <a:pt x="21" y="109"/>
                    <a:pt x="21" y="109"/>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88" name="Freeform 868">
              <a:extLst>
                <a:ext uri="{FF2B5EF4-FFF2-40B4-BE49-F238E27FC236}">
                  <a16:creationId xmlns:a16="http://schemas.microsoft.com/office/drawing/2014/main" id="{0A4C9D51-5B88-0EC7-B384-AB9F2583F1D6}"/>
                </a:ext>
              </a:extLst>
            </p:cNvPr>
            <p:cNvSpPr>
              <a:spLocks/>
            </p:cNvSpPr>
            <p:nvPr/>
          </p:nvSpPr>
          <p:spPr bwMode="auto">
            <a:xfrm>
              <a:off x="2327275" y="4264026"/>
              <a:ext cx="66675" cy="63500"/>
            </a:xfrm>
            <a:custGeom>
              <a:avLst/>
              <a:gdLst/>
              <a:ahLst/>
              <a:cxnLst>
                <a:cxn ang="0">
                  <a:pos x="0" y="28"/>
                </a:cxn>
                <a:cxn ang="0">
                  <a:pos x="29" y="0"/>
                </a:cxn>
              </a:cxnLst>
              <a:rect l="0" t="0" r="r" b="b"/>
              <a:pathLst>
                <a:path w="29" h="28">
                  <a:moveTo>
                    <a:pt x="0" y="28"/>
                  </a:moveTo>
                  <a:cubicBezTo>
                    <a:pt x="0" y="12"/>
                    <a:pt x="13" y="0"/>
                    <a:pt x="29" y="0"/>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89" name="Line 869">
              <a:extLst>
                <a:ext uri="{FF2B5EF4-FFF2-40B4-BE49-F238E27FC236}">
                  <a16:creationId xmlns:a16="http://schemas.microsoft.com/office/drawing/2014/main" id="{7B362B27-8C29-5EE6-1F4A-6753D276D3B5}"/>
                </a:ext>
              </a:extLst>
            </p:cNvPr>
            <p:cNvSpPr>
              <a:spLocks noChangeShapeType="1"/>
            </p:cNvSpPr>
            <p:nvPr/>
          </p:nvSpPr>
          <p:spPr bwMode="auto">
            <a:xfrm flipV="1">
              <a:off x="2384425" y="4130676"/>
              <a:ext cx="1588" cy="68263"/>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90" name="Line 870">
              <a:extLst>
                <a:ext uri="{FF2B5EF4-FFF2-40B4-BE49-F238E27FC236}">
                  <a16:creationId xmlns:a16="http://schemas.microsoft.com/office/drawing/2014/main" id="{93617648-57C3-3046-7301-CC93F72BC56C}"/>
                </a:ext>
              </a:extLst>
            </p:cNvPr>
            <p:cNvSpPr>
              <a:spLocks noChangeShapeType="1"/>
            </p:cNvSpPr>
            <p:nvPr/>
          </p:nvSpPr>
          <p:spPr bwMode="auto">
            <a:xfrm flipH="1" flipV="1">
              <a:off x="2214563" y="4222751"/>
              <a:ext cx="58738" cy="34925"/>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91" name="Line 871">
              <a:extLst>
                <a:ext uri="{FF2B5EF4-FFF2-40B4-BE49-F238E27FC236}">
                  <a16:creationId xmlns:a16="http://schemas.microsoft.com/office/drawing/2014/main" id="{39DF760A-34A7-7D55-1F38-3017E386BDD6}"/>
                </a:ext>
              </a:extLst>
            </p:cNvPr>
            <p:cNvSpPr>
              <a:spLocks noChangeShapeType="1"/>
            </p:cNvSpPr>
            <p:nvPr/>
          </p:nvSpPr>
          <p:spPr bwMode="auto">
            <a:xfrm flipH="1">
              <a:off x="2212975" y="4384676"/>
              <a:ext cx="58738" cy="33338"/>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92" name="Line 872">
              <a:extLst>
                <a:ext uri="{FF2B5EF4-FFF2-40B4-BE49-F238E27FC236}">
                  <a16:creationId xmlns:a16="http://schemas.microsoft.com/office/drawing/2014/main" id="{A07EB7D4-FD29-0F30-6232-EA0946575B98}"/>
                </a:ext>
              </a:extLst>
            </p:cNvPr>
            <p:cNvSpPr>
              <a:spLocks noChangeShapeType="1"/>
            </p:cNvSpPr>
            <p:nvPr/>
          </p:nvSpPr>
          <p:spPr bwMode="auto">
            <a:xfrm>
              <a:off x="2489200" y="4389438"/>
              <a:ext cx="55563" cy="33338"/>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sp>
          <p:nvSpPr>
            <p:cNvPr id="93" name="Line 873">
              <a:extLst>
                <a:ext uri="{FF2B5EF4-FFF2-40B4-BE49-F238E27FC236}">
                  <a16:creationId xmlns:a16="http://schemas.microsoft.com/office/drawing/2014/main" id="{AEF7DD54-20D8-B4E6-EE42-3547F2798D48}"/>
                </a:ext>
              </a:extLst>
            </p:cNvPr>
            <p:cNvSpPr>
              <a:spLocks noChangeShapeType="1"/>
            </p:cNvSpPr>
            <p:nvPr/>
          </p:nvSpPr>
          <p:spPr bwMode="auto">
            <a:xfrm flipV="1">
              <a:off x="2490788" y="4230688"/>
              <a:ext cx="58738" cy="33338"/>
            </a:xfrm>
            <a:prstGeom prst="line">
              <a:avLst/>
            </a:prstGeom>
            <a:noFill/>
            <a:ln w="12700"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4271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D350-A738-422F-824D-1FC54A1B4BFC}"/>
              </a:ext>
            </a:extLst>
          </p:cNvPr>
          <p:cNvSpPr>
            <a:spLocks noGrp="1"/>
          </p:cNvSpPr>
          <p:nvPr>
            <p:ph type="ctrTitle"/>
          </p:nvPr>
        </p:nvSpPr>
        <p:spPr/>
        <p:txBody>
          <a:bodyPr>
            <a:normAutofit fontScale="90000"/>
          </a:bodyPr>
          <a:lstStyle/>
          <a:p>
            <a:br>
              <a:rPr lang="en-AU" sz="4000" dirty="0"/>
            </a:br>
            <a:br>
              <a:rPr lang="en-AU" sz="4000" dirty="0"/>
            </a:br>
            <a:r>
              <a:rPr lang="en-AU" sz="4000" dirty="0"/>
              <a:t>ASIC’s Regulatory Efficiency Unit – Stakeholder Engagement</a:t>
            </a:r>
            <a:endParaRPr lang="en-AU" dirty="0"/>
          </a:p>
        </p:txBody>
      </p:sp>
      <p:sp>
        <p:nvSpPr>
          <p:cNvPr id="3" name="Subtitle 2">
            <a:extLst>
              <a:ext uri="{FF2B5EF4-FFF2-40B4-BE49-F238E27FC236}">
                <a16:creationId xmlns:a16="http://schemas.microsoft.com/office/drawing/2014/main" id="{E398A64E-D1D6-4469-95D7-7358BBFF875D}"/>
              </a:ext>
            </a:extLst>
          </p:cNvPr>
          <p:cNvSpPr>
            <a:spLocks noGrp="1"/>
          </p:cNvSpPr>
          <p:nvPr>
            <p:ph type="subTitle" idx="1"/>
          </p:nvPr>
        </p:nvSpPr>
        <p:spPr>
          <a:xfrm>
            <a:off x="1406179" y="4793673"/>
            <a:ext cx="4347507" cy="947454"/>
          </a:xfrm>
        </p:spPr>
        <p:txBody>
          <a:bodyPr>
            <a:normAutofit/>
          </a:bodyPr>
          <a:lstStyle/>
          <a:p>
            <a:pPr>
              <a:lnSpc>
                <a:spcPct val="100000"/>
              </a:lnSpc>
              <a:spcBef>
                <a:spcPts val="0"/>
              </a:spcBef>
              <a:spcAft>
                <a:spcPts val="0"/>
              </a:spcAft>
            </a:pPr>
            <a:r>
              <a:rPr lang="en-AU" sz="2000" dirty="0"/>
              <a:t>Cassandra Switaj</a:t>
            </a:r>
          </a:p>
          <a:p>
            <a:pPr>
              <a:lnSpc>
                <a:spcPct val="100000"/>
              </a:lnSpc>
              <a:spcBef>
                <a:spcPts val="0"/>
              </a:spcBef>
              <a:spcAft>
                <a:spcPts val="0"/>
              </a:spcAft>
            </a:pPr>
            <a:r>
              <a:rPr lang="en-AU" sz="2000" dirty="0"/>
              <a:t>Regulatory Efficiency Unit</a:t>
            </a:r>
          </a:p>
        </p:txBody>
      </p:sp>
    </p:spTree>
    <p:extLst>
      <p:ext uri="{BB962C8B-B14F-4D97-AF65-F5344CB8AC3E}">
        <p14:creationId xmlns:p14="http://schemas.microsoft.com/office/powerpoint/2010/main" val="341498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a:t>ASIC's regulatory efficiency work</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402337" y="1712068"/>
            <a:ext cx="10540648" cy="4296338"/>
          </a:xfrm>
        </p:spPr>
        <p:txBody>
          <a:bodyPr vert="horz" lIns="91440" tIns="45720" rIns="91440" bIns="45720" rtlCol="0" anchor="t">
            <a:noAutofit/>
          </a:bodyPr>
          <a:lstStyle/>
          <a:p>
            <a:pPr marL="984250" lvl="1" indent="-527050">
              <a:lnSpc>
                <a:spcPct val="115000"/>
              </a:lnSpc>
              <a:spcBef>
                <a:spcPts val="1200"/>
              </a:spcBef>
              <a:spcAft>
                <a:spcPts val="1200"/>
              </a:spcAft>
              <a:buSzPct val="120000"/>
              <a:buFont typeface="Arial" panose="020B0604020202020204" pitchFamily="34" charset="0"/>
              <a:buChar char="•"/>
            </a:pPr>
            <a:r>
              <a:rPr lang="en-US" sz="1900" dirty="0">
                <a:latin typeface="+mj-lt"/>
                <a:cs typeface="Times New Roman" panose="02020603050405020304" pitchFamily="18" charset="0"/>
              </a:rPr>
              <a:t>In November 2021, ASIC established the Regulatory Efficiency Unit (REU), which </a:t>
            </a:r>
            <a:r>
              <a:rPr lang="en-AU" sz="1900" dirty="0">
                <a:latin typeface="+mj-lt"/>
                <a:cs typeface="Times New Roman" panose="02020603050405020304" pitchFamily="18" charset="0"/>
              </a:rPr>
              <a:t>leads ASIC's work to assess and implement efficiencies in how we administer the law. </a:t>
            </a:r>
            <a:r>
              <a:rPr lang="en-US" sz="1900" dirty="0">
                <a:latin typeface="+mj-lt"/>
                <a:ea typeface="Times New Roman" panose="02020603050405020304" pitchFamily="18" charset="0"/>
                <a:cs typeface="Arial"/>
              </a:rPr>
              <a:t>This work is additional to law reform and simplification – it is focused on the law as it exists today and how it is administered from a functional perspective.</a:t>
            </a:r>
            <a:endParaRPr lang="en-AU" sz="1900" dirty="0">
              <a:latin typeface="+mj-lt"/>
              <a:ea typeface="Times New Roman" panose="02020603050405020304" pitchFamily="18" charset="0"/>
              <a:cs typeface="Arial"/>
            </a:endParaRPr>
          </a:p>
          <a:p>
            <a:pPr marL="984250" lvl="1" indent="-527050">
              <a:lnSpc>
                <a:spcPct val="115000"/>
              </a:lnSpc>
              <a:spcBef>
                <a:spcPts val="1200"/>
              </a:spcBef>
              <a:spcAft>
                <a:spcPts val="1200"/>
              </a:spcAft>
              <a:buSzPct val="120000"/>
              <a:buFont typeface="Arial" panose="020B0604020202020204" pitchFamily="34" charset="0"/>
              <a:buChar char="•"/>
            </a:pPr>
            <a:r>
              <a:rPr lang="en-AU" sz="1900" dirty="0">
                <a:solidFill>
                  <a:srgbClr val="323130"/>
                </a:solidFill>
                <a:latin typeface="+mj-lt"/>
              </a:rPr>
              <a:t>This work seeks to produce efficiency and effectiveness benefits for both stakeholders and ASIC in achieving market integrity and consumer protection outcomes.</a:t>
            </a:r>
          </a:p>
          <a:p>
            <a:pPr marL="984250" lvl="1" indent="-527050">
              <a:lnSpc>
                <a:spcPct val="115000"/>
              </a:lnSpc>
              <a:spcBef>
                <a:spcPts val="1200"/>
              </a:spcBef>
              <a:spcAft>
                <a:spcPts val="1200"/>
              </a:spcAft>
              <a:buSzPct val="120000"/>
              <a:buFont typeface="Arial" panose="020B0604020202020204" pitchFamily="34" charset="0"/>
              <a:buChar char="•"/>
            </a:pPr>
            <a:r>
              <a:rPr lang="en-AU" sz="1900" dirty="0">
                <a:latin typeface="+mj-lt"/>
                <a:cs typeface="Arial"/>
              </a:rPr>
              <a:t>ASIC is implementing three regulatory efficiency initiatives that were endorsed by the Commission in June 2022.</a:t>
            </a:r>
          </a:p>
          <a:p>
            <a:pPr lvl="3"/>
            <a:endParaRPr lang="en-AU" sz="1900" dirty="0">
              <a:solidFill>
                <a:srgbClr val="323130"/>
              </a:solidFill>
              <a:latin typeface="+mj-lt"/>
            </a:endParaRPr>
          </a:p>
          <a:p>
            <a:pPr lvl="2"/>
            <a:endParaRPr lang="en-AU" sz="1900" b="0" i="0" dirty="0">
              <a:solidFill>
                <a:srgbClr val="323130"/>
              </a:solidFill>
              <a:effectLst/>
              <a:latin typeface="+mj-lt"/>
            </a:endParaRP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fld id="{C805FE72-5468-D048-AD70-2AB6DF21250F}" type="slidenum">
              <a:rPr lang="en-AU" smtClean="0"/>
              <a:t>8</a:t>
            </a:fld>
            <a:endParaRPr lang="en-AU"/>
          </a:p>
        </p:txBody>
      </p:sp>
    </p:spTree>
    <p:extLst>
      <p:ext uri="{BB962C8B-B14F-4D97-AF65-F5344CB8AC3E}">
        <p14:creationId xmlns:p14="http://schemas.microsoft.com/office/powerpoint/2010/main" val="99324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a:xfrm>
            <a:off x="838200" y="365127"/>
            <a:ext cx="10515600" cy="1325563"/>
          </a:xfrm>
        </p:spPr>
        <p:txBody>
          <a:bodyPr anchor="ctr">
            <a:normAutofit/>
          </a:bodyPr>
          <a:lstStyle/>
          <a:p>
            <a:r>
              <a:rPr lang="en-AU"/>
              <a:t>REU Workplan</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a:xfrm>
            <a:off x="838200" y="6415461"/>
            <a:ext cx="366132" cy="365125"/>
          </a:xfrm>
        </p:spPr>
        <p:txBody>
          <a:bodyPr anchor="ctr">
            <a:normAutofit/>
          </a:bodyPr>
          <a:lstStyle/>
          <a:p>
            <a:pPr>
              <a:spcAft>
                <a:spcPts val="600"/>
              </a:spcAft>
            </a:pPr>
            <a:fld id="{C805FE72-5468-D048-AD70-2AB6DF21250F}" type="slidenum">
              <a:rPr lang="en-AU" smtClean="0"/>
              <a:pPr>
                <a:spcAft>
                  <a:spcPts val="600"/>
                </a:spcAft>
              </a:pPr>
              <a:t>9</a:t>
            </a:fld>
            <a:endParaRPr lang="en-AU"/>
          </a:p>
        </p:txBody>
      </p:sp>
      <p:graphicFrame>
        <p:nvGraphicFramePr>
          <p:cNvPr id="9" name="Table 8">
            <a:extLst>
              <a:ext uri="{FF2B5EF4-FFF2-40B4-BE49-F238E27FC236}">
                <a16:creationId xmlns:a16="http://schemas.microsoft.com/office/drawing/2014/main" id="{20CAD374-8E4E-42CE-95EC-1DFAA659AFAF}"/>
              </a:ext>
            </a:extLst>
          </p:cNvPr>
          <p:cNvGraphicFramePr>
            <a:graphicFrameLocks noGrp="1"/>
          </p:cNvGraphicFramePr>
          <p:nvPr/>
        </p:nvGraphicFramePr>
        <p:xfrm>
          <a:off x="965200" y="2027210"/>
          <a:ext cx="10209481" cy="3887459"/>
        </p:xfrm>
        <a:graphic>
          <a:graphicData uri="http://schemas.openxmlformats.org/drawingml/2006/table">
            <a:tbl>
              <a:tblPr firstRow="1" firstCol="1" bandRow="1"/>
              <a:tblGrid>
                <a:gridCol w="1532467">
                  <a:extLst>
                    <a:ext uri="{9D8B030D-6E8A-4147-A177-3AD203B41FA5}">
                      <a16:colId xmlns:a16="http://schemas.microsoft.com/office/drawing/2014/main" val="3160424326"/>
                    </a:ext>
                  </a:extLst>
                </a:gridCol>
                <a:gridCol w="2619278">
                  <a:extLst>
                    <a:ext uri="{9D8B030D-6E8A-4147-A177-3AD203B41FA5}">
                      <a16:colId xmlns:a16="http://schemas.microsoft.com/office/drawing/2014/main" val="3817842568"/>
                    </a:ext>
                  </a:extLst>
                </a:gridCol>
                <a:gridCol w="6057736">
                  <a:extLst>
                    <a:ext uri="{9D8B030D-6E8A-4147-A177-3AD203B41FA5}">
                      <a16:colId xmlns:a16="http://schemas.microsoft.com/office/drawing/2014/main" val="3660945395"/>
                    </a:ext>
                  </a:extLst>
                </a:gridCol>
              </a:tblGrid>
              <a:tr h="1145080">
                <a:tc>
                  <a:txBody>
                    <a:bodyPr/>
                    <a:lstStyle/>
                    <a:p>
                      <a:pPr algn="ctr" fontAlgn="t">
                        <a:lnSpc>
                          <a:spcPct val="107000"/>
                        </a:lnSpc>
                        <a:spcBef>
                          <a:spcPts val="0"/>
                        </a:spcBef>
                        <a:spcAft>
                          <a:spcPts val="800"/>
                        </a:spcAft>
                      </a:pPr>
                      <a:r>
                        <a:rPr lang="en-AU" sz="2000" b="1" i="0" u="none" strike="noStrike">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Stage 1</a:t>
                      </a:r>
                      <a:endParaRPr lang="en-AU" sz="2000" b="0" i="0" u="none" strike="noStrike">
                        <a:effectLst/>
                        <a:latin typeface="Arial" panose="020B0604020202020204" pitchFamily="34" charset="0"/>
                      </a:endParaRP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43645"/>
                    </a:solidFill>
                  </a:tcPr>
                </a:tc>
                <a:tc>
                  <a:txBody>
                    <a:bodyPr/>
                    <a:lstStyle/>
                    <a:p>
                      <a:pPr algn="l" fontAlgn="t">
                        <a:lnSpc>
                          <a:spcPct val="107000"/>
                        </a:lnSpc>
                        <a:spcBef>
                          <a:spcPts val="0"/>
                        </a:spcBef>
                        <a:spcAft>
                          <a:spcPts val="800"/>
                        </a:spcAft>
                      </a:pPr>
                      <a:r>
                        <a:rPr lang="en-AU" sz="2000" b="1" i="0" u="none" strike="noStrike" kern="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November 2021 – </a:t>
                      </a:r>
                      <a:r>
                        <a:rPr lang="en-AU" sz="2000" b="1" i="0" u="none" strike="noStrike" kern="1200">
                          <a:solidFill>
                            <a:schemeClr val="tx1"/>
                          </a:solidFill>
                          <a:effectLst/>
                          <a:latin typeface="Century Gothic" panose="020B0502020202020204" pitchFamily="34" charset="0"/>
                          <a:cs typeface="Times New Roman" panose="02020603050405020304" pitchFamily="18" charset="0"/>
                        </a:rPr>
                        <a:t>April 2022</a:t>
                      </a: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t">
                        <a:spcBef>
                          <a:spcPts val="0"/>
                        </a:spcBef>
                        <a:spcAft>
                          <a:spcPts val="0"/>
                        </a:spcAft>
                      </a:pPr>
                      <a:r>
                        <a:rPr lang="en-AU" sz="2000" b="1" i="0" u="none" strike="noStrike" kern="120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Fact finding and stocktake of ideas through internal and external consultation</a:t>
                      </a:r>
                      <a:endParaRPr lang="en-AU" sz="2000" b="1" i="0" u="none" strike="noStrike" kern="1200">
                        <a:solidFill>
                          <a:schemeClr val="tx1"/>
                        </a:solidFill>
                        <a:effectLst/>
                        <a:latin typeface="Century Gothic" panose="020B0502020202020204" pitchFamily="34" charset="0"/>
                        <a:cs typeface="Segoe UI" panose="020B0502040204020203" pitchFamily="34" charset="0"/>
                      </a:endParaRP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989979710"/>
                  </a:ext>
                </a:extLst>
              </a:tr>
              <a:tr h="1315820">
                <a:tc>
                  <a:txBody>
                    <a:bodyPr/>
                    <a:lstStyle/>
                    <a:p>
                      <a:pPr algn="ctr" fontAlgn="t">
                        <a:lnSpc>
                          <a:spcPct val="107000"/>
                        </a:lnSpc>
                        <a:spcBef>
                          <a:spcPts val="0"/>
                        </a:spcBef>
                        <a:spcAft>
                          <a:spcPts val="800"/>
                        </a:spcAft>
                      </a:pPr>
                      <a:r>
                        <a:rPr lang="en-AU" sz="2000" b="1" i="0" u="none" strike="noStrike">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Stage 2</a:t>
                      </a:r>
                      <a:endParaRPr lang="en-AU" sz="2000" b="0" i="0" u="none" strike="noStrike">
                        <a:effectLst/>
                        <a:latin typeface="Arial" panose="020B0604020202020204" pitchFamily="34" charset="0"/>
                      </a:endParaRP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43645"/>
                    </a:solidFill>
                  </a:tcPr>
                </a:tc>
                <a:tc>
                  <a:txBody>
                    <a:bodyPr/>
                    <a:lstStyle/>
                    <a:p>
                      <a:pPr algn="l" fontAlgn="t">
                        <a:lnSpc>
                          <a:spcPct val="107000"/>
                        </a:lnSpc>
                        <a:spcBef>
                          <a:spcPts val="0"/>
                        </a:spcBef>
                        <a:spcAft>
                          <a:spcPts val="800"/>
                        </a:spcAft>
                      </a:pPr>
                      <a:r>
                        <a:rPr lang="en-AU" sz="2000" b="1" i="0" u="none" strike="noStrike" kern="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April – June 2022</a:t>
                      </a:r>
                      <a:endParaRPr lang="en-AU" sz="2000" b="1" i="0" u="none" strike="noStrike" kern="1200">
                        <a:solidFill>
                          <a:schemeClr val="tx1"/>
                        </a:solidFill>
                        <a:effectLst/>
                        <a:latin typeface="Century Gothic" panose="020B0502020202020204" pitchFamily="34" charset="0"/>
                        <a:cs typeface="Times New Roman" panose="02020603050405020304" pitchFamily="18" charset="0"/>
                      </a:endParaRP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t">
                        <a:spcBef>
                          <a:spcPts val="0"/>
                        </a:spcBef>
                        <a:spcAft>
                          <a:spcPts val="0"/>
                        </a:spcAft>
                      </a:pPr>
                      <a:r>
                        <a:rPr lang="en-AU" sz="2000" b="1" i="0" u="none" strike="noStrike">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Selection of initiatives supporting key focus areas</a:t>
                      </a:r>
                      <a:endParaRPr lang="en-AU" sz="3600" b="1" i="0" u="none" strike="noStrike">
                        <a:solidFill>
                          <a:schemeClr val="tx1"/>
                        </a:solidFill>
                        <a:effectLst/>
                        <a:latin typeface="Arial" panose="020B0604020202020204" pitchFamily="34" charset="0"/>
                      </a:endParaRP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69517858"/>
                  </a:ext>
                </a:extLst>
              </a:tr>
              <a:tr h="1426559">
                <a:tc>
                  <a:txBody>
                    <a:bodyPr/>
                    <a:lstStyle/>
                    <a:p>
                      <a:pPr algn="ctr" fontAlgn="t">
                        <a:lnSpc>
                          <a:spcPct val="107000"/>
                        </a:lnSpc>
                        <a:spcBef>
                          <a:spcPts val="0"/>
                        </a:spcBef>
                        <a:spcAft>
                          <a:spcPts val="800"/>
                        </a:spcAft>
                      </a:pPr>
                      <a:r>
                        <a:rPr lang="en-AU" sz="2000" b="1" i="0" u="none" strike="noStrike">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Stage 3</a:t>
                      </a:r>
                      <a:endParaRPr lang="en-AU" sz="2000" b="0" i="0" u="none" strike="noStrike">
                        <a:effectLst/>
                        <a:latin typeface="Arial" panose="020B0604020202020204" pitchFamily="34" charset="0"/>
                      </a:endParaRP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43645"/>
                    </a:solidFill>
                  </a:tcPr>
                </a:tc>
                <a:tc>
                  <a:txBody>
                    <a:bodyPr/>
                    <a:lstStyle/>
                    <a:p>
                      <a:pPr algn="l" fontAlgn="t">
                        <a:lnSpc>
                          <a:spcPct val="107000"/>
                        </a:lnSpc>
                        <a:spcBef>
                          <a:spcPts val="0"/>
                        </a:spcBef>
                        <a:spcAft>
                          <a:spcPts val="800"/>
                        </a:spcAft>
                      </a:pPr>
                      <a:r>
                        <a:rPr lang="en-AU" sz="2000" b="1" i="0" u="none" strike="noStrike" kern="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June 2022 and ongoing</a:t>
                      </a:r>
                      <a:endParaRPr lang="en-AU" sz="2000" b="1" i="0" u="none" strike="noStrike" kern="1200">
                        <a:solidFill>
                          <a:schemeClr val="tx1"/>
                        </a:solidFill>
                        <a:effectLst/>
                        <a:latin typeface="Century Gothic" panose="020B0502020202020204" pitchFamily="34" charset="0"/>
                        <a:cs typeface="Times New Roman" panose="02020603050405020304" pitchFamily="18" charset="0"/>
                      </a:endParaRP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t">
                        <a:lnSpc>
                          <a:spcPct val="107000"/>
                        </a:lnSpc>
                        <a:spcBef>
                          <a:spcPts val="0"/>
                        </a:spcBef>
                        <a:spcAft>
                          <a:spcPts val="800"/>
                        </a:spcAft>
                      </a:pPr>
                      <a:r>
                        <a:rPr lang="en-AU" sz="2000" b="1" i="0" u="none" strike="noStrike" dirty="0">
                          <a:solidFill>
                            <a:schemeClr val="bg1"/>
                          </a:solidFill>
                          <a:effectLst/>
                          <a:latin typeface="Century Gothic" panose="020B0502020202020204" pitchFamily="34" charset="0"/>
                          <a:ea typeface="Century Gothic" panose="020B0502020202020204" pitchFamily="34" charset="0"/>
                          <a:cs typeface="Segoe UI" panose="020B0502040204020203" pitchFamily="34" charset="0"/>
                        </a:rPr>
                        <a:t>Implementation of initiatives with ongoing monitoring and evaluation</a:t>
                      </a:r>
                      <a:endParaRPr lang="en-AU" sz="3600" b="1" i="0" u="none" strike="noStrike" dirty="0">
                        <a:solidFill>
                          <a:schemeClr val="bg1"/>
                        </a:solidFill>
                        <a:effectLst/>
                        <a:latin typeface="Arial" panose="020B0604020202020204" pitchFamily="34" charset="0"/>
                      </a:endParaRPr>
                    </a:p>
                  </a:txBody>
                  <a:tcPr marL="147119" marR="147119" marT="2043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solidFill>
                  </a:tcPr>
                </a:tc>
                <a:extLst>
                  <a:ext uri="{0D108BD9-81ED-4DB2-BD59-A6C34878D82A}">
                    <a16:rowId xmlns:a16="http://schemas.microsoft.com/office/drawing/2014/main" val="4265508094"/>
                  </a:ext>
                </a:extLst>
              </a:tr>
            </a:tbl>
          </a:graphicData>
        </a:graphic>
      </p:graphicFrame>
      <p:sp>
        <p:nvSpPr>
          <p:cNvPr id="8" name="TextBox 7">
            <a:extLst>
              <a:ext uri="{FF2B5EF4-FFF2-40B4-BE49-F238E27FC236}">
                <a16:creationId xmlns:a16="http://schemas.microsoft.com/office/drawing/2014/main" id="{98F53199-7C67-42A6-8FFC-29D7BDC0C30F}"/>
              </a:ext>
            </a:extLst>
          </p:cNvPr>
          <p:cNvSpPr txBox="1"/>
          <p:nvPr/>
        </p:nvSpPr>
        <p:spPr>
          <a:xfrm>
            <a:off x="866775" y="1467942"/>
            <a:ext cx="10307906" cy="369332"/>
          </a:xfrm>
          <a:prstGeom prst="rect">
            <a:avLst/>
          </a:prstGeom>
          <a:noFill/>
        </p:spPr>
        <p:txBody>
          <a:bodyPr wrap="square">
            <a:spAutoFit/>
          </a:bodyPr>
          <a:lstStyle/>
          <a:p>
            <a:r>
              <a:rPr lang="en-AU"/>
              <a:t>The work that has lead to the endorsement of the three regulatory efficiency initiatives:</a:t>
            </a:r>
          </a:p>
        </p:txBody>
      </p:sp>
    </p:spTree>
    <p:extLst>
      <p:ext uri="{BB962C8B-B14F-4D97-AF65-F5344CB8AC3E}">
        <p14:creationId xmlns:p14="http://schemas.microsoft.com/office/powerpoint/2010/main" val="2731029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96aK3_7MgZ1wFfAPmlWC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dVBbqQWBZjKbopEWGC71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iF5ZvFU4Xqa3jM705HG9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P_f0qQig5GDodNpkCAw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C Powerpoint Template GRANITE_LB.potx" id="{8FB4E1E6-9C82-443A-AE6D-BC985AA50BBC}" vid="{B432A1B4-642F-4926-BB25-9F81184FF559}"/>
    </a:ext>
  </a:extLst>
</a:theme>
</file>

<file path=ppt/theme/theme2.xml><?xml version="1.0" encoding="utf-8"?>
<a:theme xmlns:a="http://schemas.openxmlformats.org/drawingml/2006/main" name="1_Office Theme">
  <a:themeElements>
    <a:clrScheme name="ASIC">
      <a:dk1>
        <a:sysClr val="windowText" lastClr="000000"/>
      </a:dk1>
      <a:lt1>
        <a:sysClr val="window" lastClr="FFFFFF"/>
      </a:lt1>
      <a:dk2>
        <a:srgbClr val="80B9E7"/>
      </a:dk2>
      <a:lt2>
        <a:srgbClr val="DEE1E3"/>
      </a:lt2>
      <a:accent1>
        <a:srgbClr val="0072CE"/>
      </a:accent1>
      <a:accent2>
        <a:srgbClr val="253746"/>
      </a:accent2>
      <a:accent3>
        <a:srgbClr val="3CB4E5"/>
      </a:accent3>
      <a:accent4>
        <a:srgbClr val="84DADE"/>
      </a:accent4>
      <a:accent5>
        <a:srgbClr val="D1CBBD"/>
      </a:accent5>
      <a:accent6>
        <a:srgbClr val="515F6B"/>
      </a:accent6>
      <a:hlink>
        <a:srgbClr val="0072CE"/>
      </a:hlink>
      <a:folHlink>
        <a:srgbClr val="84DABD"/>
      </a:folHlink>
    </a:clrScheme>
    <a:fontScheme name="Custom 1">
      <a:majorFont>
        <a:latin typeface="Segoe UI Semi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af302855-5de3-48f9-83c2-fc1acc0f760b" ContentTypeId="0x010100B5F685A1365F544391EF8C813B164F3A" PreviousValue="false"/>
</file>

<file path=customXml/item4.xml><?xml version="1.0" encoding="utf-8"?>
<ct:contentTypeSchema xmlns:ct="http://schemas.microsoft.com/office/2006/metadata/contentType" xmlns:ma="http://schemas.microsoft.com/office/2006/metadata/properties/metaAttributes" ct:_="" ma:_="" ma:contentTypeName="ECM SP13 Document" ma:contentTypeID="0x010100B5F685A1365F544391EF8C813B164F3A006A0666AD55E74A4AA7B2AAEA6C351A60009B66ADF087F32D42B7CB4E846199972F" ma:contentTypeVersion="11" ma:contentTypeDescription="Create a new document." ma:contentTypeScope="" ma:versionID="c3610184c9aa155e58b2cdf33b14e7a7">
  <xsd:schema xmlns:xsd="http://www.w3.org/2001/XMLSchema" xmlns:xs="http://www.w3.org/2001/XMLSchema" xmlns:p="http://schemas.microsoft.com/office/2006/metadata/properties" xmlns:ns2="db2b92ca-6ed0-4085-802d-4c686a2e8c3f" xmlns:ns3="5143b441-730d-468e-9e7b-525a5337cbbc" xmlns:ns4="5a5f7c29-f527-49ed-940e-30d46e136a85" targetNamespace="http://schemas.microsoft.com/office/2006/metadata/properties" ma:root="true" ma:fieldsID="0acae13bd883179f33c9672678f72de4" ns2:_="" ns3:_="" ns4:_="">
    <xsd:import namespace="db2b92ca-6ed0-4085-802d-4c686a2e8c3f"/>
    <xsd:import namespace="5143b441-730d-468e-9e7b-525a5337cbbc"/>
    <xsd:import namespace="5a5f7c29-f527-49ed-940e-30d46e136a85"/>
    <xsd:element name="properties">
      <xsd:complexType>
        <xsd:sequence>
          <xsd:element name="documentManagement">
            <xsd:complexType>
              <xsd:all>
                <xsd:element ref="ns2:NAPReason" minOccurs="0"/>
                <xsd:element ref="ns2:p1abb5e704a84578aa4b8ef0390c3b25" minOccurs="0"/>
                <xsd:element ref="ns2:TaxCatchAll" minOccurs="0"/>
                <xsd:element ref="ns2:TaxCatchAllLabel" minOccurs="0"/>
                <xsd:element ref="ns2:DocumentNotes" minOccurs="0"/>
                <xsd:element ref="ns3:ECMSP13DocumentID" minOccurs="0"/>
                <xsd:element ref="ns3:ECMSP13SecurityClassification" minOccurs="0"/>
                <xsd:element ref="ns4:MediaServiceMetadata" minOccurs="0"/>
                <xsd:element ref="ns4:MediaServiceFastMetadata" minOccurs="0"/>
                <xsd:element ref="ns4:MediaServiceAutoKeyPoints" minOccurs="0"/>
                <xsd:element ref="ns4:MediaServiceKeyPoints" minOccurs="0"/>
                <xsd:element ref="ns3:ECMSP13ModifiedBy" minOccurs="0"/>
                <xsd:element ref="ns3:ECMSP13CreatedBy" minOccurs="0"/>
                <xsd:element ref="ns3:_dlc_DocId" minOccurs="0"/>
                <xsd:element ref="ns3:_dlc_DocIdUrl" minOccurs="0"/>
                <xsd:element ref="ns3:_dlc_DocIdPersistId"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b92ca-6ed0-4085-802d-4c686a2e8c3f" elementFormDefault="qualified">
    <xsd:import namespace="http://schemas.microsoft.com/office/2006/documentManagement/types"/>
    <xsd:import namespace="http://schemas.microsoft.com/office/infopath/2007/PartnerControls"/>
    <xsd:element name="NAPReason" ma:index="8" nillable="true" ma:displayName="NAP Reason" ma:internalName="NAPReason">
      <xsd:simpleType>
        <xsd:restriction base="dms:Choice">
          <xsd:enumeration value="Created in error"/>
          <xsd:enumeration value="Low risk email, calendar entry or alert"/>
          <xsd:enumeration value="Copy kept for reference only"/>
          <xsd:enumeration value="Duplicate"/>
          <xsd:enumeration value="Rough working paper or calculations"/>
          <xsd:enumeration value="Draft not intended for further use"/>
          <xsd:enumeration value="Externally published material"/>
          <xsd:enumeration value="Unofficial information"/>
        </xsd:restriction>
      </xsd:simpleType>
    </xsd:element>
    <xsd:element name="p1abb5e704a84578aa4b8ef0390c3b25" ma:index="9" ma:taxonomy="true" ma:internalName="p1abb5e704a84578aa4b8ef0390c3b25" ma:taxonomyFieldName="SecurityClassification" ma:displayName="Security Classification" ma:readOnly="false" ma:fieldId="{91abb5e7-04a8-4578-aa4b-8ef0390c3b25}" ma:sspId="af302855-5de3-48f9-83c2-fc1acc0f760b" ma:termSetId="1d2f2699-c9ac-44b7-aa84-d64945e6f0bf"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8724946-8e09-477b-8c40-78991eaf96c9}" ma:internalName="TaxCatchAll" ma:showField="CatchAllData" ma:web="5143b441-730d-468e-9e7b-525a5337cbb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b8724946-8e09-477b-8c40-78991eaf96c9}" ma:internalName="TaxCatchAllLabel" ma:readOnly="true" ma:showField="CatchAllDataLabel" ma:web="5143b441-730d-468e-9e7b-525a5337cbbc">
      <xsd:complexType>
        <xsd:complexContent>
          <xsd:extension base="dms:MultiChoiceLookup">
            <xsd:sequence>
              <xsd:element name="Value" type="dms:Lookup" maxOccurs="unbounded" minOccurs="0" nillable="true"/>
            </xsd:sequence>
          </xsd:extension>
        </xsd:complexContent>
      </xsd:complexType>
    </xsd:element>
    <xsd:element name="DocumentNotes" ma:index="13" nillable="true" ma:displayName="Document Notes" ma:internalName="Document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43b441-730d-468e-9e7b-525a5337cbbc" elementFormDefault="qualified">
    <xsd:import namespace="http://schemas.microsoft.com/office/2006/documentManagement/types"/>
    <xsd:import namespace="http://schemas.microsoft.com/office/infopath/2007/PartnerControls"/>
    <xsd:element name="ECMSP13DocumentID" ma:index="14" nillable="true" ma:displayName="ECM SP13 Document ID" ma:internalName="ECMSP13DocumentID">
      <xsd:simpleType>
        <xsd:restriction base="dms:Text"/>
      </xsd:simpleType>
    </xsd:element>
    <xsd:element name="ECMSP13SecurityClassification" ma:index="15" nillable="true" ma:displayName="ECM SP13 Security Classification" ma:internalName="ECMSP13SecurityClassification">
      <xsd:simpleType>
        <xsd:restriction base="dms:Text"/>
      </xsd:simpleType>
    </xsd:element>
    <xsd:element name="ECMSP13ModifiedBy" ma:index="20" nillable="true" ma:displayName="ECM SP13 Modified By" ma:internalName="ECMSP13ModifiedBy">
      <xsd:simpleType>
        <xsd:restriction base="dms:Text"/>
      </xsd:simpleType>
    </xsd:element>
    <xsd:element name="ECMSP13CreatedBy" ma:index="21" nillable="true" ma:displayName="ECM SP13 Created By" ma:internalName="ECMSP13CreatedBy">
      <xsd:simpleType>
        <xsd:restriction base="dms:Text"/>
      </xsd:simpleType>
    </xsd:element>
    <xsd:element name="_dlc_DocId" ma:index="22" nillable="true" ma:displayName="Document ID Value" ma:description="The value of the document ID assigned to this item." ma:indexed="true"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a5f7c29-f527-49ed-940e-30d46e136a85"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NAPReason xmlns="db2b92ca-6ed0-4085-802d-4c686a2e8c3f" xsi:nil="true"/>
    <_dlc_DocId xmlns="5143b441-730d-468e-9e7b-525a5337cbbc">000751-2111190653-38</_dlc_DocId>
    <ECMSP13CreatedBy xmlns="5143b441-730d-468e-9e7b-525a5337cbbc" xsi:nil="true"/>
    <DocumentNotes xmlns="db2b92ca-6ed0-4085-802d-4c686a2e8c3f" xsi:nil="true"/>
    <ECMSP13ModifiedBy xmlns="5143b441-730d-468e-9e7b-525a5337cbbc" xsi:nil="true"/>
    <p1abb5e704a84578aa4b8ef0390c3b25 xmlns="db2b92ca-6ed0-4085-802d-4c686a2e8c3f">
      <Terms xmlns="http://schemas.microsoft.com/office/infopath/2007/PartnerControls">
        <TermInfo xmlns="http://schemas.microsoft.com/office/infopath/2007/PartnerControls">
          <TermName xmlns="http://schemas.microsoft.com/office/infopath/2007/PartnerControls">OFFICIAL - Sensitive</TermName>
          <TermId xmlns="http://schemas.microsoft.com/office/infopath/2007/PartnerControls">6eccc17f-024b-41b0-b6b1-faf98d2aff85</TermId>
        </TermInfo>
      </Terms>
    </p1abb5e704a84578aa4b8ef0390c3b25>
    <_dlc_DocIdUrl xmlns="5143b441-730d-468e-9e7b-525a5337cbbc">
      <Url>https://asiclink.sharepoint.com/teams/000751/_layouts/15/DocIdRedir.aspx?ID=000751-2111190653-38</Url>
      <Description>000751-2111190653-38</Description>
    </_dlc_DocIdUrl>
    <ECMSP13SecurityClassification xmlns="5143b441-730d-468e-9e7b-525a5337cbbc" xsi:nil="true"/>
    <TaxCatchAll xmlns="db2b92ca-6ed0-4085-802d-4c686a2e8c3f">
      <Value>19</Value>
      <Value>18</Value>
      <Value>2</Value>
    </TaxCatchAll>
    <ECMSP13DocumentID xmlns="5143b441-730d-468e-9e7b-525a5337cbbc" xsi:nil="true"/>
  </documentManagement>
</p:properties>
</file>

<file path=customXml/itemProps1.xml><?xml version="1.0" encoding="utf-8"?>
<ds:datastoreItem xmlns:ds="http://schemas.openxmlformats.org/officeDocument/2006/customXml" ds:itemID="{03DC927A-8192-4A1A-B7E6-1AC600E7190F}">
  <ds:schemaRefs>
    <ds:schemaRef ds:uri="http://schemas.microsoft.com/sharepoint/v3/contenttype/forms"/>
  </ds:schemaRefs>
</ds:datastoreItem>
</file>

<file path=customXml/itemProps2.xml><?xml version="1.0" encoding="utf-8"?>
<ds:datastoreItem xmlns:ds="http://schemas.openxmlformats.org/officeDocument/2006/customXml" ds:itemID="{6EEDF97B-38B2-4955-A7FE-435DF71230D2}">
  <ds:schemaRefs>
    <ds:schemaRef ds:uri="http://schemas.microsoft.com/sharepoint/events"/>
  </ds:schemaRefs>
</ds:datastoreItem>
</file>

<file path=customXml/itemProps3.xml><?xml version="1.0" encoding="utf-8"?>
<ds:datastoreItem xmlns:ds="http://schemas.openxmlformats.org/officeDocument/2006/customXml" ds:itemID="{470BB35E-77D9-4F1C-9336-93AEEBE19043}">
  <ds:schemaRefs>
    <ds:schemaRef ds:uri="Microsoft.SharePoint.Taxonomy.ContentTypeSync"/>
  </ds:schemaRefs>
</ds:datastoreItem>
</file>

<file path=customXml/itemProps4.xml><?xml version="1.0" encoding="utf-8"?>
<ds:datastoreItem xmlns:ds="http://schemas.openxmlformats.org/officeDocument/2006/customXml" ds:itemID="{27F0B140-DDE0-493C-B693-399ACEF1C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b92ca-6ed0-4085-802d-4c686a2e8c3f"/>
    <ds:schemaRef ds:uri="5143b441-730d-468e-9e7b-525a5337cbbc"/>
    <ds:schemaRef ds:uri="5a5f7c29-f527-49ed-940e-30d46e136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D136593-522E-455C-AC44-1AECC040089A}">
  <ds:schemaRefs>
    <ds:schemaRef ds:uri="http://schemas.microsoft.com/office/2006/metadata/properties"/>
    <ds:schemaRef ds:uri="http://schemas.microsoft.com/office/infopath/2007/PartnerControls"/>
    <ds:schemaRef ds:uri="db2b92ca-6ed0-4085-802d-4c686a2e8c3f"/>
    <ds:schemaRef ds:uri="5143b441-730d-468e-9e7b-525a5337cbbc"/>
  </ds:schemaRefs>
</ds:datastoreItem>
</file>

<file path=docProps/app.xml><?xml version="1.0" encoding="utf-8"?>
<Properties xmlns="http://schemas.openxmlformats.org/officeDocument/2006/extended-properties" xmlns:vt="http://schemas.openxmlformats.org/officeDocument/2006/docPropsVTypes">
  <TotalTime>0</TotalTime>
  <Words>2790</Words>
  <Application>Microsoft Office PowerPoint</Application>
  <PresentationFormat>Widescreen</PresentationFormat>
  <Paragraphs>422</Paragraphs>
  <Slides>42</Slides>
  <Notes>37</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7" baseType="lpstr">
      <vt:lpstr>Arial</vt:lpstr>
      <vt:lpstr>Arial Narrow</vt:lpstr>
      <vt:lpstr>Arial Rounded MT Bold</vt:lpstr>
      <vt:lpstr>Arial,Sans-Serif</vt:lpstr>
      <vt:lpstr>Calibri</vt:lpstr>
      <vt:lpstr>Century Gothic</vt:lpstr>
      <vt:lpstr>Circular Std</vt:lpstr>
      <vt:lpstr>Segoe UI Light</vt:lpstr>
      <vt:lpstr>Segoe UI Semibold</vt:lpstr>
      <vt:lpstr>Segoe UI Semilight</vt:lpstr>
      <vt:lpstr>System Font Regular</vt:lpstr>
      <vt:lpstr>Wingdings</vt:lpstr>
      <vt:lpstr>Office Theme</vt:lpstr>
      <vt:lpstr>1_Office Theme</vt:lpstr>
      <vt:lpstr>think-cell Slide</vt:lpstr>
      <vt:lpstr>ASIC Licensing Liaison Meeting</vt:lpstr>
      <vt:lpstr> Introduction </vt:lpstr>
      <vt:lpstr>Agenda</vt:lpstr>
      <vt:lpstr>ASIC Digital Strategy 2030  </vt:lpstr>
      <vt:lpstr>PowerPoint Presentation</vt:lpstr>
      <vt:lpstr>PowerPoint Presentation</vt:lpstr>
      <vt:lpstr>  ASIC’s Regulatory Efficiency Unit – Stakeholder Engagement</vt:lpstr>
      <vt:lpstr>ASIC's regulatory efficiency work</vt:lpstr>
      <vt:lpstr>REU Workplan</vt:lpstr>
      <vt:lpstr>New regulatory efficiency initiatives – endorsed by the Commission</vt:lpstr>
      <vt:lpstr>Initiative 3: Stocktake of our stakeholder engagement approach with a case study focus on our licensing engagement model </vt:lpstr>
      <vt:lpstr>Regulatory Efficiency Unit Contact details</vt:lpstr>
      <vt:lpstr>  ASIC Licensing – service charter and performance </vt:lpstr>
      <vt:lpstr>1. 2021-22 volumes</vt:lpstr>
      <vt:lpstr>2. AFS, ACL &amp; Auditor applications received: 3 years</vt:lpstr>
      <vt:lpstr>3. AFS, ACL &amp; Auditor applications on-hand: 3 years</vt:lpstr>
      <vt:lpstr>4. AFS, ACL &amp; Auditor applications finalised: 3 years</vt:lpstr>
      <vt:lpstr>5. New AFSL applications – Aug 21 to Aug 22</vt:lpstr>
      <vt:lpstr>6. AFSL variation applications – Aug 21 to Aug 22</vt:lpstr>
      <vt:lpstr>7. New ACL licence applications: Aug 21 to Aug 22 trend</vt:lpstr>
      <vt:lpstr>8. ACL Variation licence application: Aug 21 to Aug 22 trend</vt:lpstr>
      <vt:lpstr>9. Company Auditors: Aug 21 to Aug 22 trend</vt:lpstr>
      <vt:lpstr>10. SMSF Auditors: Aug 21 to Aug 22 trend</vt:lpstr>
      <vt:lpstr>11. Service Charter Performance: AFSL and ACL</vt:lpstr>
      <vt:lpstr>12. AFSL performance: days to reach % decisions</vt:lpstr>
      <vt:lpstr>13. AFSL performance: days to reach % decisions</vt:lpstr>
      <vt:lpstr>14. Outcomes of finalised applications 21-22</vt:lpstr>
      <vt:lpstr>15. Additional regulatory outcomes: 21-22</vt:lpstr>
      <vt:lpstr>  New licensing portal – survey and roundtable feedback </vt:lpstr>
      <vt:lpstr>New Licensing portal </vt:lpstr>
      <vt:lpstr>Stakeholder engagement</vt:lpstr>
      <vt:lpstr>Survey feedback</vt:lpstr>
      <vt:lpstr>Licensing Portal Roundtables </vt:lpstr>
      <vt:lpstr>  Recent licensing reforms and other licensing related work </vt:lpstr>
      <vt:lpstr>Licensing reforms in 2021-22</vt:lpstr>
      <vt:lpstr>Licensing reforms in 2021-22 (cont’)</vt:lpstr>
      <vt:lpstr>Enhanced Regulatory Sandbox (ERS)</vt:lpstr>
      <vt:lpstr>Financial Accountability Regime (FAR)</vt:lpstr>
      <vt:lpstr>Crypto-assets</vt:lpstr>
      <vt:lpstr>Cyber resilience</vt:lpstr>
      <vt:lpstr>Contact us </vt:lpstr>
      <vt:lpstr>  Open forum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Licensing Liaison Presentation Slides - October 2022</dc:title>
  <dc:creator/>
  <cp:lastModifiedBy/>
  <cp:revision>1</cp:revision>
  <dcterms:created xsi:type="dcterms:W3CDTF">2022-10-19T00:14:53Z</dcterms:created>
  <dcterms:modified xsi:type="dcterms:W3CDTF">2022-12-05T01:36:33Z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aead41-07f8-4767-ac8e-ef1c9c793766_SiteId">
    <vt:lpwstr>5f1de7c6-55cd-4bb2-902d-514c78cf10f4</vt:lpwstr>
  </property>
  <property fmtid="{D5CDD505-2E9C-101B-9397-08002B2CF9AE}" pid="3" name="MSIP_Label_a6aead41-07f8-4767-ac8e-ef1c9c793766_Method">
    <vt:lpwstr>Standard</vt:lpwstr>
  </property>
  <property fmtid="{D5CDD505-2E9C-101B-9397-08002B2CF9AE}" pid="4" name="RecordPoint_SubmissionDate">
    <vt:lpwstr/>
  </property>
  <property fmtid="{D5CDD505-2E9C-101B-9397-08002B2CF9AE}" pid="5" name="Order">
    <vt:r8>12900</vt:r8>
  </property>
  <property fmtid="{D5CDD505-2E9C-101B-9397-08002B2CF9AE}" pid="6" name="RecordPoint_RecordNumberSubmitted">
    <vt:lpwstr>R20210000734087</vt:lpwstr>
  </property>
  <property fmtid="{D5CDD505-2E9C-101B-9397-08002B2CF9AE}" pid="7" name="MSIP_Label_a6aead41-07f8-4767-ac8e-ef1c9c793766_Enabled">
    <vt:lpwstr>true</vt:lpwstr>
  </property>
  <property fmtid="{D5CDD505-2E9C-101B-9397-08002B2CF9AE}" pid="8" name="MediaServiceImageTags">
    <vt:lpwstr/>
  </property>
  <property fmtid="{D5CDD505-2E9C-101B-9397-08002B2CF9AE}" pid="9" name="ContentTypeId">
    <vt:lpwstr>0x010100B5F685A1365F544391EF8C813B164F3A006A0666AD55E74A4AA7B2AAEA6C351A60009B66ADF087F32D42B7CB4E846199972F</vt:lpwstr>
  </property>
  <property fmtid="{D5CDD505-2E9C-101B-9397-08002B2CF9AE}" pid="10" name="SecurityClassification">
    <vt:lpwstr>2;#OFFICIAL - Sensitive|6eccc17f-024b-41b0-b6b1-faf98d2aff85</vt:lpwstr>
  </property>
  <property fmtid="{D5CDD505-2E9C-101B-9397-08002B2CF9AE}" pid="11" name="jdf1b75345ea49858d25e4520c5b5cc4">
    <vt:lpwstr>Not selected|0ffd38a1-d078-4d40-aa32-deac33f6d198</vt:lpwstr>
  </property>
  <property fmtid="{D5CDD505-2E9C-101B-9397-08002B2CF9AE}" pid="12" name="RecordPoint_WorkflowType">
    <vt:lpwstr>ActiveSubmitStub</vt:lpwstr>
  </property>
  <property fmtid="{D5CDD505-2E9C-101B-9397-08002B2CF9AE}" pid="13" name="MSIP_Label_a6aead41-07f8-4767-ac8e-ef1c9c793766_SetDate">
    <vt:lpwstr>2022-09-30T05:42:18Z</vt:lpwstr>
  </property>
  <property fmtid="{D5CDD505-2E9C-101B-9397-08002B2CF9AE}" pid="14" name="_dlc_DocIdItemGuid">
    <vt:lpwstr>3a507d5a-1d12-4fcf-a6ad-dff49b70208b</vt:lpwstr>
  </property>
  <property fmtid="{D5CDD505-2E9C-101B-9397-08002B2CF9AE}" pid="15" name="MSIP_Label_a6aead41-07f8-4767-ac8e-ef1c9c793766_Name">
    <vt:lpwstr>OFFICIAL</vt:lpwstr>
  </property>
  <property fmtid="{D5CDD505-2E9C-101B-9397-08002B2CF9AE}" pid="16" name="LicensingStakeholderLiaisonSubjectMatter">
    <vt:lpwstr>18;#Not selected|0ffd38a1-d078-4d40-aa32-deac33f6d198</vt:lpwstr>
  </property>
  <property fmtid="{D5CDD505-2E9C-101B-9397-08002B2CF9AE}" pid="17" name="RecordPoint_ActiveItemSiteId">
    <vt:lpwstr>{e54f910e-df40-425d-9058-2588a7db3f54}</vt:lpwstr>
  </property>
  <property fmtid="{D5CDD505-2E9C-101B-9397-08002B2CF9AE}" pid="18" name="RecordPoint_ActiveItemListId">
    <vt:lpwstr>{3ff2b374-b154-4963-8d97-863490110b24}</vt:lpwstr>
  </property>
  <property fmtid="{D5CDD505-2E9C-101B-9397-08002B2CF9AE}" pid="19" name="LicensingStakeholderLiaisonDocumentType">
    <vt:lpwstr>19;#Not selected|05fbe049-1b23-426d-81bb-67873bb96613</vt:lpwstr>
  </property>
  <property fmtid="{D5CDD505-2E9C-101B-9397-08002B2CF9AE}" pid="20" name="RecordPoint_RecordFormat">
    <vt:lpwstr/>
  </property>
  <property fmtid="{D5CDD505-2E9C-101B-9397-08002B2CF9AE}" pid="21" name="MSIP_Label_a6aead41-07f8-4767-ac8e-ef1c9c793766_ContentBits">
    <vt:lpwstr>0</vt:lpwstr>
  </property>
  <property fmtid="{D5CDD505-2E9C-101B-9397-08002B2CF9AE}" pid="22" name="RecordPoint_SubmissionCompleted">
    <vt:lpwstr>2021-10-29T16:49:15.7759034+11:00</vt:lpwstr>
  </property>
  <property fmtid="{D5CDD505-2E9C-101B-9397-08002B2CF9AE}" pid="23" name="n1284316d047427083c3f6a54912dc75">
    <vt:lpwstr>Not selected|05fbe049-1b23-426d-81bb-67873bb96613</vt:lpwstr>
  </property>
  <property fmtid="{D5CDD505-2E9C-101B-9397-08002B2CF9AE}" pid="24" name="RecordPoint_ActiveItemUniqueId">
    <vt:lpwstr>{3e61cf06-e3d1-4a0c-92f6-5d7f51437038}</vt:lpwstr>
  </property>
  <property fmtid="{D5CDD505-2E9C-101B-9397-08002B2CF9AE}" pid="25" name="MeetingType">
    <vt:lpwstr/>
  </property>
  <property fmtid="{D5CDD505-2E9C-101B-9397-08002B2CF9AE}" pid="26" name="MSIP_Label_a6aead41-07f8-4767-ac8e-ef1c9c793766_ActionId">
    <vt:lpwstr>29802627-f7a4-42b5-87d4-79b54e477499</vt:lpwstr>
  </property>
  <property fmtid="{D5CDD505-2E9C-101B-9397-08002B2CF9AE}" pid="27" name="RecordPoint_ActiveItemWebId">
    <vt:lpwstr>{d2c0d131-76db-45da-86cb-29890baa2ebc}</vt:lpwstr>
  </property>
</Properties>
</file>