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22"/>
  </p:notesMasterIdLst>
  <p:sldIdLst>
    <p:sldId id="256" r:id="rId2"/>
    <p:sldId id="270" r:id="rId3"/>
    <p:sldId id="271" r:id="rId4"/>
    <p:sldId id="272" r:id="rId5"/>
    <p:sldId id="273" r:id="rId6"/>
    <p:sldId id="274" r:id="rId7"/>
    <p:sldId id="275" r:id="rId8"/>
    <p:sldId id="276" r:id="rId9"/>
    <p:sldId id="277" r:id="rId10"/>
    <p:sldId id="278" r:id="rId11"/>
    <p:sldId id="279" r:id="rId12"/>
    <p:sldId id="280" r:id="rId13"/>
    <p:sldId id="281" r:id="rId14"/>
    <p:sldId id="283" r:id="rId15"/>
    <p:sldId id="285" r:id="rId16"/>
    <p:sldId id="286" r:id="rId17"/>
    <p:sldId id="287" r:id="rId18"/>
    <p:sldId id="288" r:id="rId19"/>
    <p:sldId id="289" r:id="rId20"/>
    <p:sldId id="290" r:id="rId21"/>
  </p:sldIdLst>
  <p:sldSz cx="9144000" cy="6858000" type="screen4x3"/>
  <p:notesSz cx="6669088" cy="9753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08" autoAdjust="0"/>
    <p:restoredTop sz="68351" autoAdjust="0"/>
  </p:normalViewPr>
  <p:slideViewPr>
    <p:cSldViewPr>
      <p:cViewPr>
        <p:scale>
          <a:sx n="50" d="100"/>
          <a:sy n="50" d="100"/>
        </p:scale>
        <p:origin x="-1770" y="-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3" d="100"/>
          <a:sy n="63" d="100"/>
        </p:scale>
        <p:origin x="-3230" y="-62"/>
      </p:cViewPr>
      <p:guideLst>
        <p:guide orient="horz" pos="3072"/>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89938" cy="487680"/>
          </a:xfrm>
          <a:prstGeom prst="rect">
            <a:avLst/>
          </a:prstGeom>
        </p:spPr>
        <p:txBody>
          <a:bodyPr vert="horz" lIns="91429" tIns="45714" rIns="91429" bIns="45714" rtlCol="0"/>
          <a:lstStyle>
            <a:lvl1pPr algn="l">
              <a:defRPr sz="1200"/>
            </a:lvl1pPr>
          </a:lstStyle>
          <a:p>
            <a:endParaRPr lang="en-AU" dirty="0"/>
          </a:p>
        </p:txBody>
      </p:sp>
      <p:sp>
        <p:nvSpPr>
          <p:cNvPr id="3" name="Date Placeholder 2"/>
          <p:cNvSpPr>
            <a:spLocks noGrp="1"/>
          </p:cNvSpPr>
          <p:nvPr>
            <p:ph type="dt" idx="1"/>
          </p:nvPr>
        </p:nvSpPr>
        <p:spPr>
          <a:xfrm>
            <a:off x="3777607" y="0"/>
            <a:ext cx="2889938" cy="487680"/>
          </a:xfrm>
          <a:prstGeom prst="rect">
            <a:avLst/>
          </a:prstGeom>
        </p:spPr>
        <p:txBody>
          <a:bodyPr vert="horz" lIns="91429" tIns="45714" rIns="91429" bIns="45714" rtlCol="0"/>
          <a:lstStyle>
            <a:lvl1pPr algn="r">
              <a:defRPr sz="1200"/>
            </a:lvl1pPr>
          </a:lstStyle>
          <a:p>
            <a:fld id="{99B39472-1D82-45BC-BD09-23DBDC02DC22}" type="datetimeFigureOut">
              <a:rPr lang="en-AU" smtClean="0"/>
              <a:t>16/09/2015</a:t>
            </a:fld>
            <a:endParaRPr lang="en-AU" dirty="0"/>
          </a:p>
        </p:txBody>
      </p:sp>
      <p:sp>
        <p:nvSpPr>
          <p:cNvPr id="4" name="Slide Image Placeholder 3"/>
          <p:cNvSpPr>
            <a:spLocks noGrp="1" noRot="1" noChangeAspect="1"/>
          </p:cNvSpPr>
          <p:nvPr>
            <p:ph type="sldImg" idx="2"/>
          </p:nvPr>
        </p:nvSpPr>
        <p:spPr>
          <a:xfrm>
            <a:off x="896938" y="731838"/>
            <a:ext cx="4875212" cy="3657600"/>
          </a:xfrm>
          <a:prstGeom prst="rect">
            <a:avLst/>
          </a:prstGeom>
          <a:noFill/>
          <a:ln w="12700">
            <a:solidFill>
              <a:prstClr val="black"/>
            </a:solidFill>
          </a:ln>
        </p:spPr>
        <p:txBody>
          <a:bodyPr vert="horz" lIns="91429" tIns="45714" rIns="91429" bIns="45714" rtlCol="0" anchor="ctr"/>
          <a:lstStyle/>
          <a:p>
            <a:r>
              <a:rPr lang="en-AU" dirty="0" smtClean="0"/>
              <a:t>Ou</a:t>
            </a:r>
            <a:endParaRPr lang="en-AU" dirty="0"/>
          </a:p>
        </p:txBody>
      </p:sp>
      <p:sp>
        <p:nvSpPr>
          <p:cNvPr id="5" name="Notes Placeholder 4"/>
          <p:cNvSpPr>
            <a:spLocks noGrp="1"/>
          </p:cNvSpPr>
          <p:nvPr>
            <p:ph type="body" sz="quarter" idx="3"/>
          </p:nvPr>
        </p:nvSpPr>
        <p:spPr>
          <a:xfrm>
            <a:off x="666909" y="4632960"/>
            <a:ext cx="5335270" cy="4389120"/>
          </a:xfrm>
          <a:prstGeom prst="rect">
            <a:avLst/>
          </a:prstGeom>
        </p:spPr>
        <p:txBody>
          <a:bodyPr vert="horz" lIns="91429" tIns="45714" rIns="91429" bIns="457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1" y="9264227"/>
            <a:ext cx="2889938" cy="487680"/>
          </a:xfrm>
          <a:prstGeom prst="rect">
            <a:avLst/>
          </a:prstGeom>
        </p:spPr>
        <p:txBody>
          <a:bodyPr vert="horz" lIns="91429" tIns="45714" rIns="91429" bIns="45714" rtlCol="0" anchor="b"/>
          <a:lstStyle>
            <a:lvl1pPr algn="l">
              <a:defRPr sz="1200"/>
            </a:lvl1pPr>
          </a:lstStyle>
          <a:p>
            <a:endParaRPr lang="en-AU" dirty="0"/>
          </a:p>
        </p:txBody>
      </p:sp>
      <p:sp>
        <p:nvSpPr>
          <p:cNvPr id="7" name="Slide Number Placeholder 6"/>
          <p:cNvSpPr>
            <a:spLocks noGrp="1"/>
          </p:cNvSpPr>
          <p:nvPr>
            <p:ph type="sldNum" sz="quarter" idx="5"/>
          </p:nvPr>
        </p:nvSpPr>
        <p:spPr>
          <a:xfrm>
            <a:off x="3777607" y="9264227"/>
            <a:ext cx="2889938" cy="487680"/>
          </a:xfrm>
          <a:prstGeom prst="rect">
            <a:avLst/>
          </a:prstGeom>
        </p:spPr>
        <p:txBody>
          <a:bodyPr vert="horz" lIns="91429" tIns="45714" rIns="91429" bIns="45714" rtlCol="0" anchor="b"/>
          <a:lstStyle>
            <a:lvl1pPr algn="r">
              <a:defRPr sz="1200"/>
            </a:lvl1pPr>
          </a:lstStyle>
          <a:p>
            <a:fld id="{563034C9-E66B-4BC1-AC6F-FD7AAFF546BE}" type="slidenum">
              <a:rPr lang="en-AU" smtClean="0"/>
              <a:t>‹#›</a:t>
            </a:fld>
            <a:endParaRPr lang="en-AU" dirty="0"/>
          </a:p>
        </p:txBody>
      </p:sp>
    </p:spTree>
    <p:extLst>
      <p:ext uri="{BB962C8B-B14F-4D97-AF65-F5344CB8AC3E}">
        <p14:creationId xmlns:p14="http://schemas.microsoft.com/office/powerpoint/2010/main" val="632117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63034C9-E66B-4BC1-AC6F-FD7AAFF546BE}" type="slidenum">
              <a:rPr lang="en-AU" smtClean="0"/>
              <a:t>1</a:t>
            </a:fld>
            <a:endParaRPr lang="en-AU" dirty="0"/>
          </a:p>
        </p:txBody>
      </p:sp>
    </p:spTree>
    <p:extLst>
      <p:ext uri="{BB962C8B-B14F-4D97-AF65-F5344CB8AC3E}">
        <p14:creationId xmlns:p14="http://schemas.microsoft.com/office/powerpoint/2010/main" val="10769553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7913" y="192088"/>
            <a:ext cx="4197350" cy="3148012"/>
          </a:xfrm>
        </p:spPr>
      </p:sp>
      <p:sp>
        <p:nvSpPr>
          <p:cNvPr id="3" name="Notes Placeholder 2"/>
          <p:cNvSpPr>
            <a:spLocks noGrp="1"/>
          </p:cNvSpPr>
          <p:nvPr>
            <p:ph type="body" idx="1"/>
          </p:nvPr>
        </p:nvSpPr>
        <p:spPr>
          <a:xfrm>
            <a:off x="253469" y="3340630"/>
            <a:ext cx="6022103" cy="5681451"/>
          </a:xfrm>
        </p:spPr>
        <p:txBody>
          <a:bodyPr/>
          <a:lstStyle/>
          <a:p>
            <a:endParaRPr lang="en-AU" dirty="0"/>
          </a:p>
        </p:txBody>
      </p:sp>
      <p:sp>
        <p:nvSpPr>
          <p:cNvPr id="4" name="Slide Number Placeholder 3"/>
          <p:cNvSpPr>
            <a:spLocks noGrp="1"/>
          </p:cNvSpPr>
          <p:nvPr>
            <p:ph type="sldNum" sz="quarter" idx="10"/>
          </p:nvPr>
        </p:nvSpPr>
        <p:spPr/>
        <p:txBody>
          <a:bodyPr/>
          <a:lstStyle/>
          <a:p>
            <a:fld id="{563034C9-E66B-4BC1-AC6F-FD7AAFF546BE}" type="slidenum">
              <a:rPr lang="en-AU" smtClean="0"/>
              <a:t>10</a:t>
            </a:fld>
            <a:endParaRPr lang="en-AU" dirty="0"/>
          </a:p>
        </p:txBody>
      </p:sp>
    </p:spTree>
    <p:extLst>
      <p:ext uri="{BB962C8B-B14F-4D97-AF65-F5344CB8AC3E}">
        <p14:creationId xmlns:p14="http://schemas.microsoft.com/office/powerpoint/2010/main" val="3346984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9200" y="192088"/>
            <a:ext cx="4195763" cy="3148012"/>
          </a:xfrm>
        </p:spPr>
      </p:sp>
      <p:sp>
        <p:nvSpPr>
          <p:cNvPr id="3" name="Notes Placeholder 2"/>
          <p:cNvSpPr>
            <a:spLocks noGrp="1"/>
          </p:cNvSpPr>
          <p:nvPr>
            <p:ph type="body" idx="1"/>
          </p:nvPr>
        </p:nvSpPr>
        <p:spPr>
          <a:xfrm>
            <a:off x="323493" y="3417438"/>
            <a:ext cx="5952078" cy="4389120"/>
          </a:xfrm>
        </p:spPr>
        <p:txBody>
          <a:bodyPr/>
          <a:lstStyle/>
          <a:p>
            <a:endParaRPr lang="en-AU" dirty="0"/>
          </a:p>
        </p:txBody>
      </p:sp>
      <p:sp>
        <p:nvSpPr>
          <p:cNvPr id="4" name="Slide Number Placeholder 3"/>
          <p:cNvSpPr>
            <a:spLocks noGrp="1"/>
          </p:cNvSpPr>
          <p:nvPr>
            <p:ph type="sldNum" sz="quarter" idx="10"/>
          </p:nvPr>
        </p:nvSpPr>
        <p:spPr/>
        <p:txBody>
          <a:bodyPr/>
          <a:lstStyle/>
          <a:p>
            <a:fld id="{563034C9-E66B-4BC1-AC6F-FD7AAFF546BE}" type="slidenum">
              <a:rPr lang="en-AU" smtClean="0"/>
              <a:t>11</a:t>
            </a:fld>
            <a:endParaRPr lang="en-AU" dirty="0"/>
          </a:p>
        </p:txBody>
      </p:sp>
    </p:spTree>
    <p:extLst>
      <p:ext uri="{BB962C8B-B14F-4D97-AF65-F5344CB8AC3E}">
        <p14:creationId xmlns:p14="http://schemas.microsoft.com/office/powerpoint/2010/main" val="36436299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6700" y="114300"/>
            <a:ext cx="2354263" cy="1766888"/>
          </a:xfrm>
        </p:spPr>
      </p:sp>
      <p:sp>
        <p:nvSpPr>
          <p:cNvPr id="3" name="Notes Placeholder 2"/>
          <p:cNvSpPr>
            <a:spLocks noGrp="1"/>
          </p:cNvSpPr>
          <p:nvPr>
            <p:ph type="body" idx="1"/>
          </p:nvPr>
        </p:nvSpPr>
        <p:spPr>
          <a:xfrm>
            <a:off x="323493" y="2034885"/>
            <a:ext cx="5952078" cy="7450428"/>
          </a:xfrm>
        </p:spPr>
        <p:txBody>
          <a:bodyPr/>
          <a:lstStyle/>
          <a:p>
            <a:endParaRPr lang="en-AU" dirty="0"/>
          </a:p>
        </p:txBody>
      </p:sp>
      <p:sp>
        <p:nvSpPr>
          <p:cNvPr id="4" name="Slide Number Placeholder 3"/>
          <p:cNvSpPr>
            <a:spLocks noGrp="1"/>
          </p:cNvSpPr>
          <p:nvPr>
            <p:ph type="sldNum" sz="quarter" idx="10"/>
          </p:nvPr>
        </p:nvSpPr>
        <p:spPr/>
        <p:txBody>
          <a:bodyPr/>
          <a:lstStyle/>
          <a:p>
            <a:fld id="{563034C9-E66B-4BC1-AC6F-FD7AAFF546BE}" type="slidenum">
              <a:rPr lang="en-AU" smtClean="0"/>
              <a:t>12</a:t>
            </a:fld>
            <a:endParaRPr lang="en-AU" dirty="0"/>
          </a:p>
        </p:txBody>
      </p:sp>
    </p:spTree>
    <p:extLst>
      <p:ext uri="{BB962C8B-B14F-4D97-AF65-F5344CB8AC3E}">
        <p14:creationId xmlns:p14="http://schemas.microsoft.com/office/powerpoint/2010/main" val="16251145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2888" y="192088"/>
            <a:ext cx="1843087" cy="1382712"/>
          </a:xfrm>
        </p:spPr>
      </p:sp>
      <p:sp>
        <p:nvSpPr>
          <p:cNvPr id="3" name="Notes Placeholder 2"/>
          <p:cNvSpPr>
            <a:spLocks noGrp="1"/>
          </p:cNvSpPr>
          <p:nvPr>
            <p:ph type="body" idx="1"/>
          </p:nvPr>
        </p:nvSpPr>
        <p:spPr>
          <a:xfrm>
            <a:off x="113419" y="1804459"/>
            <a:ext cx="6372225" cy="7834470"/>
          </a:xfrm>
        </p:spPr>
        <p:txBody>
          <a:bodyPr/>
          <a:lstStyle/>
          <a:p>
            <a:endParaRPr lang="en-AU" sz="900" dirty="0"/>
          </a:p>
        </p:txBody>
      </p:sp>
      <p:sp>
        <p:nvSpPr>
          <p:cNvPr id="4" name="Slide Number Placeholder 3"/>
          <p:cNvSpPr>
            <a:spLocks noGrp="1"/>
          </p:cNvSpPr>
          <p:nvPr>
            <p:ph type="sldNum" sz="quarter" idx="10"/>
          </p:nvPr>
        </p:nvSpPr>
        <p:spPr/>
        <p:txBody>
          <a:bodyPr/>
          <a:lstStyle/>
          <a:p>
            <a:fld id="{563034C9-E66B-4BC1-AC6F-FD7AAFF546BE}" type="slidenum">
              <a:rPr lang="en-AU" smtClean="0"/>
              <a:t>13</a:t>
            </a:fld>
            <a:endParaRPr lang="en-AU" dirty="0"/>
          </a:p>
        </p:txBody>
      </p:sp>
      <p:sp>
        <p:nvSpPr>
          <p:cNvPr id="5" name="Rectangle 4"/>
          <p:cNvSpPr/>
          <p:nvPr/>
        </p:nvSpPr>
        <p:spPr>
          <a:xfrm>
            <a:off x="2144128" y="191481"/>
            <a:ext cx="4271492" cy="1615827"/>
          </a:xfrm>
          <a:prstGeom prst="rect">
            <a:avLst/>
          </a:prstGeom>
        </p:spPr>
        <p:txBody>
          <a:bodyPr wrap="square" lIns="91429" tIns="45714" rIns="91429" bIns="45714">
            <a:spAutoFit/>
          </a:bodyPr>
          <a:lstStyle/>
          <a:p>
            <a:pPr>
              <a:defRPr/>
            </a:pPr>
            <a:r>
              <a:rPr lang="en-AU" sz="900" dirty="0"/>
              <a:t>So, lets now get into the financial service framework and related issues.</a:t>
            </a:r>
          </a:p>
          <a:p>
            <a:pPr>
              <a:defRPr/>
            </a:pPr>
            <a:r>
              <a:rPr lang="en-AU" sz="900" dirty="0"/>
              <a:t>Generally, if you carry on a financial service business in Australia, you will need to hold an Australian financial services (AFS) licence or an authorisation from an AFS licensee. Similarly, if you operate a financial market you will need an Australian market licence. Lastly, if you engage in credit activities you will need an Australian credit licence or an authorisation from a credit licensee before commencing business. There are some exemptions from all these activities – it is not our intent to discuss those in any detail tonight.</a:t>
            </a:r>
          </a:p>
          <a:p>
            <a:pPr>
              <a:defRPr/>
            </a:pPr>
            <a:r>
              <a:rPr lang="en-AU" sz="900" dirty="0"/>
              <a:t>So what are these kinds of businesses? It all turns on what is a financial service, what is a financial market and what is engaging in credit activities. </a:t>
            </a:r>
          </a:p>
          <a:p>
            <a:pPr>
              <a:defRPr/>
            </a:pPr>
            <a:endParaRPr lang="en-AU" sz="900" dirty="0"/>
          </a:p>
        </p:txBody>
      </p:sp>
    </p:spTree>
    <p:extLst>
      <p:ext uri="{BB962C8B-B14F-4D97-AF65-F5344CB8AC3E}">
        <p14:creationId xmlns:p14="http://schemas.microsoft.com/office/powerpoint/2010/main" val="1817847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5263" y="339725"/>
            <a:ext cx="1843087" cy="1382713"/>
          </a:xfrm>
        </p:spPr>
      </p:sp>
      <p:sp>
        <p:nvSpPr>
          <p:cNvPr id="3" name="Notes Placeholder 2"/>
          <p:cNvSpPr>
            <a:spLocks noGrp="1"/>
          </p:cNvSpPr>
          <p:nvPr>
            <p:ph type="body" idx="1"/>
          </p:nvPr>
        </p:nvSpPr>
        <p:spPr>
          <a:xfrm>
            <a:off x="183444" y="2260699"/>
            <a:ext cx="6302201" cy="7152605"/>
          </a:xfrm>
        </p:spPr>
        <p:txBody>
          <a:bodyPr/>
          <a:lstStyle/>
          <a:p>
            <a:endParaRPr lang="en-AU" sz="1000" dirty="0"/>
          </a:p>
        </p:txBody>
      </p:sp>
      <p:sp>
        <p:nvSpPr>
          <p:cNvPr id="4" name="Slide Number Placeholder 3"/>
          <p:cNvSpPr>
            <a:spLocks noGrp="1"/>
          </p:cNvSpPr>
          <p:nvPr>
            <p:ph type="sldNum" sz="quarter" idx="10"/>
          </p:nvPr>
        </p:nvSpPr>
        <p:spPr/>
        <p:txBody>
          <a:bodyPr/>
          <a:lstStyle/>
          <a:p>
            <a:fld id="{563034C9-E66B-4BC1-AC6F-FD7AAFF546BE}" type="slidenum">
              <a:rPr lang="en-AU" smtClean="0"/>
              <a:t>14</a:t>
            </a:fld>
            <a:endParaRPr lang="en-AU" dirty="0"/>
          </a:p>
        </p:txBody>
      </p:sp>
      <p:sp>
        <p:nvSpPr>
          <p:cNvPr id="6" name="Rectangle 5"/>
          <p:cNvSpPr/>
          <p:nvPr/>
        </p:nvSpPr>
        <p:spPr>
          <a:xfrm>
            <a:off x="2038400" y="167819"/>
            <a:ext cx="4464496" cy="2092881"/>
          </a:xfrm>
          <a:prstGeom prst="rect">
            <a:avLst/>
          </a:prstGeom>
        </p:spPr>
        <p:txBody>
          <a:bodyPr wrap="square">
            <a:spAutoFit/>
          </a:bodyPr>
          <a:lstStyle/>
          <a:p>
            <a:pPr>
              <a:defRPr/>
            </a:pPr>
            <a:r>
              <a:rPr lang="en-US" altLang="en-US" sz="1000" dirty="0"/>
              <a:t>Lets assume you intend to operate a financial services or consumer credit business.</a:t>
            </a:r>
          </a:p>
          <a:p>
            <a:r>
              <a:rPr lang="en-AU" altLang="en-US" sz="1000" dirty="0" smtClean="0"/>
              <a:t>One </a:t>
            </a:r>
            <a:r>
              <a:rPr lang="en-AU" altLang="en-US" sz="1000" dirty="0"/>
              <a:t>alternative that may be available to you, rather than holding an AFSL or a credit licence, is to operate your business as a corporate authorised </a:t>
            </a:r>
            <a:r>
              <a:rPr lang="en-AU" altLang="en-US" sz="1000" dirty="0" smtClean="0"/>
              <a:t>representative </a:t>
            </a:r>
            <a:r>
              <a:rPr lang="en-AU" altLang="en-US" sz="1000" dirty="0"/>
              <a:t>of an existing licensee. </a:t>
            </a:r>
            <a:endParaRPr lang="en-AU" altLang="en-US" sz="1000" dirty="0" smtClean="0"/>
          </a:p>
          <a:p>
            <a:r>
              <a:rPr lang="en-AU" altLang="en-US" sz="1000" dirty="0"/>
              <a:t>In this case, you may still have some specific obligations under the law (depending on your business, like being a financial adviser) but you will not need to obtain a licence. Here, the licensee is responsible for the provision of the service including what services you provide. A bit like the point I made earlier about whether you are a third party service provider rather than a direct provider of financial services, the licensee is the entity that will set the compliance expectations on what you do – as the licensee is responsible for your provision of financial services. This will be a matter of commercial agreement. </a:t>
            </a:r>
            <a:endParaRPr lang="en-AU" altLang="en-US" sz="900" dirty="0"/>
          </a:p>
        </p:txBody>
      </p:sp>
    </p:spTree>
    <p:extLst>
      <p:ext uri="{BB962C8B-B14F-4D97-AF65-F5344CB8AC3E}">
        <p14:creationId xmlns:p14="http://schemas.microsoft.com/office/powerpoint/2010/main" val="5219727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9213" y="192088"/>
            <a:ext cx="2351087" cy="1763712"/>
          </a:xfrm>
        </p:spPr>
      </p:sp>
      <p:sp>
        <p:nvSpPr>
          <p:cNvPr id="3" name="Notes Placeholder 2"/>
          <p:cNvSpPr>
            <a:spLocks noGrp="1"/>
          </p:cNvSpPr>
          <p:nvPr>
            <p:ph type="body" idx="1"/>
          </p:nvPr>
        </p:nvSpPr>
        <p:spPr>
          <a:xfrm>
            <a:off x="113420" y="2034885"/>
            <a:ext cx="6302201" cy="7604045"/>
          </a:xfrm>
        </p:spPr>
        <p:txBody>
          <a:bodyPr/>
          <a:lstStyle/>
          <a:p>
            <a:endParaRPr lang="en-AU" dirty="0"/>
          </a:p>
        </p:txBody>
      </p:sp>
      <p:sp>
        <p:nvSpPr>
          <p:cNvPr id="4" name="Slide Number Placeholder 3"/>
          <p:cNvSpPr>
            <a:spLocks noGrp="1"/>
          </p:cNvSpPr>
          <p:nvPr>
            <p:ph type="sldNum" sz="quarter" idx="10"/>
          </p:nvPr>
        </p:nvSpPr>
        <p:spPr/>
        <p:txBody>
          <a:bodyPr/>
          <a:lstStyle/>
          <a:p>
            <a:fld id="{563034C9-E66B-4BC1-AC6F-FD7AAFF546BE}" type="slidenum">
              <a:rPr lang="en-AU" smtClean="0"/>
              <a:t>15</a:t>
            </a:fld>
            <a:endParaRPr lang="en-AU" dirty="0"/>
          </a:p>
        </p:txBody>
      </p:sp>
      <p:sp>
        <p:nvSpPr>
          <p:cNvPr id="7" name="Rectangle 6"/>
          <p:cNvSpPr/>
          <p:nvPr/>
        </p:nvSpPr>
        <p:spPr>
          <a:xfrm>
            <a:off x="2494252" y="191481"/>
            <a:ext cx="3921369" cy="1954381"/>
          </a:xfrm>
          <a:prstGeom prst="rect">
            <a:avLst/>
          </a:prstGeom>
        </p:spPr>
        <p:txBody>
          <a:bodyPr wrap="square" lIns="91429" tIns="45714" rIns="91429" bIns="45714">
            <a:spAutoFit/>
          </a:bodyPr>
          <a:lstStyle/>
          <a:p>
            <a:pPr>
              <a:defRPr/>
            </a:pPr>
            <a:r>
              <a:rPr lang="en-US" altLang="en-US" sz="1100" dirty="0"/>
              <a:t>You have determined you wish to apply for an AFS or credit licence.</a:t>
            </a:r>
          </a:p>
          <a:p>
            <a:pPr>
              <a:defRPr/>
            </a:pPr>
            <a:endParaRPr lang="en-US" altLang="en-US" sz="1100" dirty="0"/>
          </a:p>
          <a:p>
            <a:pPr>
              <a:defRPr/>
            </a:pPr>
            <a:r>
              <a:rPr lang="en-US" altLang="en-US" sz="1100" dirty="0"/>
              <a:t>Here is a little about the process and what you need to do.</a:t>
            </a:r>
          </a:p>
          <a:p>
            <a:pPr>
              <a:defRPr/>
            </a:pPr>
            <a:endParaRPr lang="en-US" altLang="en-US" sz="1100" dirty="0"/>
          </a:p>
          <a:p>
            <a:pPr>
              <a:defRPr/>
            </a:pPr>
            <a:r>
              <a:rPr lang="en-US" altLang="en-US" sz="1100" dirty="0"/>
              <a:t>Please consider our guidance documents. The key ones are linked from our Innovation Hub webpage – they include guides on applying for a licence and about compliance by licensees with their general and more specific obligations. This will be relevant for what information you will need to provide with you licence application.</a:t>
            </a:r>
          </a:p>
        </p:txBody>
      </p:sp>
    </p:spTree>
    <p:extLst>
      <p:ext uri="{BB962C8B-B14F-4D97-AF65-F5344CB8AC3E}">
        <p14:creationId xmlns:p14="http://schemas.microsoft.com/office/powerpoint/2010/main" val="37237789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9213" y="114300"/>
            <a:ext cx="2662238" cy="1997075"/>
          </a:xfrm>
        </p:spPr>
      </p:sp>
      <p:sp>
        <p:nvSpPr>
          <p:cNvPr id="3" name="Notes Placeholder 2"/>
          <p:cNvSpPr>
            <a:spLocks noGrp="1"/>
          </p:cNvSpPr>
          <p:nvPr>
            <p:ph type="body" idx="1"/>
          </p:nvPr>
        </p:nvSpPr>
        <p:spPr>
          <a:xfrm>
            <a:off x="113419" y="2265311"/>
            <a:ext cx="6372225" cy="7296811"/>
          </a:xfrm>
        </p:spPr>
        <p:txBody>
          <a:bodyPr/>
          <a:lstStyle/>
          <a:p>
            <a:endParaRPr lang="en-AU" sz="1000" dirty="0"/>
          </a:p>
        </p:txBody>
      </p:sp>
      <p:sp>
        <p:nvSpPr>
          <p:cNvPr id="4" name="Slide Number Placeholder 3"/>
          <p:cNvSpPr>
            <a:spLocks noGrp="1"/>
          </p:cNvSpPr>
          <p:nvPr>
            <p:ph type="sldNum" sz="quarter" idx="10"/>
          </p:nvPr>
        </p:nvSpPr>
        <p:spPr/>
        <p:txBody>
          <a:bodyPr/>
          <a:lstStyle/>
          <a:p>
            <a:fld id="{563034C9-E66B-4BC1-AC6F-FD7AAFF546BE}" type="slidenum">
              <a:rPr lang="en-AU" smtClean="0"/>
              <a:t>16</a:t>
            </a:fld>
            <a:endParaRPr lang="en-AU" dirty="0"/>
          </a:p>
        </p:txBody>
      </p:sp>
      <p:sp>
        <p:nvSpPr>
          <p:cNvPr id="5" name="Rectangle 4"/>
          <p:cNvSpPr/>
          <p:nvPr/>
        </p:nvSpPr>
        <p:spPr>
          <a:xfrm>
            <a:off x="2564276" y="114673"/>
            <a:ext cx="3851345" cy="2092881"/>
          </a:xfrm>
          <a:prstGeom prst="rect">
            <a:avLst/>
          </a:prstGeom>
        </p:spPr>
        <p:txBody>
          <a:bodyPr wrap="square" lIns="91429" tIns="45714" rIns="91429" bIns="45714">
            <a:spAutoFit/>
          </a:bodyPr>
          <a:lstStyle/>
          <a:p>
            <a:r>
              <a:rPr lang="en-AU" altLang="en-US" sz="1000" dirty="0"/>
              <a:t>Let me start with robo-advice or automated advice</a:t>
            </a:r>
          </a:p>
          <a:p>
            <a:r>
              <a:rPr lang="en-AU" altLang="en-US" sz="1000" dirty="0"/>
              <a:t>ASIC is conceptually supportive of roboadvice. Roboadvice has the potential to offer Australian consumers good quality, low-cost, financial advice. </a:t>
            </a:r>
          </a:p>
          <a:p>
            <a:r>
              <a:rPr lang="en-AU" altLang="en-US" sz="1000" dirty="0"/>
              <a:t>There is a lot of current interest in roboadvice models from new market entrants and from existing licensees (eg: banks and superannuation funds) .</a:t>
            </a:r>
          </a:p>
          <a:p>
            <a:r>
              <a:rPr lang="en-AU" altLang="en-US" sz="1000" dirty="0"/>
              <a:t>ASIC recognises that roboadvice is a new area and that there may be some market uncertainty around ASIC's approach to roboadvice. ASIC is interested to meet with roboadvice providers. We see early engagement as key to getting roboadvice models right and as stated earlier we have already met with a number of proposed roboadvice providers (including established businesses).</a:t>
            </a:r>
          </a:p>
        </p:txBody>
      </p:sp>
    </p:spTree>
    <p:extLst>
      <p:ext uri="{BB962C8B-B14F-4D97-AF65-F5344CB8AC3E}">
        <p14:creationId xmlns:p14="http://schemas.microsoft.com/office/powerpoint/2010/main" val="2431256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9563" y="196850"/>
            <a:ext cx="2763837" cy="2074863"/>
          </a:xfrm>
        </p:spPr>
      </p:sp>
      <p:sp>
        <p:nvSpPr>
          <p:cNvPr id="3" name="Notes Placeholder 2"/>
          <p:cNvSpPr>
            <a:spLocks noGrp="1"/>
          </p:cNvSpPr>
          <p:nvPr>
            <p:ph type="body" idx="1"/>
          </p:nvPr>
        </p:nvSpPr>
        <p:spPr>
          <a:xfrm>
            <a:off x="253468" y="2265310"/>
            <a:ext cx="6092127" cy="6756770"/>
          </a:xfrm>
        </p:spPr>
        <p:txBody>
          <a:bodyPr/>
          <a:lstStyle/>
          <a:p>
            <a:endParaRPr lang="en-AU" sz="1000" dirty="0"/>
          </a:p>
        </p:txBody>
      </p:sp>
      <p:sp>
        <p:nvSpPr>
          <p:cNvPr id="4" name="Slide Number Placeholder 3"/>
          <p:cNvSpPr>
            <a:spLocks noGrp="1"/>
          </p:cNvSpPr>
          <p:nvPr>
            <p:ph type="sldNum" sz="quarter" idx="10"/>
          </p:nvPr>
        </p:nvSpPr>
        <p:spPr/>
        <p:txBody>
          <a:bodyPr/>
          <a:lstStyle/>
          <a:p>
            <a:fld id="{563034C9-E66B-4BC1-AC6F-FD7AAFF546BE}" type="slidenum">
              <a:rPr lang="en-AU" smtClean="0"/>
              <a:t>17</a:t>
            </a:fld>
            <a:endParaRPr lang="en-AU" dirty="0"/>
          </a:p>
        </p:txBody>
      </p:sp>
    </p:spTree>
    <p:extLst>
      <p:ext uri="{BB962C8B-B14F-4D97-AF65-F5344CB8AC3E}">
        <p14:creationId xmlns:p14="http://schemas.microsoft.com/office/powerpoint/2010/main" val="22229238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8200" y="196280"/>
            <a:ext cx="2555875" cy="1917700"/>
          </a:xfrm>
        </p:spPr>
      </p:sp>
      <p:sp>
        <p:nvSpPr>
          <p:cNvPr id="3" name="Notes Placeholder 2"/>
          <p:cNvSpPr>
            <a:spLocks noGrp="1"/>
          </p:cNvSpPr>
          <p:nvPr>
            <p:ph type="body" idx="1"/>
          </p:nvPr>
        </p:nvSpPr>
        <p:spPr>
          <a:xfrm>
            <a:off x="183444" y="2111693"/>
            <a:ext cx="6232176" cy="7527236"/>
          </a:xfrm>
        </p:spPr>
        <p:txBody>
          <a:bodyPr/>
          <a:lstStyle/>
          <a:p>
            <a:endParaRPr lang="en-AU" dirty="0"/>
          </a:p>
        </p:txBody>
      </p:sp>
      <p:sp>
        <p:nvSpPr>
          <p:cNvPr id="4" name="Slide Number Placeholder 3"/>
          <p:cNvSpPr>
            <a:spLocks noGrp="1"/>
          </p:cNvSpPr>
          <p:nvPr>
            <p:ph type="sldNum" sz="quarter" idx="10"/>
          </p:nvPr>
        </p:nvSpPr>
        <p:spPr/>
        <p:txBody>
          <a:bodyPr/>
          <a:lstStyle/>
          <a:p>
            <a:fld id="{563034C9-E66B-4BC1-AC6F-FD7AAFF546BE}" type="slidenum">
              <a:rPr lang="en-AU" smtClean="0"/>
              <a:t>18</a:t>
            </a:fld>
            <a:endParaRPr lang="en-AU" dirty="0"/>
          </a:p>
        </p:txBody>
      </p:sp>
    </p:spTree>
    <p:extLst>
      <p:ext uri="{BB962C8B-B14F-4D97-AF65-F5344CB8AC3E}">
        <p14:creationId xmlns:p14="http://schemas.microsoft.com/office/powerpoint/2010/main" val="4355187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275" y="192088"/>
            <a:ext cx="2228850" cy="1671637"/>
          </a:xfrm>
        </p:spPr>
      </p:sp>
      <p:sp>
        <p:nvSpPr>
          <p:cNvPr id="3" name="Notes Placeholder 2"/>
          <p:cNvSpPr>
            <a:spLocks noGrp="1"/>
          </p:cNvSpPr>
          <p:nvPr>
            <p:ph type="body" idx="1"/>
          </p:nvPr>
        </p:nvSpPr>
        <p:spPr>
          <a:xfrm>
            <a:off x="183444" y="2259738"/>
            <a:ext cx="6302201" cy="7148766"/>
          </a:xfrm>
        </p:spPr>
        <p:txBody>
          <a:bodyPr/>
          <a:lstStyle/>
          <a:p>
            <a:endParaRPr lang="en-AU" dirty="0"/>
          </a:p>
        </p:txBody>
      </p:sp>
      <p:sp>
        <p:nvSpPr>
          <p:cNvPr id="4" name="Slide Number Placeholder 3"/>
          <p:cNvSpPr>
            <a:spLocks noGrp="1"/>
          </p:cNvSpPr>
          <p:nvPr>
            <p:ph type="sldNum" sz="quarter" idx="10"/>
          </p:nvPr>
        </p:nvSpPr>
        <p:spPr/>
        <p:txBody>
          <a:bodyPr/>
          <a:lstStyle/>
          <a:p>
            <a:fld id="{563034C9-E66B-4BC1-AC6F-FD7AAFF546BE}" type="slidenum">
              <a:rPr lang="en-AU" smtClean="0"/>
              <a:t>19</a:t>
            </a:fld>
            <a:endParaRPr lang="en-AU" dirty="0"/>
          </a:p>
        </p:txBody>
      </p:sp>
      <p:sp>
        <p:nvSpPr>
          <p:cNvPr id="5" name="Rectangle 4"/>
          <p:cNvSpPr/>
          <p:nvPr/>
        </p:nvSpPr>
        <p:spPr>
          <a:xfrm>
            <a:off x="2326432" y="191480"/>
            <a:ext cx="4159212" cy="2246757"/>
          </a:xfrm>
          <a:prstGeom prst="rect">
            <a:avLst/>
          </a:prstGeom>
        </p:spPr>
        <p:txBody>
          <a:bodyPr wrap="square" lIns="91429" tIns="45714" rIns="91429" bIns="45714">
            <a:spAutoFit/>
          </a:bodyPr>
          <a:lstStyle/>
          <a:p>
            <a:r>
              <a:rPr lang="en-AU" altLang="en-US" sz="1000" dirty="0"/>
              <a:t>In the remaining time I would like to touch on some points related to payments.</a:t>
            </a:r>
          </a:p>
          <a:p>
            <a:r>
              <a:rPr lang="en-AU" altLang="en-US" sz="1000" dirty="0"/>
              <a:t>Firstly, the payments sector in Australia is one in which a number of the financial regulators all have an interest in:</a:t>
            </a:r>
          </a:p>
          <a:p>
            <a:pPr marL="171429" indent="-171429">
              <a:buFont typeface="Arial" panose="020B0604020202020204" pitchFamily="34" charset="0"/>
              <a:buChar char="•"/>
            </a:pPr>
            <a:r>
              <a:rPr lang="en-AU" altLang="en-US" sz="1000" dirty="0"/>
              <a:t>The RBA (or in particular its Payments Systems Board)  - which has responsibility for payments system safety and stability, as well as powers to promote efficiency and competition in the payments system;</a:t>
            </a:r>
          </a:p>
          <a:p>
            <a:pPr marL="171429" indent="-171429">
              <a:buFont typeface="Arial" panose="020B0604020202020204" pitchFamily="34" charset="0"/>
              <a:buChar char="•"/>
            </a:pPr>
            <a:r>
              <a:rPr lang="en-AU" altLang="en-US" sz="1000" dirty="0"/>
              <a:t>APRA - which prudentially regulates Australia’s deposit-taking institutions as well as entities that hold over $10 million in stored value on payments products; and</a:t>
            </a:r>
          </a:p>
          <a:p>
            <a:pPr marL="171429" indent="-171429">
              <a:buFont typeface="Arial" panose="020B0604020202020204" pitchFamily="34" charset="0"/>
              <a:buChar char="•"/>
            </a:pPr>
            <a:r>
              <a:rPr lang="en-AU" altLang="en-US" sz="1000" dirty="0"/>
              <a:t>ASIC - which is responsible for conduct, disclosure and consumer protection obligations in relation to payments products (this applies whether or not an ASIC licence is required). ASIC does not regulate payments systems.</a:t>
            </a:r>
          </a:p>
        </p:txBody>
      </p:sp>
    </p:spTree>
    <p:extLst>
      <p:ext uri="{BB962C8B-B14F-4D97-AF65-F5344CB8AC3E}">
        <p14:creationId xmlns:p14="http://schemas.microsoft.com/office/powerpoint/2010/main" val="2647577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5363" y="192088"/>
            <a:ext cx="4503737" cy="3378200"/>
          </a:xfrm>
        </p:spPr>
      </p:sp>
      <p:sp>
        <p:nvSpPr>
          <p:cNvPr id="3" name="Notes Placeholder 2"/>
          <p:cNvSpPr>
            <a:spLocks noGrp="1"/>
          </p:cNvSpPr>
          <p:nvPr>
            <p:ph type="body" idx="1"/>
          </p:nvPr>
        </p:nvSpPr>
        <p:spPr>
          <a:xfrm>
            <a:off x="323494" y="3571055"/>
            <a:ext cx="6092127" cy="5760640"/>
          </a:xfrm>
        </p:spPr>
        <p:txBody>
          <a:bodyPr/>
          <a:lstStyle/>
          <a:p>
            <a:endParaRPr lang="en-AU" dirty="0"/>
          </a:p>
        </p:txBody>
      </p:sp>
      <p:sp>
        <p:nvSpPr>
          <p:cNvPr id="4" name="Slide Number Placeholder 3"/>
          <p:cNvSpPr>
            <a:spLocks noGrp="1"/>
          </p:cNvSpPr>
          <p:nvPr>
            <p:ph type="sldNum" sz="quarter" idx="10"/>
          </p:nvPr>
        </p:nvSpPr>
        <p:spPr/>
        <p:txBody>
          <a:bodyPr/>
          <a:lstStyle/>
          <a:p>
            <a:fld id="{563034C9-E66B-4BC1-AC6F-FD7AAFF546BE}" type="slidenum">
              <a:rPr lang="en-AU" smtClean="0"/>
              <a:t>2</a:t>
            </a:fld>
            <a:endParaRPr lang="en-AU" dirty="0"/>
          </a:p>
        </p:txBody>
      </p:sp>
    </p:spTree>
    <p:extLst>
      <p:ext uri="{BB962C8B-B14F-4D97-AF65-F5344CB8AC3E}">
        <p14:creationId xmlns:p14="http://schemas.microsoft.com/office/powerpoint/2010/main" val="10513234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63034C9-E66B-4BC1-AC6F-FD7AAFF546BE}" type="slidenum">
              <a:rPr lang="en-AU" smtClean="0"/>
              <a:t>20</a:t>
            </a:fld>
            <a:endParaRPr lang="en-AU" dirty="0"/>
          </a:p>
        </p:txBody>
      </p:sp>
    </p:spTree>
    <p:extLst>
      <p:ext uri="{BB962C8B-B14F-4D97-AF65-F5344CB8AC3E}">
        <p14:creationId xmlns:p14="http://schemas.microsoft.com/office/powerpoint/2010/main" val="1581007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0650" y="192088"/>
            <a:ext cx="3992563" cy="2995612"/>
          </a:xfrm>
        </p:spPr>
      </p:sp>
      <p:sp>
        <p:nvSpPr>
          <p:cNvPr id="3" name="Notes Placeholder 2"/>
          <p:cNvSpPr>
            <a:spLocks noGrp="1"/>
          </p:cNvSpPr>
          <p:nvPr>
            <p:ph type="body" idx="1"/>
          </p:nvPr>
        </p:nvSpPr>
        <p:spPr>
          <a:xfrm>
            <a:off x="253469" y="3187013"/>
            <a:ext cx="6162152" cy="6221491"/>
          </a:xfrm>
        </p:spPr>
        <p:txBody>
          <a:bodyPr/>
          <a:lstStyle/>
          <a:p>
            <a:endParaRPr lang="en-AU" dirty="0"/>
          </a:p>
        </p:txBody>
      </p:sp>
      <p:sp>
        <p:nvSpPr>
          <p:cNvPr id="4" name="Slide Number Placeholder 3"/>
          <p:cNvSpPr>
            <a:spLocks noGrp="1"/>
          </p:cNvSpPr>
          <p:nvPr>
            <p:ph type="sldNum" sz="quarter" idx="10"/>
          </p:nvPr>
        </p:nvSpPr>
        <p:spPr/>
        <p:txBody>
          <a:bodyPr/>
          <a:lstStyle/>
          <a:p>
            <a:fld id="{563034C9-E66B-4BC1-AC6F-FD7AAFF546BE}" type="slidenum">
              <a:rPr lang="en-AU" smtClean="0"/>
              <a:t>3</a:t>
            </a:fld>
            <a:endParaRPr lang="en-AU" dirty="0"/>
          </a:p>
        </p:txBody>
      </p:sp>
    </p:spTree>
    <p:extLst>
      <p:ext uri="{BB962C8B-B14F-4D97-AF65-F5344CB8AC3E}">
        <p14:creationId xmlns:p14="http://schemas.microsoft.com/office/powerpoint/2010/main" val="2333907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3338" y="192088"/>
            <a:ext cx="3887787" cy="2917825"/>
          </a:xfrm>
        </p:spPr>
      </p:sp>
      <p:sp>
        <p:nvSpPr>
          <p:cNvPr id="3" name="Notes Placeholder 2"/>
          <p:cNvSpPr>
            <a:spLocks noGrp="1"/>
          </p:cNvSpPr>
          <p:nvPr>
            <p:ph type="body" idx="1"/>
          </p:nvPr>
        </p:nvSpPr>
        <p:spPr>
          <a:xfrm>
            <a:off x="323493" y="3417439"/>
            <a:ext cx="5882054" cy="5991066"/>
          </a:xfrm>
        </p:spPr>
        <p:txBody>
          <a:bodyPr/>
          <a:lstStyle/>
          <a:p>
            <a:endParaRPr lang="en-AU" sz="1400" dirty="0"/>
          </a:p>
        </p:txBody>
      </p:sp>
      <p:sp>
        <p:nvSpPr>
          <p:cNvPr id="4" name="Slide Number Placeholder 3"/>
          <p:cNvSpPr>
            <a:spLocks noGrp="1"/>
          </p:cNvSpPr>
          <p:nvPr>
            <p:ph type="sldNum" sz="quarter" idx="10"/>
          </p:nvPr>
        </p:nvSpPr>
        <p:spPr/>
        <p:txBody>
          <a:bodyPr/>
          <a:lstStyle/>
          <a:p>
            <a:fld id="{563034C9-E66B-4BC1-AC6F-FD7AAFF546BE}" type="slidenum">
              <a:rPr lang="en-AU" smtClean="0"/>
              <a:t>4</a:t>
            </a:fld>
            <a:endParaRPr lang="en-AU" dirty="0"/>
          </a:p>
        </p:txBody>
      </p:sp>
    </p:spTree>
    <p:extLst>
      <p:ext uri="{BB962C8B-B14F-4D97-AF65-F5344CB8AC3E}">
        <p14:creationId xmlns:p14="http://schemas.microsoft.com/office/powerpoint/2010/main" val="3538509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82700" y="114300"/>
            <a:ext cx="3787775" cy="2841625"/>
          </a:xfrm>
        </p:spPr>
      </p:sp>
      <p:sp>
        <p:nvSpPr>
          <p:cNvPr id="3" name="Notes Placeholder 2"/>
          <p:cNvSpPr>
            <a:spLocks noGrp="1"/>
          </p:cNvSpPr>
          <p:nvPr>
            <p:ph type="body" idx="1"/>
          </p:nvPr>
        </p:nvSpPr>
        <p:spPr>
          <a:xfrm>
            <a:off x="323494" y="3033396"/>
            <a:ext cx="5812029" cy="6451917"/>
          </a:xfrm>
        </p:spPr>
        <p:txBody>
          <a:bodyPr/>
          <a:lstStyle/>
          <a:p>
            <a:endParaRPr lang="en-AU" dirty="0"/>
          </a:p>
        </p:txBody>
      </p:sp>
      <p:sp>
        <p:nvSpPr>
          <p:cNvPr id="4" name="Slide Number Placeholder 3"/>
          <p:cNvSpPr>
            <a:spLocks noGrp="1"/>
          </p:cNvSpPr>
          <p:nvPr>
            <p:ph type="sldNum" sz="quarter" idx="10"/>
          </p:nvPr>
        </p:nvSpPr>
        <p:spPr/>
        <p:txBody>
          <a:bodyPr/>
          <a:lstStyle/>
          <a:p>
            <a:fld id="{563034C9-E66B-4BC1-AC6F-FD7AAFF546BE}" type="slidenum">
              <a:rPr lang="en-AU" smtClean="0"/>
              <a:t>5</a:t>
            </a:fld>
            <a:endParaRPr lang="en-AU" dirty="0"/>
          </a:p>
        </p:txBody>
      </p:sp>
    </p:spTree>
    <p:extLst>
      <p:ext uri="{BB962C8B-B14F-4D97-AF65-F5344CB8AC3E}">
        <p14:creationId xmlns:p14="http://schemas.microsoft.com/office/powerpoint/2010/main" val="1480664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400" dirty="0"/>
          </a:p>
        </p:txBody>
      </p:sp>
      <p:sp>
        <p:nvSpPr>
          <p:cNvPr id="4" name="Slide Number Placeholder 3"/>
          <p:cNvSpPr>
            <a:spLocks noGrp="1"/>
          </p:cNvSpPr>
          <p:nvPr>
            <p:ph type="sldNum" sz="quarter" idx="10"/>
          </p:nvPr>
        </p:nvSpPr>
        <p:spPr/>
        <p:txBody>
          <a:bodyPr/>
          <a:lstStyle/>
          <a:p>
            <a:fld id="{563034C9-E66B-4BC1-AC6F-FD7AAFF546BE}" type="slidenum">
              <a:rPr lang="en-AU" smtClean="0"/>
              <a:t>6</a:t>
            </a:fld>
            <a:endParaRPr lang="en-AU" dirty="0"/>
          </a:p>
        </p:txBody>
      </p:sp>
    </p:spTree>
    <p:extLst>
      <p:ext uri="{BB962C8B-B14F-4D97-AF65-F5344CB8AC3E}">
        <p14:creationId xmlns:p14="http://schemas.microsoft.com/office/powerpoint/2010/main" val="34664623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6838" y="114300"/>
            <a:ext cx="3479800" cy="2242220"/>
          </a:xfrm>
        </p:spPr>
      </p:sp>
      <p:sp>
        <p:nvSpPr>
          <p:cNvPr id="3" name="Notes Placeholder 2"/>
          <p:cNvSpPr>
            <a:spLocks noGrp="1"/>
          </p:cNvSpPr>
          <p:nvPr>
            <p:ph type="body" idx="1"/>
          </p:nvPr>
        </p:nvSpPr>
        <p:spPr>
          <a:xfrm>
            <a:off x="253468" y="2428529"/>
            <a:ext cx="6092127" cy="7056784"/>
          </a:xfrm>
        </p:spPr>
        <p:txBody>
          <a:bodyPr/>
          <a:lstStyle/>
          <a:p>
            <a:endParaRPr lang="en-AU" dirty="0"/>
          </a:p>
        </p:txBody>
      </p:sp>
      <p:sp>
        <p:nvSpPr>
          <p:cNvPr id="4" name="Slide Number Placeholder 3"/>
          <p:cNvSpPr>
            <a:spLocks noGrp="1"/>
          </p:cNvSpPr>
          <p:nvPr>
            <p:ph type="sldNum" sz="quarter" idx="10"/>
          </p:nvPr>
        </p:nvSpPr>
        <p:spPr/>
        <p:txBody>
          <a:bodyPr/>
          <a:lstStyle/>
          <a:p>
            <a:fld id="{563034C9-E66B-4BC1-AC6F-FD7AAFF546BE}" type="slidenum">
              <a:rPr lang="en-AU" smtClean="0"/>
              <a:t>7</a:t>
            </a:fld>
            <a:endParaRPr lang="en-AU" dirty="0"/>
          </a:p>
        </p:txBody>
      </p:sp>
    </p:spTree>
    <p:extLst>
      <p:ext uri="{BB962C8B-B14F-4D97-AF65-F5344CB8AC3E}">
        <p14:creationId xmlns:p14="http://schemas.microsoft.com/office/powerpoint/2010/main" val="37151711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79575" y="192088"/>
            <a:ext cx="3275013" cy="2457450"/>
          </a:xfrm>
        </p:spPr>
      </p:sp>
      <p:sp>
        <p:nvSpPr>
          <p:cNvPr id="3" name="Notes Placeholder 2"/>
          <p:cNvSpPr>
            <a:spLocks noGrp="1"/>
          </p:cNvSpPr>
          <p:nvPr>
            <p:ph type="body" idx="1"/>
          </p:nvPr>
        </p:nvSpPr>
        <p:spPr>
          <a:xfrm>
            <a:off x="253468" y="2649353"/>
            <a:ext cx="6092127" cy="6691943"/>
          </a:xfrm>
        </p:spPr>
        <p:txBody>
          <a:bodyPr/>
          <a:lstStyle/>
          <a:p>
            <a:endParaRPr lang="en-AU" dirty="0"/>
          </a:p>
        </p:txBody>
      </p:sp>
      <p:sp>
        <p:nvSpPr>
          <p:cNvPr id="4" name="Slide Number Placeholder 3"/>
          <p:cNvSpPr>
            <a:spLocks noGrp="1"/>
          </p:cNvSpPr>
          <p:nvPr>
            <p:ph type="sldNum" sz="quarter" idx="10"/>
          </p:nvPr>
        </p:nvSpPr>
        <p:spPr/>
        <p:txBody>
          <a:bodyPr/>
          <a:lstStyle/>
          <a:p>
            <a:fld id="{563034C9-E66B-4BC1-AC6F-FD7AAFF546BE}" type="slidenum">
              <a:rPr lang="en-AU" smtClean="0"/>
              <a:t>8</a:t>
            </a:fld>
            <a:endParaRPr lang="en-AU" dirty="0"/>
          </a:p>
        </p:txBody>
      </p:sp>
    </p:spTree>
    <p:extLst>
      <p:ext uri="{BB962C8B-B14F-4D97-AF65-F5344CB8AC3E}">
        <p14:creationId xmlns:p14="http://schemas.microsoft.com/office/powerpoint/2010/main" val="22024483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400" dirty="0"/>
          </a:p>
        </p:txBody>
      </p:sp>
      <p:sp>
        <p:nvSpPr>
          <p:cNvPr id="4" name="Slide Number Placeholder 3"/>
          <p:cNvSpPr>
            <a:spLocks noGrp="1"/>
          </p:cNvSpPr>
          <p:nvPr>
            <p:ph type="sldNum" sz="quarter" idx="10"/>
          </p:nvPr>
        </p:nvSpPr>
        <p:spPr/>
        <p:txBody>
          <a:bodyPr/>
          <a:lstStyle/>
          <a:p>
            <a:fld id="{563034C9-E66B-4BC1-AC6F-FD7AAFF546BE}" type="slidenum">
              <a:rPr lang="en-AU" smtClean="0"/>
              <a:t>9</a:t>
            </a:fld>
            <a:endParaRPr lang="en-AU" dirty="0"/>
          </a:p>
        </p:txBody>
      </p:sp>
    </p:spTree>
    <p:extLst>
      <p:ext uri="{BB962C8B-B14F-4D97-AF65-F5344CB8AC3E}">
        <p14:creationId xmlns:p14="http://schemas.microsoft.com/office/powerpoint/2010/main" val="34293470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3"/>
          <p:cNvSpPr>
            <a:spLocks noChangeArrowheads="1"/>
          </p:cNvSpPr>
          <p:nvPr/>
        </p:nvSpPr>
        <p:spPr bwMode="auto">
          <a:xfrm>
            <a:off x="-1587" y="0"/>
            <a:ext cx="9142413" cy="5181600"/>
          </a:xfrm>
          <a:prstGeom prst="rect">
            <a:avLst/>
          </a:prstGeom>
          <a:solidFill>
            <a:srgbClr val="1F60A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
        <p:nvSpPr>
          <p:cNvPr id="9" name="Rectangle 4"/>
          <p:cNvSpPr>
            <a:spLocks noChangeArrowheads="1"/>
          </p:cNvSpPr>
          <p:nvPr/>
        </p:nvSpPr>
        <p:spPr bwMode="auto">
          <a:xfrm>
            <a:off x="-3506" y="4802187"/>
            <a:ext cx="9144000" cy="2055813"/>
          </a:xfrm>
          <a:prstGeom prst="rect">
            <a:avLst/>
          </a:prstGeom>
          <a:solidFill>
            <a:srgbClr val="E8F1F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defTabSz="762000">
              <a:defRPr sz="2400">
                <a:solidFill>
                  <a:schemeClr val="tx1"/>
                </a:solidFill>
                <a:latin typeface="Times New Roman" charset="0"/>
              </a:defRPr>
            </a:lvl1pPr>
            <a:lvl2pPr marL="571500" defTabSz="762000">
              <a:defRPr sz="2400">
                <a:solidFill>
                  <a:schemeClr val="tx1"/>
                </a:solidFill>
                <a:latin typeface="Times New Roman" charset="0"/>
              </a:defRPr>
            </a:lvl2pPr>
            <a:lvl3pPr marL="1143000" defTabSz="762000">
              <a:defRPr sz="2400">
                <a:solidFill>
                  <a:schemeClr val="tx1"/>
                </a:solidFill>
                <a:latin typeface="Times New Roman" charset="0"/>
              </a:defRPr>
            </a:lvl3pPr>
            <a:lvl4pPr marL="1714500" defTabSz="762000">
              <a:defRPr sz="2400">
                <a:solidFill>
                  <a:schemeClr val="tx1"/>
                </a:solidFill>
                <a:latin typeface="Times New Roman" charset="0"/>
              </a:defRPr>
            </a:lvl4pPr>
            <a:lvl5pPr marL="2286000" defTabSz="762000">
              <a:defRPr sz="2400">
                <a:solidFill>
                  <a:schemeClr val="tx1"/>
                </a:solidFill>
                <a:latin typeface="Times New Roman" charset="0"/>
              </a:defRPr>
            </a:lvl5pPr>
            <a:lvl6pPr marL="2743200" defTabSz="762000" fontAlgn="base">
              <a:spcBef>
                <a:spcPct val="0"/>
              </a:spcBef>
              <a:spcAft>
                <a:spcPct val="0"/>
              </a:spcAft>
              <a:defRPr sz="2400">
                <a:solidFill>
                  <a:schemeClr val="tx1"/>
                </a:solidFill>
                <a:latin typeface="Times New Roman" charset="0"/>
              </a:defRPr>
            </a:lvl6pPr>
            <a:lvl7pPr marL="3200400" defTabSz="762000" fontAlgn="base">
              <a:spcBef>
                <a:spcPct val="0"/>
              </a:spcBef>
              <a:spcAft>
                <a:spcPct val="0"/>
              </a:spcAft>
              <a:defRPr sz="2400">
                <a:solidFill>
                  <a:schemeClr val="tx1"/>
                </a:solidFill>
                <a:latin typeface="Times New Roman" charset="0"/>
              </a:defRPr>
            </a:lvl7pPr>
            <a:lvl8pPr marL="3657600" defTabSz="762000" fontAlgn="base">
              <a:spcBef>
                <a:spcPct val="0"/>
              </a:spcBef>
              <a:spcAft>
                <a:spcPct val="0"/>
              </a:spcAft>
              <a:defRPr sz="2400">
                <a:solidFill>
                  <a:schemeClr val="tx1"/>
                </a:solidFill>
                <a:latin typeface="Times New Roman" charset="0"/>
              </a:defRPr>
            </a:lvl8pPr>
            <a:lvl9pPr marL="4114800" defTabSz="762000" fontAlgn="base">
              <a:spcBef>
                <a:spcPct val="0"/>
              </a:spcBef>
              <a:spcAft>
                <a:spcPct val="0"/>
              </a:spcAft>
              <a:defRPr sz="2400">
                <a:solidFill>
                  <a:schemeClr val="tx1"/>
                </a:solidFill>
                <a:latin typeface="Times New Roman" charset="0"/>
              </a:defRPr>
            </a:lvl9pPr>
          </a:lstStyle>
          <a:p>
            <a:pPr algn="r" eaLnBrk="0" hangingPunct="0"/>
            <a:endParaRPr lang="en-US" altLang="en-US" dirty="0">
              <a:latin typeface="Arial" charset="0"/>
            </a:endParaRPr>
          </a:p>
        </p:txBody>
      </p:sp>
      <p:sp>
        <p:nvSpPr>
          <p:cNvPr id="22" name="Title 21"/>
          <p:cNvSpPr>
            <a:spLocks noGrp="1"/>
          </p:cNvSpPr>
          <p:nvPr userDrawn="1">
            <p:ph type="title" hasCustomPrompt="1"/>
          </p:nvPr>
        </p:nvSpPr>
        <p:spPr>
          <a:xfrm>
            <a:off x="2843808" y="1484784"/>
            <a:ext cx="6048672" cy="909284"/>
          </a:xfrm>
        </p:spPr>
        <p:txBody>
          <a:bodyPr>
            <a:normAutofit/>
          </a:bodyPr>
          <a:lstStyle>
            <a:lvl1pPr>
              <a:defRPr sz="3800"/>
            </a:lvl1pPr>
          </a:lstStyle>
          <a:p>
            <a:pPr lvl="0"/>
            <a:r>
              <a:rPr lang="en-US" dirty="0" smtClean="0"/>
              <a:t>Type the presentation title</a:t>
            </a:r>
            <a:endParaRPr lang="en-AU" dirty="0"/>
          </a:p>
        </p:txBody>
      </p:sp>
      <p:sp>
        <p:nvSpPr>
          <p:cNvPr id="3" name="Text Placeholder 2"/>
          <p:cNvSpPr>
            <a:spLocks noGrp="1"/>
          </p:cNvSpPr>
          <p:nvPr userDrawn="1">
            <p:ph type="body" sz="quarter" idx="13" hasCustomPrompt="1"/>
          </p:nvPr>
        </p:nvSpPr>
        <p:spPr>
          <a:xfrm>
            <a:off x="2843809" y="2492226"/>
            <a:ext cx="6048671" cy="720750"/>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200">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AU" dirty="0" smtClean="0"/>
              <a:t>Press Ctrl+Enter for Subtitle (if any)</a:t>
            </a:r>
          </a:p>
        </p:txBody>
      </p:sp>
      <p:sp>
        <p:nvSpPr>
          <p:cNvPr id="17" name="Text Placeholder 2"/>
          <p:cNvSpPr>
            <a:spLocks noGrp="1"/>
          </p:cNvSpPr>
          <p:nvPr userDrawn="1">
            <p:ph type="body" sz="quarter" idx="16" hasCustomPrompt="1"/>
          </p:nvPr>
        </p:nvSpPr>
        <p:spPr>
          <a:xfrm>
            <a:off x="2843808" y="3348980"/>
            <a:ext cx="6048671" cy="872108"/>
          </a:xfrm>
        </p:spPr>
        <p:txBody>
          <a:bodyPr>
            <a:no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400">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AU" dirty="0" smtClean="0"/>
              <a:t>Press Ctrl+Enter for Presenter name</a:t>
            </a:r>
            <a:br>
              <a:rPr lang="en-AU" dirty="0" smtClean="0"/>
            </a:br>
            <a:r>
              <a:rPr lang="en-AU" dirty="0" smtClean="0"/>
              <a:t>Press Enter for a new line for Presenter title</a:t>
            </a:r>
            <a:endParaRPr lang="en-AU"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3380" y="5232435"/>
            <a:ext cx="8396830" cy="1176190"/>
          </a:xfrm>
          <a:prstGeom prst="rect">
            <a:avLst/>
          </a:prstGeom>
        </p:spPr>
      </p:pic>
    </p:spTree>
    <p:extLst>
      <p:ext uri="{BB962C8B-B14F-4D97-AF65-F5344CB8AC3E}">
        <p14:creationId xmlns:p14="http://schemas.microsoft.com/office/powerpoint/2010/main" val="1976980671"/>
      </p:ext>
    </p:extLst>
  </p:cSld>
  <p:clrMapOvr>
    <a:masterClrMapping/>
  </p:clrMapOvr>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Type slide title then Ctrl+Enter</a:t>
            </a:r>
            <a:endParaRPr lang="en-AU"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9A4ADCF6-B815-4F7C-A66A-8688F3F2C2CA}" type="datetimeFigureOut">
              <a:rPr lang="en-AU" smtClean="0"/>
              <a:pPr/>
              <a:t>16/09/2015</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52CCEA9D-0DE0-4968-AD1D-CE49043AF9CF}" type="slidenum">
              <a:rPr lang="en-AU" smtClean="0"/>
              <a:pPr/>
              <a:t>‹#›</a:t>
            </a:fld>
            <a:endParaRPr lang="en-AU" dirty="0"/>
          </a:p>
        </p:txBody>
      </p:sp>
    </p:spTree>
    <p:extLst>
      <p:ext uri="{BB962C8B-B14F-4D97-AF65-F5344CB8AC3E}">
        <p14:creationId xmlns:p14="http://schemas.microsoft.com/office/powerpoint/2010/main" val="1112157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96752"/>
            <a:ext cx="2057400" cy="4929411"/>
          </a:xfrm>
        </p:spPr>
        <p:txBody>
          <a:bodyPr vert="eaVert"/>
          <a:lstStyle>
            <a:lvl1pPr>
              <a:defRPr>
                <a:solidFill>
                  <a:schemeClr val="bg1">
                    <a:lumMod val="65000"/>
                  </a:schemeClr>
                </a:solidFill>
              </a:defRPr>
            </a:lvl1pPr>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1196752"/>
            <a:ext cx="6019800" cy="492941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9A4ADCF6-B815-4F7C-A66A-8688F3F2C2CA}" type="datetimeFigureOut">
              <a:rPr lang="en-AU" smtClean="0"/>
              <a:pPr/>
              <a:t>16/09/2015</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52CCEA9D-0DE0-4968-AD1D-CE49043AF9CF}" type="slidenum">
              <a:rPr lang="en-AU" smtClean="0"/>
              <a:pPr/>
              <a:t>‹#›</a:t>
            </a:fld>
            <a:endParaRPr lang="en-AU" dirty="0"/>
          </a:p>
        </p:txBody>
      </p:sp>
    </p:spTree>
    <p:extLst>
      <p:ext uri="{BB962C8B-B14F-4D97-AF65-F5344CB8AC3E}">
        <p14:creationId xmlns:p14="http://schemas.microsoft.com/office/powerpoint/2010/main" val="166247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Type slide title then Ctrl+Enter</a:t>
            </a:r>
            <a:endParaRPr lang="en-AU" dirty="0"/>
          </a:p>
        </p:txBody>
      </p:sp>
      <p:sp>
        <p:nvSpPr>
          <p:cNvPr id="3" name="Content Placeholder 2"/>
          <p:cNvSpPr>
            <a:spLocks noGrp="1"/>
          </p:cNvSpPr>
          <p:nvPr>
            <p:ph idx="1" hasCustomPrompt="1"/>
          </p:nvPr>
        </p:nvSpPr>
        <p:spPr/>
        <p:txBody>
          <a:bodyPr/>
          <a:lstStyle/>
          <a:p>
            <a:pPr lvl="0"/>
            <a:r>
              <a:rPr lang="en-US" dirty="0" smtClean="0"/>
              <a:t>Type all text then Ctrl+Enter for a new slide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7" name="Date Placeholder 6"/>
          <p:cNvSpPr>
            <a:spLocks noGrp="1"/>
          </p:cNvSpPr>
          <p:nvPr>
            <p:ph type="dt" sz="half" idx="10"/>
          </p:nvPr>
        </p:nvSpPr>
        <p:spPr/>
        <p:txBody>
          <a:bodyPr/>
          <a:lstStyle/>
          <a:p>
            <a:fld id="{9A4ADCF6-B815-4F7C-A66A-8688F3F2C2CA}" type="datetimeFigureOut">
              <a:rPr lang="en-AU" smtClean="0"/>
              <a:pPr/>
              <a:t>16/09/2015</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52CCEA9D-0DE0-4968-AD1D-CE49043AF9CF}" type="slidenum">
              <a:rPr lang="en-AU" smtClean="0"/>
              <a:pPr/>
              <a:t>‹#›</a:t>
            </a:fld>
            <a:endParaRPr lang="en-AU" dirty="0"/>
          </a:p>
        </p:txBody>
      </p:sp>
    </p:spTree>
    <p:extLst>
      <p:ext uri="{BB962C8B-B14F-4D97-AF65-F5344CB8AC3E}">
        <p14:creationId xmlns:p14="http://schemas.microsoft.com/office/powerpoint/2010/main" val="2298575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solidFill>
                  <a:schemeClr val="bg1">
                    <a:lumMod val="65000"/>
                  </a:schemeClr>
                </a:solidFill>
              </a:defRPr>
            </a:lvl1pPr>
          </a:lstStyle>
          <a:p>
            <a:r>
              <a:rPr lang="en-US" dirty="0" smtClean="0"/>
              <a:t>Type slide title then Ctrl+Enter</a:t>
            </a:r>
            <a:endParaRPr lang="en-A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A4ADCF6-B815-4F7C-A66A-8688F3F2C2CA}" type="datetimeFigureOut">
              <a:rPr lang="en-AU" smtClean="0"/>
              <a:pPr/>
              <a:t>16/09/2015</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52CCEA9D-0DE0-4968-AD1D-CE49043AF9CF}" type="slidenum">
              <a:rPr lang="en-AU" smtClean="0"/>
              <a:pPr/>
              <a:t>‹#›</a:t>
            </a:fld>
            <a:endParaRPr lang="en-AU" dirty="0"/>
          </a:p>
        </p:txBody>
      </p:sp>
    </p:spTree>
    <p:extLst>
      <p:ext uri="{BB962C8B-B14F-4D97-AF65-F5344CB8AC3E}">
        <p14:creationId xmlns:p14="http://schemas.microsoft.com/office/powerpoint/2010/main" val="2576929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Type slide title then Ctrl+Enter</a:t>
            </a:r>
            <a:endParaRPr lang="en-AU"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Type all text then Ctrl+Enter</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Type all text then Ctrl+Enter for a new slide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8" name="Date Placeholder 7"/>
          <p:cNvSpPr>
            <a:spLocks noGrp="1"/>
          </p:cNvSpPr>
          <p:nvPr>
            <p:ph type="dt" sz="half" idx="10"/>
          </p:nvPr>
        </p:nvSpPr>
        <p:spPr/>
        <p:txBody>
          <a:bodyPr/>
          <a:lstStyle/>
          <a:p>
            <a:fld id="{9A4ADCF6-B815-4F7C-A66A-8688F3F2C2CA}" type="datetimeFigureOut">
              <a:rPr lang="en-AU" smtClean="0"/>
              <a:pPr/>
              <a:t>16/09/2015</a:t>
            </a:fld>
            <a:endParaRPr lang="en-AU" dirty="0"/>
          </a:p>
        </p:txBody>
      </p:sp>
      <p:sp>
        <p:nvSpPr>
          <p:cNvPr id="9" name="Footer Placeholder 8"/>
          <p:cNvSpPr>
            <a:spLocks noGrp="1"/>
          </p:cNvSpPr>
          <p:nvPr>
            <p:ph type="ftr" sz="quarter" idx="11"/>
          </p:nvPr>
        </p:nvSpPr>
        <p:spPr/>
        <p:txBody>
          <a:bodyPr/>
          <a:lstStyle/>
          <a:p>
            <a:endParaRPr lang="en-AU" dirty="0"/>
          </a:p>
        </p:txBody>
      </p:sp>
      <p:sp>
        <p:nvSpPr>
          <p:cNvPr id="10" name="Slide Number Placeholder 9"/>
          <p:cNvSpPr>
            <a:spLocks noGrp="1"/>
          </p:cNvSpPr>
          <p:nvPr>
            <p:ph type="sldNum" sz="quarter" idx="12"/>
          </p:nvPr>
        </p:nvSpPr>
        <p:spPr/>
        <p:txBody>
          <a:bodyPr/>
          <a:lstStyle/>
          <a:p>
            <a:fld id="{52CCEA9D-0DE0-4968-AD1D-CE49043AF9CF}" type="slidenum">
              <a:rPr lang="en-AU" smtClean="0"/>
              <a:pPr/>
              <a:t>‹#›</a:t>
            </a:fld>
            <a:endParaRPr lang="en-AU" dirty="0"/>
          </a:p>
        </p:txBody>
      </p:sp>
    </p:spTree>
    <p:extLst>
      <p:ext uri="{BB962C8B-B14F-4D97-AF65-F5344CB8AC3E}">
        <p14:creationId xmlns:p14="http://schemas.microsoft.com/office/powerpoint/2010/main" val="4112866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Type slide title then Ctrl+Enter</a:t>
            </a:r>
            <a:endParaRPr lang="en-AU"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Type slide title then Ctrl+Enter</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Type all text then Ctrl+Enter</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Type slide title then Ctrl+Enter</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Type all text then Ctrl+Enter for a new slide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10" name="Date Placeholder 9"/>
          <p:cNvSpPr>
            <a:spLocks noGrp="1"/>
          </p:cNvSpPr>
          <p:nvPr>
            <p:ph type="dt" sz="half" idx="10"/>
          </p:nvPr>
        </p:nvSpPr>
        <p:spPr/>
        <p:txBody>
          <a:bodyPr/>
          <a:lstStyle/>
          <a:p>
            <a:fld id="{9A4ADCF6-B815-4F7C-A66A-8688F3F2C2CA}" type="datetimeFigureOut">
              <a:rPr lang="en-AU" smtClean="0"/>
              <a:pPr/>
              <a:t>16/09/2015</a:t>
            </a:fld>
            <a:endParaRPr lang="en-AU" dirty="0"/>
          </a:p>
        </p:txBody>
      </p:sp>
      <p:sp>
        <p:nvSpPr>
          <p:cNvPr id="11" name="Footer Placeholder 10"/>
          <p:cNvSpPr>
            <a:spLocks noGrp="1"/>
          </p:cNvSpPr>
          <p:nvPr>
            <p:ph type="ftr" sz="quarter" idx="11"/>
          </p:nvPr>
        </p:nvSpPr>
        <p:spPr/>
        <p:txBody>
          <a:bodyPr/>
          <a:lstStyle/>
          <a:p>
            <a:endParaRPr lang="en-AU" dirty="0"/>
          </a:p>
        </p:txBody>
      </p:sp>
      <p:sp>
        <p:nvSpPr>
          <p:cNvPr id="12" name="Slide Number Placeholder 11"/>
          <p:cNvSpPr>
            <a:spLocks noGrp="1"/>
          </p:cNvSpPr>
          <p:nvPr>
            <p:ph type="sldNum" sz="quarter" idx="12"/>
          </p:nvPr>
        </p:nvSpPr>
        <p:spPr/>
        <p:txBody>
          <a:bodyPr/>
          <a:lstStyle/>
          <a:p>
            <a:fld id="{52CCEA9D-0DE0-4968-AD1D-CE49043AF9CF}" type="slidenum">
              <a:rPr lang="en-AU" smtClean="0"/>
              <a:pPr/>
              <a:t>‹#›</a:t>
            </a:fld>
            <a:endParaRPr lang="en-AU" dirty="0"/>
          </a:p>
        </p:txBody>
      </p:sp>
    </p:spTree>
    <p:extLst>
      <p:ext uri="{BB962C8B-B14F-4D97-AF65-F5344CB8AC3E}">
        <p14:creationId xmlns:p14="http://schemas.microsoft.com/office/powerpoint/2010/main" val="276052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6" name="Date Placeholder 5"/>
          <p:cNvSpPr>
            <a:spLocks noGrp="1"/>
          </p:cNvSpPr>
          <p:nvPr>
            <p:ph type="dt" sz="half" idx="10"/>
          </p:nvPr>
        </p:nvSpPr>
        <p:spPr/>
        <p:txBody>
          <a:bodyPr/>
          <a:lstStyle/>
          <a:p>
            <a:fld id="{9A4ADCF6-B815-4F7C-A66A-8688F3F2C2CA}" type="datetimeFigureOut">
              <a:rPr lang="en-AU" smtClean="0"/>
              <a:pPr/>
              <a:t>16/09/2015</a:t>
            </a:fld>
            <a:endParaRPr lang="en-AU" dirty="0"/>
          </a:p>
        </p:txBody>
      </p:sp>
      <p:sp>
        <p:nvSpPr>
          <p:cNvPr id="7" name="Footer Placeholder 6"/>
          <p:cNvSpPr>
            <a:spLocks noGrp="1"/>
          </p:cNvSpPr>
          <p:nvPr>
            <p:ph type="ftr" sz="quarter" idx="11"/>
          </p:nvPr>
        </p:nvSpPr>
        <p:spPr/>
        <p:txBody>
          <a:bodyPr/>
          <a:lstStyle/>
          <a:p>
            <a:endParaRPr lang="en-AU" dirty="0"/>
          </a:p>
        </p:txBody>
      </p:sp>
      <p:sp>
        <p:nvSpPr>
          <p:cNvPr id="8" name="Slide Number Placeholder 7"/>
          <p:cNvSpPr>
            <a:spLocks noGrp="1"/>
          </p:cNvSpPr>
          <p:nvPr>
            <p:ph type="sldNum" sz="quarter" idx="12"/>
          </p:nvPr>
        </p:nvSpPr>
        <p:spPr/>
        <p:txBody>
          <a:bodyPr/>
          <a:lstStyle/>
          <a:p>
            <a:fld id="{52CCEA9D-0DE0-4968-AD1D-CE49043AF9CF}" type="slidenum">
              <a:rPr lang="en-AU" smtClean="0"/>
              <a:pPr/>
              <a:t>‹#›</a:t>
            </a:fld>
            <a:endParaRPr lang="en-AU" dirty="0"/>
          </a:p>
        </p:txBody>
      </p:sp>
    </p:spTree>
    <p:extLst>
      <p:ext uri="{BB962C8B-B14F-4D97-AF65-F5344CB8AC3E}">
        <p14:creationId xmlns:p14="http://schemas.microsoft.com/office/powerpoint/2010/main" val="3344058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A4ADCF6-B815-4F7C-A66A-8688F3F2C2CA}" type="datetimeFigureOut">
              <a:rPr lang="en-AU" smtClean="0"/>
              <a:pPr/>
              <a:t>16/09/2015</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52CCEA9D-0DE0-4968-AD1D-CE49043AF9CF}" type="slidenum">
              <a:rPr lang="en-AU" smtClean="0"/>
              <a:pPr/>
              <a:t>‹#›</a:t>
            </a:fld>
            <a:endParaRPr lang="en-AU" dirty="0"/>
          </a:p>
        </p:txBody>
      </p:sp>
    </p:spTree>
    <p:extLst>
      <p:ext uri="{BB962C8B-B14F-4D97-AF65-F5344CB8AC3E}">
        <p14:creationId xmlns:p14="http://schemas.microsoft.com/office/powerpoint/2010/main" val="143800592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A4ADCF6-B815-4F7C-A66A-8688F3F2C2CA}" type="datetimeFigureOut">
              <a:rPr lang="en-AU" smtClean="0"/>
              <a:pPr/>
              <a:t>16/09/2015</a:t>
            </a:fld>
            <a:endParaRPr lang="en-AU" dirty="0"/>
          </a:p>
        </p:txBody>
      </p:sp>
      <p:sp>
        <p:nvSpPr>
          <p:cNvPr id="9" name="Footer Placeholder 8"/>
          <p:cNvSpPr>
            <a:spLocks noGrp="1"/>
          </p:cNvSpPr>
          <p:nvPr>
            <p:ph type="ftr" sz="quarter" idx="11"/>
          </p:nvPr>
        </p:nvSpPr>
        <p:spPr/>
        <p:txBody>
          <a:bodyPr/>
          <a:lstStyle/>
          <a:p>
            <a:endParaRPr lang="en-AU" dirty="0"/>
          </a:p>
        </p:txBody>
      </p:sp>
      <p:sp>
        <p:nvSpPr>
          <p:cNvPr id="10" name="Slide Number Placeholder 9"/>
          <p:cNvSpPr>
            <a:spLocks noGrp="1"/>
          </p:cNvSpPr>
          <p:nvPr>
            <p:ph type="sldNum" sz="quarter" idx="12"/>
          </p:nvPr>
        </p:nvSpPr>
        <p:spPr/>
        <p:txBody>
          <a:bodyPr/>
          <a:lstStyle/>
          <a:p>
            <a:fld id="{52CCEA9D-0DE0-4968-AD1D-CE49043AF9CF}" type="slidenum">
              <a:rPr lang="en-AU" smtClean="0"/>
              <a:pPr/>
              <a:t>‹#›</a:t>
            </a:fld>
            <a:endParaRPr lang="en-AU" dirty="0"/>
          </a:p>
        </p:txBody>
      </p:sp>
    </p:spTree>
    <p:extLst>
      <p:ext uri="{BB962C8B-B14F-4D97-AF65-F5344CB8AC3E}">
        <p14:creationId xmlns:p14="http://schemas.microsoft.com/office/powerpoint/2010/main" val="3953382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1124743"/>
            <a:ext cx="5486400" cy="360283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A4ADCF6-B815-4F7C-A66A-8688F3F2C2CA}" type="datetimeFigureOut">
              <a:rPr lang="en-AU" smtClean="0"/>
              <a:pPr/>
              <a:t>16/09/2015</a:t>
            </a:fld>
            <a:endParaRPr lang="en-AU" dirty="0"/>
          </a:p>
        </p:txBody>
      </p:sp>
      <p:sp>
        <p:nvSpPr>
          <p:cNvPr id="9" name="Footer Placeholder 8"/>
          <p:cNvSpPr>
            <a:spLocks noGrp="1"/>
          </p:cNvSpPr>
          <p:nvPr>
            <p:ph type="ftr" sz="quarter" idx="11"/>
          </p:nvPr>
        </p:nvSpPr>
        <p:spPr/>
        <p:txBody>
          <a:bodyPr/>
          <a:lstStyle/>
          <a:p>
            <a:endParaRPr lang="en-AU" dirty="0"/>
          </a:p>
        </p:txBody>
      </p:sp>
      <p:sp>
        <p:nvSpPr>
          <p:cNvPr id="10" name="Slide Number Placeholder 9"/>
          <p:cNvSpPr>
            <a:spLocks noGrp="1"/>
          </p:cNvSpPr>
          <p:nvPr>
            <p:ph type="sldNum" sz="quarter" idx="12"/>
          </p:nvPr>
        </p:nvSpPr>
        <p:spPr/>
        <p:txBody>
          <a:bodyPr/>
          <a:lstStyle/>
          <a:p>
            <a:fld id="{52CCEA9D-0DE0-4968-AD1D-CE49043AF9CF}" type="slidenum">
              <a:rPr lang="en-AU" smtClean="0"/>
              <a:pPr/>
              <a:t>‹#›</a:t>
            </a:fld>
            <a:endParaRPr lang="en-AU" dirty="0"/>
          </a:p>
        </p:txBody>
      </p:sp>
    </p:spTree>
    <p:extLst>
      <p:ext uri="{BB962C8B-B14F-4D97-AF65-F5344CB8AC3E}">
        <p14:creationId xmlns:p14="http://schemas.microsoft.com/office/powerpoint/2010/main" val="730017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68760"/>
            <a:ext cx="8229600" cy="4857403"/>
          </a:xfrm>
          <a:prstGeom prst="rect">
            <a:avLst/>
          </a:prstGeom>
        </p:spPr>
        <p:txBody>
          <a:bodyPr vert="horz" lIns="91440" tIns="45720" rIns="91440" bIns="45720" rtlCol="0">
            <a:normAutofit/>
          </a:bodyPr>
          <a:lstStyle/>
          <a:p>
            <a:pPr lvl="0"/>
            <a:r>
              <a:rPr lang="en-US" dirty="0" smtClean="0"/>
              <a:t>Type all text then Ctrl+Enter for a new slide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10" name="Rectangle 4"/>
          <p:cNvSpPr>
            <a:spLocks noChangeArrowheads="1"/>
          </p:cNvSpPr>
          <p:nvPr/>
        </p:nvSpPr>
        <p:spPr bwMode="auto">
          <a:xfrm>
            <a:off x="0" y="0"/>
            <a:ext cx="9144000" cy="1052513"/>
          </a:xfrm>
          <a:prstGeom prst="rect">
            <a:avLst/>
          </a:prstGeom>
          <a:solidFill>
            <a:srgbClr val="2461A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solidFill>
                <a:schemeClr val="bg1"/>
              </a:solidFill>
            </a:endParaRPr>
          </a:p>
        </p:txBody>
      </p:sp>
      <p:sp>
        <p:nvSpPr>
          <p:cNvPr id="2" name="Title Placeholder 1"/>
          <p:cNvSpPr>
            <a:spLocks noGrp="1"/>
          </p:cNvSpPr>
          <p:nvPr>
            <p:ph type="title"/>
          </p:nvPr>
        </p:nvSpPr>
        <p:spPr>
          <a:xfrm>
            <a:off x="457200" y="-564"/>
            <a:ext cx="8229600" cy="994122"/>
          </a:xfrm>
          <a:prstGeom prst="rect">
            <a:avLst/>
          </a:prstGeom>
        </p:spPr>
        <p:txBody>
          <a:bodyPr vert="horz" lIns="91440" tIns="45720" rIns="91440" bIns="45720" rtlCol="0" anchor="ctr">
            <a:normAutofit/>
          </a:bodyPr>
          <a:lstStyle/>
          <a:p>
            <a:r>
              <a:rPr lang="en-US" dirty="0" smtClean="0"/>
              <a:t>Type slide title then Ctrl+Enter</a:t>
            </a:r>
            <a:endParaRPr lang="en-AU" dirty="0"/>
          </a:p>
        </p:txBody>
      </p:sp>
      <p:sp>
        <p:nvSpPr>
          <p:cNvPr id="7" name="Date Placeholder 3"/>
          <p:cNvSpPr>
            <a:spLocks noGrp="1"/>
          </p:cNvSpPr>
          <p:nvPr>
            <p:ph type="dt" sz="half" idx="2"/>
          </p:nvPr>
        </p:nvSpPr>
        <p:spPr>
          <a:xfrm>
            <a:off x="179512" y="6369397"/>
            <a:ext cx="1296144" cy="365125"/>
          </a:xfrm>
          <a:prstGeom prst="rect">
            <a:avLst/>
          </a:prstGeom>
        </p:spPr>
        <p:txBody>
          <a:bodyPr/>
          <a:lstStyle>
            <a:lvl1pPr>
              <a:defRPr sz="1400"/>
            </a:lvl1pPr>
          </a:lstStyle>
          <a:p>
            <a:fld id="{9A4ADCF6-B815-4F7C-A66A-8688F3F2C2CA}" type="datetimeFigureOut">
              <a:rPr lang="en-AU" smtClean="0"/>
              <a:pPr/>
              <a:t>16/09/2015</a:t>
            </a:fld>
            <a:endParaRPr lang="en-AU" dirty="0"/>
          </a:p>
        </p:txBody>
      </p:sp>
      <p:sp>
        <p:nvSpPr>
          <p:cNvPr id="8" name="Footer Placeholder 4"/>
          <p:cNvSpPr>
            <a:spLocks noGrp="1"/>
          </p:cNvSpPr>
          <p:nvPr>
            <p:ph type="ftr" sz="quarter" idx="3"/>
          </p:nvPr>
        </p:nvSpPr>
        <p:spPr>
          <a:xfrm>
            <a:off x="3124199" y="6376243"/>
            <a:ext cx="3248001" cy="365125"/>
          </a:xfrm>
          <a:prstGeom prst="rect">
            <a:avLst/>
          </a:prstGeom>
        </p:spPr>
        <p:txBody>
          <a:bodyPr/>
          <a:lstStyle>
            <a:lvl1pPr algn="ctr">
              <a:defRPr sz="1400"/>
            </a:lvl1pPr>
          </a:lstStyle>
          <a:p>
            <a:endParaRPr lang="en-AU" dirty="0"/>
          </a:p>
        </p:txBody>
      </p:sp>
      <p:sp>
        <p:nvSpPr>
          <p:cNvPr id="11" name="Slide Number Placeholder 5"/>
          <p:cNvSpPr>
            <a:spLocks noGrp="1"/>
          </p:cNvSpPr>
          <p:nvPr>
            <p:ph type="sldNum" sz="quarter" idx="4"/>
          </p:nvPr>
        </p:nvSpPr>
        <p:spPr>
          <a:xfrm>
            <a:off x="7380312" y="6376243"/>
            <a:ext cx="576064" cy="365125"/>
          </a:xfrm>
          <a:prstGeom prst="rect">
            <a:avLst/>
          </a:prstGeom>
        </p:spPr>
        <p:txBody>
          <a:bodyPr/>
          <a:lstStyle>
            <a:lvl1pPr algn="r">
              <a:defRPr sz="1400"/>
            </a:lvl1pPr>
          </a:lstStyle>
          <a:p>
            <a:fld id="{52CCEA9D-0DE0-4968-AD1D-CE49043AF9CF}" type="slidenum">
              <a:rPr lang="en-AU" smtClean="0"/>
              <a:pPr/>
              <a:t>‹#›</a:t>
            </a:fld>
            <a:endParaRPr lang="en-AU" dirty="0"/>
          </a:p>
        </p:txBody>
      </p:sp>
      <p:pic>
        <p:nvPicPr>
          <p:cNvPr id="4" name="Picture 3"/>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370005" y="5767164"/>
            <a:ext cx="1485702" cy="864096"/>
          </a:xfrm>
          <a:prstGeom prst="rect">
            <a:avLst/>
          </a:prstGeom>
        </p:spPr>
      </p:pic>
    </p:spTree>
    <p:extLst>
      <p:ext uri="{BB962C8B-B14F-4D97-AF65-F5344CB8AC3E}">
        <p14:creationId xmlns:p14="http://schemas.microsoft.com/office/powerpoint/2010/main" val="442175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907704" y="1340768"/>
            <a:ext cx="6840760" cy="648072"/>
          </a:xfrm>
        </p:spPr>
        <p:txBody>
          <a:bodyPr>
            <a:noAutofit/>
          </a:bodyPr>
          <a:lstStyle/>
          <a:p>
            <a:r>
              <a:rPr lang="en-AU" sz="3600" dirty="0"/>
              <a:t>ASIC &amp; FINANCIAL </a:t>
            </a:r>
            <a:r>
              <a:rPr lang="en-AU" sz="3600" dirty="0" smtClean="0"/>
              <a:t>INNOVATION</a:t>
            </a:r>
            <a:br>
              <a:rPr lang="en-AU" sz="3600" dirty="0" smtClean="0"/>
            </a:br>
            <a:endParaRPr lang="en-AU" sz="3600" dirty="0"/>
          </a:p>
        </p:txBody>
      </p:sp>
      <p:sp>
        <p:nvSpPr>
          <p:cNvPr id="8" name="Text Placeholder 7"/>
          <p:cNvSpPr>
            <a:spLocks noGrp="1"/>
          </p:cNvSpPr>
          <p:nvPr>
            <p:ph type="body" sz="quarter" idx="16"/>
          </p:nvPr>
        </p:nvSpPr>
        <p:spPr>
          <a:xfrm>
            <a:off x="1979712" y="1988840"/>
            <a:ext cx="6120679" cy="2736304"/>
          </a:xfrm>
        </p:spPr>
        <p:txBody>
          <a:bodyPr/>
          <a:lstStyle/>
          <a:p>
            <a:r>
              <a:rPr lang="en-AU" sz="3200" dirty="0"/>
              <a:t>Sydney Fintech Meet-up: </a:t>
            </a:r>
            <a:r>
              <a:rPr lang="en-AU" sz="3200" dirty="0" smtClean="0"/>
              <a:t>Startups</a:t>
            </a:r>
          </a:p>
          <a:p>
            <a:r>
              <a:rPr lang="en-AU" dirty="0" smtClean="0"/>
              <a:t>Tuesday 15 September 2015</a:t>
            </a:r>
          </a:p>
          <a:p>
            <a:endParaRPr lang="en-AU" dirty="0"/>
          </a:p>
          <a:p>
            <a:r>
              <a:rPr lang="en-AU" dirty="0" smtClean="0"/>
              <a:t>John </a:t>
            </a:r>
            <a:r>
              <a:rPr lang="en-AU" dirty="0"/>
              <a:t>Price, Commissioner</a:t>
            </a:r>
          </a:p>
          <a:p>
            <a:r>
              <a:rPr lang="en-AU" dirty="0"/>
              <a:t>Mark Adams, Senior Executive Leader, Strategic Intelligence</a:t>
            </a:r>
          </a:p>
          <a:p>
            <a:endParaRPr lang="en-AU" dirty="0"/>
          </a:p>
          <a:p>
            <a:endParaRPr lang="en-AU" dirty="0" smtClean="0"/>
          </a:p>
        </p:txBody>
      </p:sp>
    </p:spTree>
    <p:extLst>
      <p:ext uri="{BB962C8B-B14F-4D97-AF65-F5344CB8AC3E}">
        <p14:creationId xmlns:p14="http://schemas.microsoft.com/office/powerpoint/2010/main" val="11071251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we expect of you</a:t>
            </a:r>
            <a:endParaRPr lang="en-AU" dirty="0"/>
          </a:p>
        </p:txBody>
      </p:sp>
      <p:sp>
        <p:nvSpPr>
          <p:cNvPr id="3" name="Content Placeholder 2"/>
          <p:cNvSpPr>
            <a:spLocks noGrp="1"/>
          </p:cNvSpPr>
          <p:nvPr>
            <p:ph idx="1"/>
          </p:nvPr>
        </p:nvSpPr>
        <p:spPr/>
        <p:txBody>
          <a:bodyPr/>
          <a:lstStyle/>
          <a:p>
            <a:r>
              <a:rPr lang="en-AU" dirty="0"/>
              <a:t>If seeking informal assistance</a:t>
            </a:r>
            <a:r>
              <a:rPr lang="en-AU" dirty="0" smtClean="0"/>
              <a:t>:</a:t>
            </a:r>
          </a:p>
          <a:p>
            <a:pPr lvl="1">
              <a:buFont typeface="Arial" panose="020B0604020202020204" pitchFamily="34" charset="0"/>
              <a:buChar char="•"/>
            </a:pPr>
            <a:r>
              <a:rPr lang="en-AU" dirty="0" smtClean="0"/>
              <a:t>Have a well developed business model</a:t>
            </a:r>
          </a:p>
          <a:p>
            <a:pPr lvl="1">
              <a:buFont typeface="Arial" panose="020B0604020202020204" pitchFamily="34" charset="0"/>
              <a:buChar char="•"/>
            </a:pPr>
            <a:r>
              <a:rPr lang="en-AU" dirty="0" smtClean="0"/>
              <a:t>Explain </a:t>
            </a:r>
            <a:r>
              <a:rPr lang="en-AU" dirty="0"/>
              <a:t>why innovative</a:t>
            </a:r>
          </a:p>
          <a:p>
            <a:pPr lvl="1">
              <a:buFont typeface="Arial" panose="020B0604020202020204" pitchFamily="34" charset="0"/>
              <a:buChar char="•"/>
            </a:pPr>
            <a:r>
              <a:rPr lang="en-AU" dirty="0"/>
              <a:t>Explain why benefits consumers/investors</a:t>
            </a:r>
          </a:p>
          <a:p>
            <a:pPr lvl="1">
              <a:buFont typeface="Arial" panose="020B0604020202020204" pitchFamily="34" charset="0"/>
              <a:buChar char="•"/>
            </a:pPr>
            <a:r>
              <a:rPr lang="en-AU" dirty="0"/>
              <a:t>Identified regulatory issues</a:t>
            </a:r>
          </a:p>
          <a:p>
            <a:endParaRPr lang="en-AU" dirty="0"/>
          </a:p>
        </p:txBody>
      </p:sp>
    </p:spTree>
    <p:extLst>
      <p:ext uri="{BB962C8B-B14F-4D97-AF65-F5344CB8AC3E}">
        <p14:creationId xmlns:p14="http://schemas.microsoft.com/office/powerpoint/2010/main" val="10462998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Outline – Part 2</a:t>
            </a:r>
            <a:endParaRPr lang="en-AU" dirty="0"/>
          </a:p>
        </p:txBody>
      </p:sp>
      <p:sp>
        <p:nvSpPr>
          <p:cNvPr id="3" name="Content Placeholder 2"/>
          <p:cNvSpPr>
            <a:spLocks noGrp="1"/>
          </p:cNvSpPr>
          <p:nvPr>
            <p:ph idx="1"/>
          </p:nvPr>
        </p:nvSpPr>
        <p:spPr/>
        <p:txBody>
          <a:bodyPr/>
          <a:lstStyle/>
          <a:p>
            <a:r>
              <a:rPr lang="en-AU" dirty="0"/>
              <a:t>Starting a business</a:t>
            </a:r>
          </a:p>
          <a:p>
            <a:r>
              <a:rPr lang="en-AU" dirty="0"/>
              <a:t>Regulation of financial services</a:t>
            </a:r>
          </a:p>
          <a:p>
            <a:r>
              <a:rPr lang="en-AU" dirty="0"/>
              <a:t>Licensing</a:t>
            </a:r>
          </a:p>
          <a:p>
            <a:r>
              <a:rPr lang="en-AU" dirty="0"/>
              <a:t>Business models – some issues</a:t>
            </a:r>
          </a:p>
          <a:p>
            <a:r>
              <a:rPr lang="en-AU" dirty="0"/>
              <a:t>Questions</a:t>
            </a:r>
          </a:p>
          <a:p>
            <a:endParaRPr lang="en-AU" dirty="0"/>
          </a:p>
        </p:txBody>
      </p:sp>
    </p:spTree>
    <p:extLst>
      <p:ext uri="{BB962C8B-B14F-4D97-AF65-F5344CB8AC3E}">
        <p14:creationId xmlns:p14="http://schemas.microsoft.com/office/powerpoint/2010/main" val="33739604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Starting a business</a:t>
            </a:r>
            <a:endParaRPr lang="en-AU" dirty="0"/>
          </a:p>
        </p:txBody>
      </p:sp>
      <p:sp>
        <p:nvSpPr>
          <p:cNvPr id="3" name="Content Placeholder 2"/>
          <p:cNvSpPr>
            <a:spLocks noGrp="1"/>
          </p:cNvSpPr>
          <p:nvPr>
            <p:ph idx="1"/>
          </p:nvPr>
        </p:nvSpPr>
        <p:spPr/>
        <p:txBody>
          <a:bodyPr/>
          <a:lstStyle/>
          <a:p>
            <a:r>
              <a:rPr lang="en-AU" dirty="0" smtClean="0"/>
              <a:t>ASIC’s Small Business Hub</a:t>
            </a:r>
          </a:p>
          <a:p>
            <a:pPr lvl="1">
              <a:buFont typeface="Courier New" panose="02070309020205020404" pitchFamily="49" charset="0"/>
              <a:buChar char="o"/>
            </a:pPr>
            <a:r>
              <a:rPr lang="en-AU" dirty="0" smtClean="0"/>
              <a:t>Business name registration</a:t>
            </a:r>
          </a:p>
          <a:p>
            <a:pPr lvl="1">
              <a:buFont typeface="Courier New" panose="02070309020205020404" pitchFamily="49" charset="0"/>
              <a:buChar char="o"/>
            </a:pPr>
            <a:r>
              <a:rPr lang="en-AU" dirty="0" smtClean="0"/>
              <a:t>Company registration</a:t>
            </a:r>
          </a:p>
          <a:p>
            <a:endParaRPr lang="en-AU" dirty="0" smtClean="0"/>
          </a:p>
          <a:p>
            <a:r>
              <a:rPr lang="en-AU" dirty="0" smtClean="0"/>
              <a:t>IP Australia – for trademarks</a:t>
            </a:r>
            <a:endParaRPr lang="en-AU" dirty="0"/>
          </a:p>
        </p:txBody>
      </p:sp>
    </p:spTree>
    <p:extLst>
      <p:ext uri="{BB962C8B-B14F-4D97-AF65-F5344CB8AC3E}">
        <p14:creationId xmlns:p14="http://schemas.microsoft.com/office/powerpoint/2010/main" val="21810399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Financial Services Framework</a:t>
            </a:r>
            <a:endParaRPr lang="en-AU" dirty="0"/>
          </a:p>
        </p:txBody>
      </p:sp>
      <p:sp>
        <p:nvSpPr>
          <p:cNvPr id="3" name="Content Placeholder 2"/>
          <p:cNvSpPr>
            <a:spLocks noGrp="1"/>
          </p:cNvSpPr>
          <p:nvPr>
            <p:ph idx="1"/>
          </p:nvPr>
        </p:nvSpPr>
        <p:spPr/>
        <p:txBody>
          <a:bodyPr/>
          <a:lstStyle/>
          <a:p>
            <a:r>
              <a:rPr lang="en-AU" altLang="en-US" dirty="0"/>
              <a:t>Financial Services</a:t>
            </a:r>
          </a:p>
          <a:p>
            <a:r>
              <a:rPr lang="en-AU" altLang="en-US" dirty="0"/>
              <a:t>Financial Products </a:t>
            </a:r>
          </a:p>
          <a:p>
            <a:r>
              <a:rPr lang="en-AU" altLang="en-US" dirty="0"/>
              <a:t>Financial Markets</a:t>
            </a:r>
          </a:p>
          <a:p>
            <a:r>
              <a:rPr lang="en-AU" altLang="en-US" dirty="0"/>
              <a:t>Consumer Credit</a:t>
            </a:r>
          </a:p>
          <a:p>
            <a:r>
              <a:rPr lang="en-AU" altLang="en-US" dirty="0"/>
              <a:t>Wholesale and/or retail services</a:t>
            </a:r>
          </a:p>
          <a:p>
            <a:endParaRPr lang="en-AU" dirty="0"/>
          </a:p>
        </p:txBody>
      </p:sp>
    </p:spTree>
    <p:extLst>
      <p:ext uri="{BB962C8B-B14F-4D97-AF65-F5344CB8AC3E}">
        <p14:creationId xmlns:p14="http://schemas.microsoft.com/office/powerpoint/2010/main" val="37550606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4330"/>
            <a:ext cx="8229600" cy="994122"/>
          </a:xfrm>
        </p:spPr>
        <p:txBody>
          <a:bodyPr/>
          <a:lstStyle/>
          <a:p>
            <a:r>
              <a:rPr lang="en-AU" dirty="0" smtClean="0"/>
              <a:t>Licensing – some issues</a:t>
            </a:r>
            <a:endParaRPr lang="en-AU" dirty="0"/>
          </a:p>
        </p:txBody>
      </p:sp>
      <p:sp>
        <p:nvSpPr>
          <p:cNvPr id="3" name="Content Placeholder 2"/>
          <p:cNvSpPr>
            <a:spLocks noGrp="1"/>
          </p:cNvSpPr>
          <p:nvPr>
            <p:ph idx="1"/>
          </p:nvPr>
        </p:nvSpPr>
        <p:spPr/>
        <p:txBody>
          <a:bodyPr/>
          <a:lstStyle/>
          <a:p>
            <a:r>
              <a:rPr lang="en-AU" altLang="en-US" dirty="0"/>
              <a:t>Corporate authorised representative?</a:t>
            </a:r>
          </a:p>
          <a:p>
            <a:pPr marL="0" indent="0">
              <a:buNone/>
            </a:pPr>
            <a:endParaRPr lang="en-AU" altLang="en-US" dirty="0"/>
          </a:p>
          <a:p>
            <a:r>
              <a:rPr lang="en-AU" altLang="en-US" dirty="0"/>
              <a:t>Tailored form of licence</a:t>
            </a:r>
          </a:p>
          <a:p>
            <a:pPr marL="0" indent="0">
              <a:buNone/>
            </a:pPr>
            <a:endParaRPr lang="en-AU" altLang="en-US" dirty="0"/>
          </a:p>
          <a:p>
            <a:r>
              <a:rPr lang="en-AU" altLang="en-US" dirty="0"/>
              <a:t>Organisational competency</a:t>
            </a:r>
          </a:p>
        </p:txBody>
      </p:sp>
    </p:spTree>
    <p:extLst>
      <p:ext uri="{BB962C8B-B14F-4D97-AF65-F5344CB8AC3E}">
        <p14:creationId xmlns:p14="http://schemas.microsoft.com/office/powerpoint/2010/main" val="24081916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Licensing process</a:t>
            </a:r>
            <a:endParaRPr lang="en-AU" dirty="0"/>
          </a:p>
        </p:txBody>
      </p:sp>
      <p:sp>
        <p:nvSpPr>
          <p:cNvPr id="3" name="Content Placeholder 2"/>
          <p:cNvSpPr>
            <a:spLocks noGrp="1"/>
          </p:cNvSpPr>
          <p:nvPr>
            <p:ph idx="1"/>
          </p:nvPr>
        </p:nvSpPr>
        <p:spPr/>
        <p:txBody>
          <a:bodyPr/>
          <a:lstStyle/>
          <a:p>
            <a:r>
              <a:rPr lang="en-AU" altLang="en-US" dirty="0" smtClean="0"/>
              <a:t>Licensing </a:t>
            </a:r>
            <a:r>
              <a:rPr lang="en-AU" altLang="en-US" dirty="0"/>
              <a:t>process</a:t>
            </a:r>
          </a:p>
          <a:p>
            <a:pPr lvl="1">
              <a:buFont typeface="Arial" panose="020B0604020202020204" pitchFamily="34" charset="0"/>
              <a:buChar char="•"/>
            </a:pPr>
            <a:r>
              <a:rPr lang="en-AU" altLang="en-US" dirty="0"/>
              <a:t>Application</a:t>
            </a:r>
          </a:p>
          <a:p>
            <a:pPr lvl="1">
              <a:buFont typeface="Arial" panose="020B0604020202020204" pitchFamily="34" charset="0"/>
              <a:buChar char="•"/>
            </a:pPr>
            <a:r>
              <a:rPr lang="en-AU" altLang="en-US" dirty="0"/>
              <a:t>Completeness check</a:t>
            </a:r>
          </a:p>
          <a:p>
            <a:pPr lvl="1">
              <a:buFont typeface="Arial" panose="020B0604020202020204" pitchFamily="34" charset="0"/>
              <a:buChar char="•"/>
            </a:pPr>
            <a:r>
              <a:rPr lang="en-AU" altLang="en-US" dirty="0"/>
              <a:t>Additional information</a:t>
            </a:r>
          </a:p>
          <a:p>
            <a:pPr lvl="1">
              <a:buFont typeface="Arial" panose="020B0604020202020204" pitchFamily="34" charset="0"/>
              <a:buChar char="•"/>
            </a:pPr>
            <a:r>
              <a:rPr lang="en-AU" altLang="en-US" dirty="0"/>
              <a:t>Decision</a:t>
            </a:r>
            <a:endParaRPr lang="en-AU" dirty="0"/>
          </a:p>
        </p:txBody>
      </p:sp>
    </p:spTree>
    <p:extLst>
      <p:ext uri="{BB962C8B-B14F-4D97-AF65-F5344CB8AC3E}">
        <p14:creationId xmlns:p14="http://schemas.microsoft.com/office/powerpoint/2010/main" val="27103500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Robo Advice</a:t>
            </a:r>
            <a:endParaRPr lang="en-AU" dirty="0"/>
          </a:p>
        </p:txBody>
      </p:sp>
      <p:sp>
        <p:nvSpPr>
          <p:cNvPr id="3" name="Content Placeholder 2"/>
          <p:cNvSpPr>
            <a:spLocks noGrp="1"/>
          </p:cNvSpPr>
          <p:nvPr>
            <p:ph idx="1"/>
          </p:nvPr>
        </p:nvSpPr>
        <p:spPr/>
        <p:txBody>
          <a:bodyPr/>
          <a:lstStyle/>
          <a:p>
            <a:r>
              <a:rPr lang="en-AU" altLang="en-US" dirty="0" smtClean="0"/>
              <a:t>Potential consumer/investor benefits</a:t>
            </a:r>
            <a:endParaRPr lang="en-AU" altLang="en-US" dirty="0"/>
          </a:p>
          <a:p>
            <a:pPr marL="0" indent="0">
              <a:buNone/>
            </a:pPr>
            <a:endParaRPr lang="en-AU" altLang="en-US" dirty="0"/>
          </a:p>
          <a:p>
            <a:r>
              <a:rPr lang="en-AU" altLang="en-US" dirty="0"/>
              <a:t>Regulatory issues: </a:t>
            </a:r>
          </a:p>
          <a:p>
            <a:pPr lvl="1">
              <a:buFont typeface="Courier New" panose="02070309020205020404" pitchFamily="49" charset="0"/>
              <a:buChar char="o"/>
            </a:pPr>
            <a:r>
              <a:rPr lang="en-AU" altLang="en-US" dirty="0"/>
              <a:t>Factual/General or personal advice</a:t>
            </a:r>
          </a:p>
          <a:p>
            <a:pPr lvl="1">
              <a:buFont typeface="Courier New" panose="02070309020205020404" pitchFamily="49" charset="0"/>
              <a:buChar char="o"/>
            </a:pPr>
            <a:r>
              <a:rPr lang="en-AU" altLang="en-US" dirty="0"/>
              <a:t>Scaled advice</a:t>
            </a:r>
          </a:p>
          <a:p>
            <a:pPr lvl="1">
              <a:buFont typeface="Courier New" panose="02070309020205020404" pitchFamily="49" charset="0"/>
              <a:buChar char="o"/>
            </a:pPr>
            <a:r>
              <a:rPr lang="en-AU" altLang="en-US" dirty="0"/>
              <a:t>Best interests duty</a:t>
            </a:r>
          </a:p>
          <a:p>
            <a:endParaRPr lang="en-AU" dirty="0"/>
          </a:p>
        </p:txBody>
      </p:sp>
    </p:spTree>
    <p:extLst>
      <p:ext uri="{BB962C8B-B14F-4D97-AF65-F5344CB8AC3E}">
        <p14:creationId xmlns:p14="http://schemas.microsoft.com/office/powerpoint/2010/main" val="25566723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Marketplace lending</a:t>
            </a:r>
            <a:endParaRPr lang="en-AU" dirty="0"/>
          </a:p>
        </p:txBody>
      </p:sp>
      <p:sp>
        <p:nvSpPr>
          <p:cNvPr id="3" name="Content Placeholder 2"/>
          <p:cNvSpPr>
            <a:spLocks noGrp="1"/>
          </p:cNvSpPr>
          <p:nvPr>
            <p:ph idx="1"/>
          </p:nvPr>
        </p:nvSpPr>
        <p:spPr/>
        <p:txBody>
          <a:bodyPr/>
          <a:lstStyle/>
          <a:p>
            <a:pPr>
              <a:defRPr/>
            </a:pPr>
            <a:r>
              <a:rPr lang="en-AU" altLang="en-US" kern="0" dirty="0" smtClean="0"/>
              <a:t>Potential investor/borrower benefits</a:t>
            </a:r>
            <a:endParaRPr lang="en-AU" altLang="en-US" kern="0" dirty="0"/>
          </a:p>
          <a:p>
            <a:pPr marL="0" indent="0">
              <a:buNone/>
              <a:defRPr/>
            </a:pPr>
            <a:endParaRPr lang="en-AU" altLang="en-US" kern="0" dirty="0"/>
          </a:p>
          <a:p>
            <a:pPr>
              <a:defRPr/>
            </a:pPr>
            <a:r>
              <a:rPr lang="en-AU" dirty="0"/>
              <a:t>Regulatory issues:</a:t>
            </a:r>
          </a:p>
          <a:p>
            <a:pPr lvl="1">
              <a:buFont typeface="Arial" panose="020B0604020202020204" pitchFamily="34" charset="0"/>
              <a:buChar char="•"/>
              <a:defRPr/>
            </a:pPr>
            <a:r>
              <a:rPr lang="en-AU" dirty="0"/>
              <a:t>Disclosure</a:t>
            </a:r>
          </a:p>
          <a:p>
            <a:pPr lvl="1">
              <a:buFont typeface="Arial" panose="020B0604020202020204" pitchFamily="34" charset="0"/>
              <a:buChar char="•"/>
              <a:defRPr/>
            </a:pPr>
            <a:r>
              <a:rPr lang="en-AU" dirty="0"/>
              <a:t>Creditworthiness </a:t>
            </a:r>
          </a:p>
          <a:p>
            <a:pPr lvl="1">
              <a:buFont typeface="Arial" panose="020B0604020202020204" pitchFamily="34" charset="0"/>
              <a:buChar char="•"/>
              <a:defRPr/>
            </a:pPr>
            <a:r>
              <a:rPr lang="en-AU" dirty="0"/>
              <a:t>Conflicts of Interest</a:t>
            </a:r>
          </a:p>
          <a:p>
            <a:endParaRPr lang="en-AU" dirty="0"/>
          </a:p>
        </p:txBody>
      </p:sp>
    </p:spTree>
    <p:extLst>
      <p:ext uri="{BB962C8B-B14F-4D97-AF65-F5344CB8AC3E}">
        <p14:creationId xmlns:p14="http://schemas.microsoft.com/office/powerpoint/2010/main" val="42877207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ltLang="en-US" dirty="0"/>
              <a:t>Crowd Sourced Equity Fundraising</a:t>
            </a:r>
            <a:endParaRPr lang="en-AU" dirty="0"/>
          </a:p>
        </p:txBody>
      </p:sp>
      <p:sp>
        <p:nvSpPr>
          <p:cNvPr id="3" name="Content Placeholder 2"/>
          <p:cNvSpPr>
            <a:spLocks noGrp="1"/>
          </p:cNvSpPr>
          <p:nvPr>
            <p:ph idx="1"/>
          </p:nvPr>
        </p:nvSpPr>
        <p:spPr/>
        <p:txBody>
          <a:bodyPr/>
          <a:lstStyle/>
          <a:p>
            <a:r>
              <a:rPr lang="en-AU" altLang="en-US" dirty="0"/>
              <a:t>Watch this space</a:t>
            </a:r>
          </a:p>
          <a:p>
            <a:pPr marL="0" indent="0">
              <a:buNone/>
            </a:pPr>
            <a:endParaRPr lang="en-AU" altLang="en-US" dirty="0"/>
          </a:p>
          <a:p>
            <a:r>
              <a:rPr lang="en-AU" altLang="en-US" dirty="0"/>
              <a:t>Status of regulatory reforms</a:t>
            </a:r>
          </a:p>
          <a:p>
            <a:pPr marL="0" indent="0">
              <a:buNone/>
            </a:pPr>
            <a:endParaRPr lang="en-AU" altLang="en-US" dirty="0"/>
          </a:p>
          <a:p>
            <a:r>
              <a:rPr lang="en-AU" altLang="en-US" dirty="0"/>
              <a:t>Likely elements of the reforms:</a:t>
            </a:r>
          </a:p>
          <a:p>
            <a:pPr lvl="1">
              <a:buFont typeface="Arial" panose="020B0604020202020204" pitchFamily="34" charset="0"/>
              <a:buChar char="•"/>
            </a:pPr>
            <a:r>
              <a:rPr lang="en-AU" altLang="en-US" dirty="0"/>
              <a:t>Intermediary licensing and obligations</a:t>
            </a:r>
          </a:p>
          <a:p>
            <a:pPr lvl="1">
              <a:buFont typeface="Arial" panose="020B0604020202020204" pitchFamily="34" charset="0"/>
              <a:buChar char="•"/>
            </a:pPr>
            <a:r>
              <a:rPr lang="en-AU" altLang="en-US" dirty="0"/>
              <a:t>Disclosure</a:t>
            </a:r>
          </a:p>
          <a:p>
            <a:pPr lvl="1">
              <a:buFont typeface="Arial" panose="020B0604020202020204" pitchFamily="34" charset="0"/>
              <a:buChar char="•"/>
            </a:pPr>
            <a:r>
              <a:rPr lang="en-AU" altLang="en-US" dirty="0"/>
              <a:t>Caps</a:t>
            </a:r>
          </a:p>
          <a:p>
            <a:endParaRPr lang="en-AU" dirty="0"/>
          </a:p>
        </p:txBody>
      </p:sp>
    </p:spTree>
    <p:extLst>
      <p:ext uri="{BB962C8B-B14F-4D97-AF65-F5344CB8AC3E}">
        <p14:creationId xmlns:p14="http://schemas.microsoft.com/office/powerpoint/2010/main" val="3081586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Payments</a:t>
            </a:r>
            <a:endParaRPr lang="en-AU" dirty="0"/>
          </a:p>
        </p:txBody>
      </p:sp>
      <p:sp>
        <p:nvSpPr>
          <p:cNvPr id="3" name="Content Placeholder 2"/>
          <p:cNvSpPr>
            <a:spLocks noGrp="1"/>
          </p:cNvSpPr>
          <p:nvPr>
            <p:ph idx="1"/>
          </p:nvPr>
        </p:nvSpPr>
        <p:spPr/>
        <p:txBody>
          <a:bodyPr/>
          <a:lstStyle/>
          <a:p>
            <a:pPr>
              <a:defRPr/>
            </a:pPr>
            <a:r>
              <a:rPr lang="en-AU" dirty="0"/>
              <a:t>Regulator </a:t>
            </a:r>
            <a:r>
              <a:rPr lang="en-AU" dirty="0" smtClean="0"/>
              <a:t>cooperation</a:t>
            </a:r>
          </a:p>
          <a:p>
            <a:pPr>
              <a:defRPr/>
            </a:pPr>
            <a:r>
              <a:rPr lang="en-AU" dirty="0" err="1" smtClean="0"/>
              <a:t>ePayments</a:t>
            </a:r>
            <a:r>
              <a:rPr lang="en-AU" dirty="0" smtClean="0"/>
              <a:t> Code</a:t>
            </a:r>
            <a:endParaRPr lang="en-AU" dirty="0"/>
          </a:p>
          <a:p>
            <a:pPr>
              <a:defRPr/>
            </a:pPr>
            <a:r>
              <a:rPr lang="en-AU" dirty="0"/>
              <a:t>Digital </a:t>
            </a:r>
            <a:r>
              <a:rPr lang="en-AU" dirty="0" smtClean="0"/>
              <a:t>currency: regulatory status</a:t>
            </a:r>
            <a:endParaRPr lang="en-AU" dirty="0"/>
          </a:p>
          <a:p>
            <a:pPr>
              <a:defRPr/>
            </a:pPr>
            <a:r>
              <a:rPr lang="en-AU" altLang="en-US" dirty="0"/>
              <a:t>Blockchain technology: potential</a:t>
            </a:r>
          </a:p>
          <a:p>
            <a:endParaRPr lang="en-AU" dirty="0"/>
          </a:p>
        </p:txBody>
      </p:sp>
    </p:spTree>
    <p:extLst>
      <p:ext uri="{BB962C8B-B14F-4D97-AF65-F5344CB8AC3E}">
        <p14:creationId xmlns:p14="http://schemas.microsoft.com/office/powerpoint/2010/main" val="3230751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Outline</a:t>
            </a:r>
            <a:endParaRPr lang="en-AU" dirty="0"/>
          </a:p>
        </p:txBody>
      </p:sp>
      <p:sp>
        <p:nvSpPr>
          <p:cNvPr id="3" name="Content Placeholder 2"/>
          <p:cNvSpPr>
            <a:spLocks noGrp="1"/>
          </p:cNvSpPr>
          <p:nvPr>
            <p:ph idx="1"/>
          </p:nvPr>
        </p:nvSpPr>
        <p:spPr>
          <a:xfrm>
            <a:off x="457200" y="1268760"/>
            <a:ext cx="8229600" cy="5112568"/>
          </a:xfrm>
        </p:spPr>
        <p:txBody>
          <a:bodyPr>
            <a:normAutofit fontScale="92500" lnSpcReduction="10000"/>
          </a:bodyPr>
          <a:lstStyle/>
          <a:p>
            <a:pPr>
              <a:defRPr/>
            </a:pPr>
            <a:r>
              <a:rPr lang="en-AU" altLang="en-US" dirty="0">
                <a:cs typeface="Arial" panose="020B0604020202020204" pitchFamily="34" charset="0"/>
              </a:rPr>
              <a:t>Part 1 – Setting the scene – John Price</a:t>
            </a:r>
          </a:p>
          <a:p>
            <a:pPr lvl="1">
              <a:buFont typeface="Arial" panose="020B0604020202020204" pitchFamily="34" charset="0"/>
              <a:buChar char="•"/>
              <a:defRPr/>
            </a:pPr>
            <a:r>
              <a:rPr lang="en-AU" altLang="en-US" dirty="0">
                <a:cs typeface="Arial" panose="020B0604020202020204" pitchFamily="34" charset="0"/>
              </a:rPr>
              <a:t>  ASIC’s role</a:t>
            </a:r>
          </a:p>
          <a:p>
            <a:pPr lvl="1">
              <a:buFont typeface="Arial" panose="020B0604020202020204" pitchFamily="34" charset="0"/>
              <a:buChar char="•"/>
              <a:defRPr/>
            </a:pPr>
            <a:r>
              <a:rPr lang="en-AU" altLang="en-US" dirty="0">
                <a:cs typeface="Arial" panose="020B0604020202020204" pitchFamily="34" charset="0"/>
              </a:rPr>
              <a:t>  Why regulation</a:t>
            </a:r>
          </a:p>
          <a:p>
            <a:pPr lvl="1">
              <a:buFont typeface="Arial" panose="020B0604020202020204" pitchFamily="34" charset="0"/>
              <a:buChar char="•"/>
              <a:defRPr/>
            </a:pPr>
            <a:r>
              <a:rPr lang="en-AU" altLang="en-US" dirty="0">
                <a:cs typeface="Arial" panose="020B0604020202020204" pitchFamily="34" charset="0"/>
              </a:rPr>
              <a:t>  ASIC’s Innovation </a:t>
            </a:r>
            <a:r>
              <a:rPr lang="en-AU" altLang="en-US" dirty="0" smtClean="0">
                <a:cs typeface="Arial" panose="020B0604020202020204" pitchFamily="34" charset="0"/>
              </a:rPr>
              <a:t>Hub</a:t>
            </a:r>
            <a:br>
              <a:rPr lang="en-AU" altLang="en-US" dirty="0" smtClean="0">
                <a:cs typeface="Arial" panose="020B0604020202020204" pitchFamily="34" charset="0"/>
              </a:rPr>
            </a:br>
            <a:endParaRPr lang="en-AU" altLang="en-US" dirty="0">
              <a:cs typeface="Arial" panose="020B0604020202020204" pitchFamily="34" charset="0"/>
            </a:endParaRPr>
          </a:p>
          <a:p>
            <a:pPr>
              <a:defRPr/>
            </a:pPr>
            <a:r>
              <a:rPr lang="en-AU" altLang="en-US" dirty="0">
                <a:cs typeface="Arial" panose="020B0604020202020204" pitchFamily="34" charset="0"/>
              </a:rPr>
              <a:t>Part 2 – Framework and issues – Mark Adams</a:t>
            </a:r>
          </a:p>
          <a:p>
            <a:pPr lvl="1">
              <a:buFont typeface="Arial" panose="020B0604020202020204" pitchFamily="34" charset="0"/>
              <a:buChar char="•"/>
              <a:defRPr/>
            </a:pPr>
            <a:r>
              <a:rPr lang="en-AU" altLang="en-US" dirty="0">
                <a:cs typeface="Arial" panose="020B0604020202020204" pitchFamily="34" charset="0"/>
              </a:rPr>
              <a:t> Starting a business</a:t>
            </a:r>
          </a:p>
          <a:p>
            <a:pPr lvl="1">
              <a:buFont typeface="Arial" panose="020B0604020202020204" pitchFamily="34" charset="0"/>
              <a:buChar char="•"/>
              <a:defRPr/>
            </a:pPr>
            <a:r>
              <a:rPr lang="en-AU" altLang="en-US" dirty="0">
                <a:cs typeface="Arial" panose="020B0604020202020204" pitchFamily="34" charset="0"/>
              </a:rPr>
              <a:t> The regulation of financial services</a:t>
            </a:r>
          </a:p>
          <a:p>
            <a:pPr lvl="1">
              <a:buFont typeface="Arial" panose="020B0604020202020204" pitchFamily="34" charset="0"/>
              <a:buChar char="•"/>
              <a:defRPr/>
            </a:pPr>
            <a:r>
              <a:rPr lang="en-AU" altLang="en-US" dirty="0">
                <a:cs typeface="Arial" panose="020B0604020202020204" pitchFamily="34" charset="0"/>
              </a:rPr>
              <a:t> Licensing</a:t>
            </a:r>
          </a:p>
          <a:p>
            <a:pPr lvl="1">
              <a:buFont typeface="Arial" panose="020B0604020202020204" pitchFamily="34" charset="0"/>
              <a:buChar char="•"/>
              <a:defRPr/>
            </a:pPr>
            <a:r>
              <a:rPr lang="en-AU" altLang="en-US" dirty="0">
                <a:cs typeface="Arial" panose="020B0604020202020204" pitchFamily="34" charset="0"/>
              </a:rPr>
              <a:t> Business models: Some issues</a:t>
            </a:r>
          </a:p>
          <a:p>
            <a:pPr lvl="1">
              <a:buFont typeface="Arial" panose="020B0604020202020204" pitchFamily="34" charset="0"/>
              <a:buChar char="•"/>
              <a:defRPr/>
            </a:pPr>
            <a:r>
              <a:rPr lang="en-AU" altLang="en-US" dirty="0">
                <a:cs typeface="Arial" panose="020B0604020202020204" pitchFamily="34" charset="0"/>
              </a:rPr>
              <a:t> Questions</a:t>
            </a:r>
          </a:p>
          <a:p>
            <a:endParaRPr lang="en-AU" dirty="0"/>
          </a:p>
        </p:txBody>
      </p:sp>
    </p:spTree>
    <p:extLst>
      <p:ext uri="{BB962C8B-B14F-4D97-AF65-F5344CB8AC3E}">
        <p14:creationId xmlns:p14="http://schemas.microsoft.com/office/powerpoint/2010/main" val="27572021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Questions?</a:t>
            </a:r>
            <a:endParaRPr lang="en-AU" dirty="0"/>
          </a:p>
        </p:txBody>
      </p:sp>
      <p:sp>
        <p:nvSpPr>
          <p:cNvPr id="3" name="Content Placeholder 2"/>
          <p:cNvSpPr>
            <a:spLocks noGrp="1"/>
          </p:cNvSpPr>
          <p:nvPr>
            <p:ph idx="1"/>
          </p:nvPr>
        </p:nvSpPr>
        <p:spPr/>
        <p:txBody>
          <a:bodyPr/>
          <a:lstStyle/>
          <a:p>
            <a:pPr marL="457200" lvl="1" indent="0">
              <a:buNone/>
            </a:pPr>
            <a:endParaRPr lang="en-AU" altLang="en-US" dirty="0" smtClean="0"/>
          </a:p>
          <a:p>
            <a:pPr marL="457200" lvl="1" indent="0">
              <a:buNone/>
            </a:pPr>
            <a:r>
              <a:rPr lang="en-AU" altLang="en-US" sz="3200" dirty="0" smtClean="0"/>
              <a:t>Web</a:t>
            </a:r>
            <a:r>
              <a:rPr lang="en-AU" altLang="en-US" sz="3200" dirty="0"/>
              <a:t>: www.asic.gov.au/for-business/your-business/innovation-hub/</a:t>
            </a:r>
          </a:p>
          <a:p>
            <a:pPr marL="457200" lvl="1" indent="0">
              <a:buFontTx/>
              <a:buNone/>
            </a:pPr>
            <a:endParaRPr lang="en-AU" altLang="en-US" sz="3200" dirty="0"/>
          </a:p>
          <a:p>
            <a:pPr marL="457200" lvl="1" indent="0">
              <a:buNone/>
            </a:pPr>
            <a:r>
              <a:rPr lang="en-AU" altLang="en-US" sz="3200" dirty="0"/>
              <a:t>Email: innovationhub@asic.gov.au</a:t>
            </a:r>
          </a:p>
          <a:p>
            <a:endParaRPr lang="en-AU" dirty="0"/>
          </a:p>
        </p:txBody>
      </p:sp>
    </p:spTree>
    <p:extLst>
      <p:ext uri="{BB962C8B-B14F-4D97-AF65-F5344CB8AC3E}">
        <p14:creationId xmlns:p14="http://schemas.microsoft.com/office/powerpoint/2010/main" val="15993500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ASIC’s role</a:t>
            </a:r>
            <a:endParaRPr lang="en-AU" dirty="0"/>
          </a:p>
        </p:txBody>
      </p:sp>
      <p:sp>
        <p:nvSpPr>
          <p:cNvPr id="3" name="Content Placeholder 2"/>
          <p:cNvSpPr>
            <a:spLocks noGrp="1"/>
          </p:cNvSpPr>
          <p:nvPr>
            <p:ph idx="1"/>
          </p:nvPr>
        </p:nvSpPr>
        <p:spPr/>
        <p:txBody>
          <a:bodyPr/>
          <a:lstStyle/>
          <a:p>
            <a:r>
              <a:rPr lang="en-AU" dirty="0" smtClean="0"/>
              <a:t>ASIC’s strategic objectives</a:t>
            </a:r>
          </a:p>
          <a:p>
            <a:endParaRPr lang="en-AU" dirty="0"/>
          </a:p>
          <a:p>
            <a:r>
              <a:rPr lang="en-AU" dirty="0" smtClean="0"/>
              <a:t>Relationship with other regulators</a:t>
            </a:r>
            <a:endParaRPr lang="en-AU" dirty="0"/>
          </a:p>
        </p:txBody>
      </p:sp>
    </p:spTree>
    <p:extLst>
      <p:ext uri="{BB962C8B-B14F-4D97-AF65-F5344CB8AC3E}">
        <p14:creationId xmlns:p14="http://schemas.microsoft.com/office/powerpoint/2010/main" val="21833587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Why regulation</a:t>
            </a:r>
            <a:endParaRPr lang="en-AU" dirty="0"/>
          </a:p>
        </p:txBody>
      </p:sp>
      <p:sp>
        <p:nvSpPr>
          <p:cNvPr id="3" name="Content Placeholder 2"/>
          <p:cNvSpPr>
            <a:spLocks noGrp="1"/>
          </p:cNvSpPr>
          <p:nvPr>
            <p:ph idx="1"/>
          </p:nvPr>
        </p:nvSpPr>
        <p:spPr/>
        <p:txBody>
          <a:bodyPr/>
          <a:lstStyle/>
          <a:p>
            <a:r>
              <a:rPr lang="en-AU" dirty="0"/>
              <a:t>Promote trust and confidence</a:t>
            </a:r>
          </a:p>
          <a:p>
            <a:endParaRPr lang="en-AU" dirty="0"/>
          </a:p>
          <a:p>
            <a:r>
              <a:rPr lang="en-AU" dirty="0"/>
              <a:t>Promote fair treatment</a:t>
            </a:r>
          </a:p>
          <a:p>
            <a:endParaRPr lang="en-AU" dirty="0"/>
          </a:p>
          <a:p>
            <a:r>
              <a:rPr lang="en-AU" dirty="0"/>
              <a:t>Promote financial stability</a:t>
            </a:r>
          </a:p>
          <a:p>
            <a:endParaRPr lang="en-AU" dirty="0"/>
          </a:p>
        </p:txBody>
      </p:sp>
    </p:spTree>
    <p:extLst>
      <p:ext uri="{BB962C8B-B14F-4D97-AF65-F5344CB8AC3E}">
        <p14:creationId xmlns:p14="http://schemas.microsoft.com/office/powerpoint/2010/main" val="13047559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Our experience with Innovation</a:t>
            </a:r>
            <a:endParaRPr lang="en-AU" dirty="0"/>
          </a:p>
        </p:txBody>
      </p:sp>
      <p:sp>
        <p:nvSpPr>
          <p:cNvPr id="3" name="Content Placeholder 2"/>
          <p:cNvSpPr>
            <a:spLocks noGrp="1"/>
          </p:cNvSpPr>
          <p:nvPr>
            <p:ph idx="1"/>
          </p:nvPr>
        </p:nvSpPr>
        <p:spPr/>
        <p:txBody>
          <a:bodyPr/>
          <a:lstStyle/>
          <a:p>
            <a:pPr>
              <a:defRPr/>
            </a:pPr>
            <a:r>
              <a:rPr lang="en-AU" dirty="0"/>
              <a:t>We are seeing </a:t>
            </a:r>
            <a:r>
              <a:rPr lang="en-AU" dirty="0" smtClean="0"/>
              <a:t>innovative business models</a:t>
            </a:r>
            <a:br>
              <a:rPr lang="en-AU" dirty="0" smtClean="0"/>
            </a:br>
            <a:endParaRPr lang="en-AU" dirty="0"/>
          </a:p>
          <a:p>
            <a:pPr>
              <a:defRPr/>
            </a:pPr>
            <a:r>
              <a:rPr lang="en-AU" altLang="en-US" dirty="0"/>
              <a:t>Compared to incumbents, innovators have:</a:t>
            </a:r>
          </a:p>
          <a:p>
            <a:pPr lvl="1">
              <a:buFont typeface="Arial" panose="020B0604020202020204" pitchFamily="34" charset="0"/>
              <a:buChar char="•"/>
              <a:defRPr/>
            </a:pPr>
            <a:r>
              <a:rPr lang="en-AU" altLang="en-US" sz="3200" dirty="0"/>
              <a:t>Limited resources </a:t>
            </a:r>
          </a:p>
          <a:p>
            <a:pPr lvl="1">
              <a:buFont typeface="Arial" panose="020B0604020202020204" pitchFamily="34" charset="0"/>
              <a:buChar char="•"/>
              <a:defRPr/>
            </a:pPr>
            <a:r>
              <a:rPr lang="en-AU" altLang="en-US" sz="3200" dirty="0"/>
              <a:t>Limited  history with ASIC </a:t>
            </a:r>
          </a:p>
          <a:p>
            <a:pPr>
              <a:defRPr/>
            </a:pPr>
            <a:endParaRPr lang="en-AU" altLang="en-US" dirty="0" smtClean="0"/>
          </a:p>
          <a:p>
            <a:pPr>
              <a:defRPr/>
            </a:pPr>
            <a:r>
              <a:rPr lang="en-AU" altLang="en-US" dirty="0" smtClean="0"/>
              <a:t>Some </a:t>
            </a:r>
            <a:r>
              <a:rPr lang="en-AU" altLang="en-US" dirty="0"/>
              <a:t>fintechs may also test the boundaries</a:t>
            </a:r>
          </a:p>
        </p:txBody>
      </p:sp>
    </p:spTree>
    <p:extLst>
      <p:ext uri="{BB962C8B-B14F-4D97-AF65-F5344CB8AC3E}">
        <p14:creationId xmlns:p14="http://schemas.microsoft.com/office/powerpoint/2010/main" val="28091325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ASIC’s Innovation Hub</a:t>
            </a:r>
            <a:endParaRPr lang="en-AU" dirty="0"/>
          </a:p>
        </p:txBody>
      </p:sp>
      <p:sp>
        <p:nvSpPr>
          <p:cNvPr id="3" name="Content Placeholder 2"/>
          <p:cNvSpPr>
            <a:spLocks noGrp="1"/>
          </p:cNvSpPr>
          <p:nvPr>
            <p:ph idx="1"/>
          </p:nvPr>
        </p:nvSpPr>
        <p:spPr/>
        <p:txBody>
          <a:bodyPr/>
          <a:lstStyle/>
          <a:p>
            <a:pPr>
              <a:defRPr/>
            </a:pPr>
            <a:r>
              <a:rPr lang="en-AU" altLang="en-US" dirty="0"/>
              <a:t>The Hub will assist fintech start-ups to navigate our regulatory system</a:t>
            </a:r>
            <a:br>
              <a:rPr lang="en-AU" altLang="en-US" dirty="0"/>
            </a:br>
            <a:endParaRPr lang="en-AU" altLang="en-US" dirty="0"/>
          </a:p>
          <a:p>
            <a:pPr>
              <a:defRPr/>
            </a:pPr>
            <a:r>
              <a:rPr lang="en-AU" altLang="en-US" dirty="0"/>
              <a:t>Consistent with cutting red-tape</a:t>
            </a:r>
            <a:br>
              <a:rPr lang="en-AU" altLang="en-US" dirty="0"/>
            </a:br>
            <a:endParaRPr lang="en-AU" altLang="en-US" dirty="0"/>
          </a:p>
          <a:p>
            <a:pPr>
              <a:defRPr/>
            </a:pPr>
            <a:r>
              <a:rPr lang="en-AU" altLang="en-US" dirty="0"/>
              <a:t>ASIC will not compromise fundamental principles of regulation or licensing</a:t>
            </a:r>
          </a:p>
        </p:txBody>
      </p:sp>
    </p:spTree>
    <p:extLst>
      <p:ext uri="{BB962C8B-B14F-4D97-AF65-F5344CB8AC3E}">
        <p14:creationId xmlns:p14="http://schemas.microsoft.com/office/powerpoint/2010/main" val="26518882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altLang="en-US" dirty="0"/>
              <a:t>ASIC’s Innovation Hub</a:t>
            </a:r>
            <a:r>
              <a:rPr lang="en-AU" altLang="en-US" dirty="0" smtClean="0"/>
              <a:t>: 5 </a:t>
            </a:r>
            <a:r>
              <a:rPr lang="en-AU" altLang="en-US" dirty="0"/>
              <a:t>point approach</a:t>
            </a:r>
            <a:endParaRPr lang="en-AU" dirty="0"/>
          </a:p>
        </p:txBody>
      </p:sp>
      <p:sp>
        <p:nvSpPr>
          <p:cNvPr id="3" name="Content Placeholder 2"/>
          <p:cNvSpPr>
            <a:spLocks noGrp="1"/>
          </p:cNvSpPr>
          <p:nvPr>
            <p:ph idx="1"/>
          </p:nvPr>
        </p:nvSpPr>
        <p:spPr/>
        <p:txBody>
          <a:bodyPr>
            <a:normAutofit lnSpcReduction="10000"/>
          </a:bodyPr>
          <a:lstStyle/>
          <a:p>
            <a:pPr marL="457200" indent="-457200"/>
            <a:r>
              <a:rPr lang="en-AU" altLang="en-US" kern="0" dirty="0"/>
              <a:t>Engagement</a:t>
            </a:r>
          </a:p>
          <a:p>
            <a:pPr marL="457200" indent="-457200"/>
            <a:endParaRPr lang="en-AU" altLang="en-US" kern="0" dirty="0"/>
          </a:p>
          <a:p>
            <a:pPr marL="457200" indent="-457200"/>
            <a:r>
              <a:rPr lang="en-AU" altLang="en-US" kern="0" dirty="0"/>
              <a:t>Streamlined approach</a:t>
            </a:r>
          </a:p>
          <a:p>
            <a:pPr marL="457200" indent="-457200"/>
            <a:endParaRPr lang="en-AU" altLang="en-US" kern="0" dirty="0"/>
          </a:p>
          <a:p>
            <a:pPr marL="457200" indent="-457200"/>
            <a:r>
              <a:rPr lang="en-AU" altLang="en-US" kern="0" dirty="0"/>
              <a:t>Enhanced communication</a:t>
            </a:r>
          </a:p>
          <a:p>
            <a:pPr marL="457200" indent="-457200"/>
            <a:endParaRPr lang="en-AU" altLang="en-US" kern="0" dirty="0"/>
          </a:p>
          <a:p>
            <a:pPr marL="457200" indent="-457200"/>
            <a:r>
              <a:rPr lang="en-AU" altLang="en-US" kern="0" dirty="0"/>
              <a:t>Coordination</a:t>
            </a:r>
          </a:p>
          <a:p>
            <a:pPr marL="457200" indent="-457200"/>
            <a:endParaRPr lang="en-AU" altLang="en-US" kern="0" dirty="0"/>
          </a:p>
          <a:p>
            <a:pPr marL="457200" indent="-457200"/>
            <a:r>
              <a:rPr lang="en-AU" altLang="en-US" kern="0" dirty="0"/>
              <a:t>Establish an advisory committee</a:t>
            </a:r>
            <a:endParaRPr lang="en-AU" kern="0" dirty="0"/>
          </a:p>
          <a:p>
            <a:endParaRPr lang="en-AU" dirty="0"/>
          </a:p>
        </p:txBody>
      </p:sp>
    </p:spTree>
    <p:extLst>
      <p:ext uri="{BB962C8B-B14F-4D97-AF65-F5344CB8AC3E}">
        <p14:creationId xmlns:p14="http://schemas.microsoft.com/office/powerpoint/2010/main" val="9584465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we have done so far</a:t>
            </a:r>
            <a:endParaRPr lang="en-AU" dirty="0"/>
          </a:p>
        </p:txBody>
      </p:sp>
      <p:sp>
        <p:nvSpPr>
          <p:cNvPr id="3" name="Content Placeholder 2"/>
          <p:cNvSpPr>
            <a:spLocks noGrp="1"/>
          </p:cNvSpPr>
          <p:nvPr>
            <p:ph idx="1"/>
          </p:nvPr>
        </p:nvSpPr>
        <p:spPr/>
        <p:txBody>
          <a:bodyPr/>
          <a:lstStyle/>
          <a:p>
            <a:pPr>
              <a:defRPr/>
            </a:pPr>
            <a:r>
              <a:rPr lang="en-AU" kern="0" dirty="0"/>
              <a:t>A coordination team </a:t>
            </a:r>
            <a:br>
              <a:rPr lang="en-AU" kern="0" dirty="0"/>
            </a:br>
            <a:endParaRPr lang="en-AU" kern="0" dirty="0"/>
          </a:p>
          <a:p>
            <a:pPr>
              <a:defRPr/>
            </a:pPr>
            <a:r>
              <a:rPr lang="en-AU" kern="0" dirty="0"/>
              <a:t>Webpage, guidance and email address</a:t>
            </a:r>
          </a:p>
          <a:p>
            <a:pPr>
              <a:defRPr/>
            </a:pPr>
            <a:endParaRPr lang="en-AU" kern="0" dirty="0"/>
          </a:p>
          <a:p>
            <a:pPr>
              <a:defRPr/>
            </a:pPr>
            <a:r>
              <a:rPr lang="en-AU" kern="0" dirty="0"/>
              <a:t>Digital Finance Advisory Committee (</a:t>
            </a:r>
            <a:r>
              <a:rPr lang="en-AU" kern="0" dirty="0" smtClean="0"/>
              <a:t>DFAC)</a:t>
            </a:r>
            <a:endParaRPr lang="en-AU" dirty="0"/>
          </a:p>
        </p:txBody>
      </p:sp>
    </p:spTree>
    <p:extLst>
      <p:ext uri="{BB962C8B-B14F-4D97-AF65-F5344CB8AC3E}">
        <p14:creationId xmlns:p14="http://schemas.microsoft.com/office/powerpoint/2010/main" val="7255884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Preliminary assistance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72312121"/>
              </p:ext>
            </p:extLst>
          </p:nvPr>
        </p:nvGraphicFramePr>
        <p:xfrm>
          <a:off x="539552" y="1268760"/>
          <a:ext cx="7810500" cy="4013835"/>
        </p:xfrm>
        <a:graphic>
          <a:graphicData uri="http://schemas.openxmlformats.org/drawingml/2006/table">
            <a:tbl>
              <a:tblPr>
                <a:tableStyleId>{5C22544A-7EE6-4342-B048-85BDC9FD1C3A}</a:tableStyleId>
              </a:tblPr>
              <a:tblGrid>
                <a:gridCol w="6373063"/>
                <a:gridCol w="1437437"/>
              </a:tblGrid>
              <a:tr h="573405">
                <a:tc>
                  <a:txBody>
                    <a:bodyPr/>
                    <a:lstStyle/>
                    <a:p>
                      <a:pPr fontAlgn="b">
                        <a:lnSpc>
                          <a:spcPct val="115000"/>
                        </a:lnSpc>
                        <a:spcAft>
                          <a:spcPts val="0"/>
                        </a:spcAft>
                      </a:pPr>
                      <a:r>
                        <a:rPr lang="en-AU" sz="2800" kern="1200" dirty="0">
                          <a:effectLst/>
                        </a:rPr>
                        <a:t>Marketplace Lending </a:t>
                      </a:r>
                      <a:endParaRPr lang="en-AU" sz="1100" dirty="0">
                        <a:effectLst/>
                        <a:latin typeface="Calibri"/>
                        <a:ea typeface="Calibri"/>
                        <a:cs typeface="Times New Roman"/>
                      </a:endParaRPr>
                    </a:p>
                  </a:txBody>
                  <a:tcPr marL="9525" marR="9525" marT="9525" marB="0" anchor="b"/>
                </a:tc>
                <a:tc>
                  <a:txBody>
                    <a:bodyPr/>
                    <a:lstStyle/>
                    <a:p>
                      <a:pPr algn="ctr" fontAlgn="b">
                        <a:lnSpc>
                          <a:spcPct val="115000"/>
                        </a:lnSpc>
                        <a:spcAft>
                          <a:spcPts val="0"/>
                        </a:spcAft>
                      </a:pPr>
                      <a:r>
                        <a:rPr lang="en-AU" sz="2800" kern="1200" dirty="0">
                          <a:effectLst/>
                        </a:rPr>
                        <a:t>6</a:t>
                      </a:r>
                      <a:endParaRPr lang="en-AU" sz="1100" dirty="0">
                        <a:effectLst/>
                        <a:latin typeface="Calibri"/>
                        <a:ea typeface="Calibri"/>
                        <a:cs typeface="Times New Roman"/>
                      </a:endParaRPr>
                    </a:p>
                  </a:txBody>
                  <a:tcPr marL="9525" marR="9525" marT="9525" marB="0" anchor="b"/>
                </a:tc>
              </a:tr>
              <a:tr h="573405">
                <a:tc>
                  <a:txBody>
                    <a:bodyPr/>
                    <a:lstStyle/>
                    <a:p>
                      <a:pPr fontAlgn="b">
                        <a:lnSpc>
                          <a:spcPct val="115000"/>
                        </a:lnSpc>
                        <a:spcAft>
                          <a:spcPts val="0"/>
                        </a:spcAft>
                      </a:pPr>
                      <a:r>
                        <a:rPr lang="en-AU" sz="2800" kern="1200" dirty="0">
                          <a:effectLst/>
                        </a:rPr>
                        <a:t>Robo Advice</a:t>
                      </a:r>
                      <a:endParaRPr lang="en-AU" sz="1100" dirty="0">
                        <a:effectLst/>
                        <a:latin typeface="Calibri"/>
                        <a:ea typeface="Calibri"/>
                        <a:cs typeface="Times New Roman"/>
                      </a:endParaRPr>
                    </a:p>
                  </a:txBody>
                  <a:tcPr marL="9525" marR="9525" marT="9525" marB="0" anchor="b"/>
                </a:tc>
                <a:tc>
                  <a:txBody>
                    <a:bodyPr/>
                    <a:lstStyle/>
                    <a:p>
                      <a:pPr algn="ctr" fontAlgn="b">
                        <a:lnSpc>
                          <a:spcPct val="115000"/>
                        </a:lnSpc>
                        <a:spcAft>
                          <a:spcPts val="0"/>
                        </a:spcAft>
                      </a:pPr>
                      <a:r>
                        <a:rPr lang="en-AU" sz="2800" kern="1200" dirty="0">
                          <a:effectLst/>
                        </a:rPr>
                        <a:t>9</a:t>
                      </a:r>
                      <a:endParaRPr lang="en-AU" sz="1100" dirty="0">
                        <a:effectLst/>
                        <a:latin typeface="Calibri"/>
                        <a:ea typeface="Calibri"/>
                        <a:cs typeface="Times New Roman"/>
                      </a:endParaRPr>
                    </a:p>
                  </a:txBody>
                  <a:tcPr marL="9525" marR="9525" marT="9525" marB="0" anchor="b"/>
                </a:tc>
              </a:tr>
              <a:tr h="573405">
                <a:tc>
                  <a:txBody>
                    <a:bodyPr/>
                    <a:lstStyle/>
                    <a:p>
                      <a:pPr fontAlgn="b">
                        <a:lnSpc>
                          <a:spcPct val="115000"/>
                        </a:lnSpc>
                        <a:spcAft>
                          <a:spcPts val="0"/>
                        </a:spcAft>
                      </a:pPr>
                      <a:r>
                        <a:rPr lang="en-AU" sz="2800" kern="1200" dirty="0">
                          <a:effectLst/>
                        </a:rPr>
                        <a:t>Payments</a:t>
                      </a:r>
                      <a:endParaRPr lang="en-AU" sz="1100" dirty="0">
                        <a:effectLst/>
                        <a:latin typeface="Calibri"/>
                        <a:ea typeface="Calibri"/>
                        <a:cs typeface="Times New Roman"/>
                      </a:endParaRPr>
                    </a:p>
                  </a:txBody>
                  <a:tcPr marL="9525" marR="9525" marT="9525" marB="0" anchor="b"/>
                </a:tc>
                <a:tc>
                  <a:txBody>
                    <a:bodyPr/>
                    <a:lstStyle/>
                    <a:p>
                      <a:pPr algn="ctr" fontAlgn="b">
                        <a:lnSpc>
                          <a:spcPct val="115000"/>
                        </a:lnSpc>
                        <a:spcAft>
                          <a:spcPts val="0"/>
                        </a:spcAft>
                      </a:pPr>
                      <a:r>
                        <a:rPr lang="en-AU" sz="2800" kern="1200" dirty="0">
                          <a:effectLst/>
                        </a:rPr>
                        <a:t>6</a:t>
                      </a:r>
                      <a:endParaRPr lang="en-AU" sz="1100" dirty="0">
                        <a:effectLst/>
                        <a:latin typeface="Calibri"/>
                        <a:ea typeface="Calibri"/>
                        <a:cs typeface="Times New Roman"/>
                      </a:endParaRPr>
                    </a:p>
                  </a:txBody>
                  <a:tcPr marL="9525" marR="9525" marT="9525" marB="0" anchor="b"/>
                </a:tc>
              </a:tr>
              <a:tr h="573405">
                <a:tc>
                  <a:txBody>
                    <a:bodyPr/>
                    <a:lstStyle/>
                    <a:p>
                      <a:pPr fontAlgn="b">
                        <a:lnSpc>
                          <a:spcPct val="115000"/>
                        </a:lnSpc>
                        <a:spcAft>
                          <a:spcPts val="0"/>
                        </a:spcAft>
                      </a:pPr>
                      <a:r>
                        <a:rPr lang="en-AU" sz="2800" kern="1200" dirty="0">
                          <a:effectLst/>
                        </a:rPr>
                        <a:t>Crowd </a:t>
                      </a:r>
                      <a:r>
                        <a:rPr lang="en-AU" sz="2800" kern="1200" dirty="0" smtClean="0">
                          <a:effectLst/>
                        </a:rPr>
                        <a:t>Sourced</a:t>
                      </a:r>
                      <a:r>
                        <a:rPr lang="en-AU" sz="2800" kern="1200" baseline="0" dirty="0" smtClean="0">
                          <a:effectLst/>
                        </a:rPr>
                        <a:t> Equity </a:t>
                      </a:r>
                      <a:r>
                        <a:rPr lang="en-AU" sz="2800" kern="1200" dirty="0" smtClean="0">
                          <a:effectLst/>
                        </a:rPr>
                        <a:t>Funding</a:t>
                      </a:r>
                      <a:endParaRPr lang="en-AU" sz="1100" dirty="0">
                        <a:effectLst/>
                        <a:latin typeface="Calibri"/>
                        <a:ea typeface="Calibri"/>
                        <a:cs typeface="Times New Roman"/>
                      </a:endParaRPr>
                    </a:p>
                  </a:txBody>
                  <a:tcPr marL="9525" marR="9525" marT="9525" marB="0" anchor="b"/>
                </a:tc>
                <a:tc>
                  <a:txBody>
                    <a:bodyPr/>
                    <a:lstStyle/>
                    <a:p>
                      <a:pPr algn="ctr" fontAlgn="b">
                        <a:lnSpc>
                          <a:spcPct val="115000"/>
                        </a:lnSpc>
                        <a:spcAft>
                          <a:spcPts val="0"/>
                        </a:spcAft>
                      </a:pPr>
                      <a:r>
                        <a:rPr lang="en-AU" sz="2800" kern="1200" dirty="0">
                          <a:effectLst/>
                        </a:rPr>
                        <a:t>5</a:t>
                      </a:r>
                      <a:endParaRPr lang="en-AU" sz="1100" dirty="0">
                        <a:effectLst/>
                        <a:latin typeface="Calibri"/>
                        <a:ea typeface="Calibri"/>
                        <a:cs typeface="Times New Roman"/>
                      </a:endParaRPr>
                    </a:p>
                  </a:txBody>
                  <a:tcPr marL="9525" marR="9525" marT="9525" marB="0" anchor="b"/>
                </a:tc>
              </a:tr>
              <a:tr h="573405">
                <a:tc>
                  <a:txBody>
                    <a:bodyPr/>
                    <a:lstStyle/>
                    <a:p>
                      <a:pPr fontAlgn="b">
                        <a:lnSpc>
                          <a:spcPct val="115000"/>
                        </a:lnSpc>
                        <a:spcAft>
                          <a:spcPts val="0"/>
                        </a:spcAft>
                      </a:pPr>
                      <a:r>
                        <a:rPr lang="en-AU" sz="2800" kern="1200" dirty="0">
                          <a:effectLst/>
                        </a:rPr>
                        <a:t>Markets</a:t>
                      </a:r>
                      <a:endParaRPr lang="en-AU" sz="1100" dirty="0">
                        <a:effectLst/>
                        <a:latin typeface="Calibri"/>
                        <a:ea typeface="Calibri"/>
                        <a:cs typeface="Times New Roman"/>
                      </a:endParaRPr>
                    </a:p>
                  </a:txBody>
                  <a:tcPr marL="9525" marR="9525" marT="9525" marB="0" anchor="b"/>
                </a:tc>
                <a:tc>
                  <a:txBody>
                    <a:bodyPr/>
                    <a:lstStyle/>
                    <a:p>
                      <a:pPr algn="ctr" fontAlgn="b">
                        <a:lnSpc>
                          <a:spcPct val="115000"/>
                        </a:lnSpc>
                        <a:spcAft>
                          <a:spcPts val="0"/>
                        </a:spcAft>
                      </a:pPr>
                      <a:r>
                        <a:rPr lang="en-AU" sz="2800" kern="1200" dirty="0">
                          <a:effectLst/>
                        </a:rPr>
                        <a:t>2</a:t>
                      </a:r>
                      <a:endParaRPr lang="en-AU" sz="1100" dirty="0">
                        <a:effectLst/>
                        <a:latin typeface="Calibri"/>
                        <a:ea typeface="Calibri"/>
                        <a:cs typeface="Times New Roman"/>
                      </a:endParaRPr>
                    </a:p>
                  </a:txBody>
                  <a:tcPr marL="9525" marR="9525" marT="9525" marB="0" anchor="b"/>
                </a:tc>
              </a:tr>
              <a:tr h="573405">
                <a:tc>
                  <a:txBody>
                    <a:bodyPr/>
                    <a:lstStyle/>
                    <a:p>
                      <a:pPr fontAlgn="b">
                        <a:lnSpc>
                          <a:spcPct val="115000"/>
                        </a:lnSpc>
                        <a:spcAft>
                          <a:spcPts val="0"/>
                        </a:spcAft>
                      </a:pPr>
                      <a:r>
                        <a:rPr lang="en-AU" sz="2800" kern="1200" dirty="0">
                          <a:effectLst/>
                        </a:rPr>
                        <a:t>Other</a:t>
                      </a:r>
                      <a:endParaRPr lang="en-AU" sz="1100" dirty="0">
                        <a:effectLst/>
                        <a:latin typeface="Calibri"/>
                        <a:ea typeface="Calibri"/>
                        <a:cs typeface="Times New Roman"/>
                      </a:endParaRPr>
                    </a:p>
                  </a:txBody>
                  <a:tcPr marL="9525" marR="9525" marT="9525" marB="0" anchor="b"/>
                </a:tc>
                <a:tc>
                  <a:txBody>
                    <a:bodyPr/>
                    <a:lstStyle/>
                    <a:p>
                      <a:pPr algn="ctr" fontAlgn="b">
                        <a:lnSpc>
                          <a:spcPct val="115000"/>
                        </a:lnSpc>
                        <a:spcAft>
                          <a:spcPts val="0"/>
                        </a:spcAft>
                      </a:pPr>
                      <a:r>
                        <a:rPr lang="en-AU" sz="2800" kern="1200" dirty="0">
                          <a:effectLst/>
                        </a:rPr>
                        <a:t>6</a:t>
                      </a:r>
                      <a:endParaRPr lang="en-AU" sz="1100" dirty="0">
                        <a:effectLst/>
                        <a:latin typeface="Calibri"/>
                        <a:ea typeface="Calibri"/>
                        <a:cs typeface="Times New Roman"/>
                      </a:endParaRPr>
                    </a:p>
                  </a:txBody>
                  <a:tcPr marL="9525" marR="9525" marT="9525" marB="0" anchor="b"/>
                </a:tc>
              </a:tr>
              <a:tr h="573405">
                <a:tc>
                  <a:txBody>
                    <a:bodyPr/>
                    <a:lstStyle/>
                    <a:p>
                      <a:pPr fontAlgn="b">
                        <a:lnSpc>
                          <a:spcPct val="115000"/>
                        </a:lnSpc>
                        <a:spcAft>
                          <a:spcPts val="0"/>
                        </a:spcAft>
                      </a:pPr>
                      <a:r>
                        <a:rPr lang="en-AU" sz="2800" kern="1200" dirty="0">
                          <a:effectLst/>
                        </a:rPr>
                        <a:t>Total</a:t>
                      </a:r>
                      <a:endParaRPr lang="en-AU" sz="1100" dirty="0">
                        <a:effectLst/>
                        <a:latin typeface="Calibri"/>
                        <a:ea typeface="Calibri"/>
                        <a:cs typeface="Times New Roman"/>
                      </a:endParaRPr>
                    </a:p>
                  </a:txBody>
                  <a:tcPr marL="9525" marR="9525" marT="9525" marB="0" anchor="b"/>
                </a:tc>
                <a:tc>
                  <a:txBody>
                    <a:bodyPr/>
                    <a:lstStyle/>
                    <a:p>
                      <a:pPr algn="ctr" fontAlgn="b">
                        <a:lnSpc>
                          <a:spcPct val="115000"/>
                        </a:lnSpc>
                        <a:spcAft>
                          <a:spcPts val="0"/>
                        </a:spcAft>
                      </a:pPr>
                      <a:r>
                        <a:rPr lang="en-AU" sz="2800" kern="1200" dirty="0">
                          <a:effectLst/>
                        </a:rPr>
                        <a:t>34</a:t>
                      </a:r>
                      <a:endParaRPr lang="en-AU" sz="1100" dirty="0">
                        <a:effectLst/>
                        <a:latin typeface="Calibri"/>
                        <a:ea typeface="Calibri"/>
                        <a:cs typeface="Times New Roman"/>
                      </a:endParaRPr>
                    </a:p>
                  </a:txBody>
                  <a:tcPr marL="9525" marR="9525" marT="9525" marB="0" anchor="b"/>
                </a:tc>
              </a:tr>
            </a:tbl>
          </a:graphicData>
        </a:graphic>
      </p:graphicFrame>
    </p:spTree>
    <p:extLst>
      <p:ext uri="{BB962C8B-B14F-4D97-AF65-F5344CB8AC3E}">
        <p14:creationId xmlns:p14="http://schemas.microsoft.com/office/powerpoint/2010/main" val="1477542216"/>
      </p:ext>
    </p:extLst>
  </p:cSld>
  <p:clrMapOvr>
    <a:masterClrMapping/>
  </p:clrMapOvr>
  <p:timing>
    <p:tnLst>
      <p:par>
        <p:cTn id="1" dur="indefinite" restart="never" nodeType="tmRoot"/>
      </p:par>
    </p:tnLst>
  </p:timing>
</p:sld>
</file>

<file path=ppt/theme/theme1.xml><?xml version="1.0" encoding="utf-8"?>
<a:theme xmlns:a="http://schemas.openxmlformats.org/drawingml/2006/main" name="External ASIC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External ASIC Template</Template>
  <TotalTime>0</TotalTime>
  <Words>983</Words>
  <Application>Microsoft Office PowerPoint</Application>
  <PresentationFormat>On-screen Show (4:3)</PresentationFormat>
  <Paragraphs>177</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External ASIC Template</vt:lpstr>
      <vt:lpstr>ASIC &amp; FINANCIAL INNOVATION </vt:lpstr>
      <vt:lpstr>Outline</vt:lpstr>
      <vt:lpstr>ASIC’s role</vt:lpstr>
      <vt:lpstr>Why regulation</vt:lpstr>
      <vt:lpstr>Our experience with Innovation</vt:lpstr>
      <vt:lpstr>ASIC’s Innovation Hub</vt:lpstr>
      <vt:lpstr>ASIC’s Innovation Hub: 5 point approach</vt:lpstr>
      <vt:lpstr>What we have done so far</vt:lpstr>
      <vt:lpstr>Preliminary assistance</vt:lpstr>
      <vt:lpstr>What we expect of you</vt:lpstr>
      <vt:lpstr>Outline – Part 2</vt:lpstr>
      <vt:lpstr>Starting a business</vt:lpstr>
      <vt:lpstr>Financial Services Framework</vt:lpstr>
      <vt:lpstr>Licensing – some issues</vt:lpstr>
      <vt:lpstr>Licensing process</vt:lpstr>
      <vt:lpstr>Robo Advice</vt:lpstr>
      <vt:lpstr>Marketplace lending</vt:lpstr>
      <vt:lpstr>Crowd Sourced Equity Fundraising</vt:lpstr>
      <vt:lpstr>Payments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2015-09-16T06:33:56Z</dcterms:created>
  <dcterms:modified xsi:type="dcterms:W3CDTF">2015-09-16T06:39:11Z</dcterms:modified>
</cp:coreProperties>
</file>